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pptx" ContentType="application/vnd.openxmlformats-officedocument.presentationml.presentation"/>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rawings/drawing9.xml" ContentType="application/vnd.openxmlformats-officedocument.drawingml.chartshap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11.xml" ContentType="application/vnd.openxmlformats-officedocument.drawingml.chartshap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charts/chart6.xml" ContentType="application/vnd.openxmlformats-officedocument.drawingml.chart+xml"/>
  <Default Extension="gif" ContentType="image/gif"/>
  <Override PartName="/ppt/charts/chart10.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44"/>
  </p:notesMasterIdLst>
  <p:sldIdLst>
    <p:sldId id="256" r:id="rId3"/>
    <p:sldId id="257" r:id="rId4"/>
    <p:sldId id="259" r:id="rId5"/>
    <p:sldId id="260" r:id="rId6"/>
    <p:sldId id="1187" r:id="rId7"/>
    <p:sldId id="1188" r:id="rId8"/>
    <p:sldId id="363" r:id="rId9"/>
    <p:sldId id="364" r:id="rId10"/>
    <p:sldId id="365" r:id="rId11"/>
    <p:sldId id="366" r:id="rId12"/>
    <p:sldId id="1189" r:id="rId13"/>
    <p:sldId id="1190" r:id="rId14"/>
    <p:sldId id="369" r:id="rId15"/>
    <p:sldId id="1204" r:id="rId16"/>
    <p:sldId id="1205" r:id="rId17"/>
    <p:sldId id="1206" r:id="rId18"/>
    <p:sldId id="1207" r:id="rId19"/>
    <p:sldId id="1208" r:id="rId20"/>
    <p:sldId id="1209" r:id="rId21"/>
    <p:sldId id="1210" r:id="rId22"/>
    <p:sldId id="981" r:id="rId23"/>
    <p:sldId id="982" r:id="rId24"/>
    <p:sldId id="983" r:id="rId25"/>
    <p:sldId id="984" r:id="rId26"/>
    <p:sldId id="985" r:id="rId27"/>
    <p:sldId id="1198" r:id="rId28"/>
    <p:sldId id="1199" r:id="rId29"/>
    <p:sldId id="1200" r:id="rId30"/>
    <p:sldId id="1201" r:id="rId31"/>
    <p:sldId id="1202" r:id="rId32"/>
    <p:sldId id="1203" r:id="rId33"/>
    <p:sldId id="1191" r:id="rId34"/>
    <p:sldId id="1192" r:id="rId35"/>
    <p:sldId id="1193" r:id="rId36"/>
    <p:sldId id="1194" r:id="rId37"/>
    <p:sldId id="1195" r:id="rId38"/>
    <p:sldId id="346" r:id="rId39"/>
    <p:sldId id="1196" r:id="rId40"/>
    <p:sldId id="1197" r:id="rId41"/>
    <p:sldId id="349" r:id="rId42"/>
    <p:sldId id="350"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CCFF"/>
    <a:srgbClr val="002060"/>
    <a:srgbClr val="FFFFFF"/>
    <a:srgbClr val="000000"/>
    <a:srgbClr val="1F497D"/>
    <a:srgbClr val="FFCC66"/>
    <a:srgbClr val="B7DEE8"/>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78" autoAdjust="0"/>
    <p:restoredTop sz="99245" autoAdjust="0"/>
  </p:normalViewPr>
  <p:slideViewPr>
    <p:cSldViewPr>
      <p:cViewPr>
        <p:scale>
          <a:sx n="100" d="100"/>
          <a:sy n="100" d="100"/>
        </p:scale>
        <p:origin x="-258"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___12.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Office_Excel____13.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___5.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___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___7.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___8.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___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___10.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___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3130049896476822E-2"/>
          <c:y val="0.16551765621919709"/>
          <c:w val="0.88653274344360944"/>
          <c:h val="0.63403852913637671"/>
        </c:manualLayout>
      </c:layout>
      <c:barChart>
        <c:barDir val="col"/>
        <c:grouping val="clustered"/>
        <c:ser>
          <c:idx val="0"/>
          <c:order val="0"/>
          <c:tx>
            <c:strRef>
              <c:f>Sheet1!$B$1</c:f>
              <c:strCache>
                <c:ptCount val="1"/>
                <c:pt idx="0">
                  <c:v>成交金额（亿元）</c:v>
                </c:pt>
              </c:strCache>
            </c:strRef>
          </c:tx>
          <c:spPr>
            <a:ln>
              <a:solidFill>
                <a:schemeClr val="bg1"/>
              </a:solidFill>
            </a:ln>
          </c:spPr>
          <c:dLbls>
            <c:spPr>
              <a:noFill/>
              <a:ln>
                <a:noFill/>
              </a:ln>
              <a:effectLst/>
            </c:spPr>
            <c:txPr>
              <a:bodyPr/>
              <a:lstStyle/>
              <a:p>
                <a:pPr>
                  <a:defRPr>
                    <a:latin typeface="Arial" pitchFamily="34" charset="0"/>
                    <a:cs typeface="Arial" pitchFamily="34" charset="0"/>
                  </a:defRPr>
                </a:pPr>
                <a:endParaRPr lang="zh-CN"/>
              </a:p>
            </c:tx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Sheet1!$B$2:$B$9</c:f>
              <c:numCache>
                <c:formatCode>0.00_ </c:formatCode>
                <c:ptCount val="8"/>
                <c:pt idx="0" formatCode="General">
                  <c:v>21.74</c:v>
                </c:pt>
                <c:pt idx="1">
                  <c:v>20.2</c:v>
                </c:pt>
                <c:pt idx="2">
                  <c:v>39.11</c:v>
                </c:pt>
                <c:pt idx="3">
                  <c:v>46.47</c:v>
                </c:pt>
                <c:pt idx="4">
                  <c:v>56.56</c:v>
                </c:pt>
                <c:pt idx="5">
                  <c:v>26.86</c:v>
                </c:pt>
                <c:pt idx="6">
                  <c:v>37.11</c:v>
                </c:pt>
                <c:pt idx="7">
                  <c:v>37.770000000000003</c:v>
                </c:pt>
              </c:numCache>
            </c:numRef>
          </c:val>
        </c:ser>
        <c:ser>
          <c:idx val="1"/>
          <c:order val="1"/>
          <c:tx>
            <c:strRef>
              <c:f>Sheet1!$C$1</c:f>
              <c:strCache>
                <c:ptCount val="1"/>
                <c:pt idx="0">
                  <c:v>成交面积（万㎡）</c:v>
                </c:pt>
              </c:strCache>
            </c:strRef>
          </c:tx>
          <c:spPr>
            <a:ln>
              <a:solidFill>
                <a:prstClr val="white"/>
              </a:solidFill>
            </a:ln>
          </c:spPr>
          <c:dLbls>
            <c:spPr>
              <a:noFill/>
              <a:ln>
                <a:noFill/>
              </a:ln>
              <a:effectLst/>
            </c:spPr>
            <c:txPr>
              <a:bodyPr/>
              <a:lstStyle/>
              <a:p>
                <a:pPr>
                  <a:defRPr>
                    <a:latin typeface="Arial" pitchFamily="34" charset="0"/>
                    <a:cs typeface="Arial" pitchFamily="34" charset="0"/>
                  </a:defRPr>
                </a:pPr>
                <a:endParaRPr lang="zh-CN"/>
              </a:p>
            </c:tx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Sheet1!$C$2:$C$9</c:f>
              <c:numCache>
                <c:formatCode>0.00_ </c:formatCode>
                <c:ptCount val="8"/>
                <c:pt idx="0">
                  <c:v>30.69</c:v>
                </c:pt>
                <c:pt idx="1">
                  <c:v>32.33</c:v>
                </c:pt>
                <c:pt idx="2">
                  <c:v>59.25</c:v>
                </c:pt>
                <c:pt idx="3">
                  <c:v>71.83</c:v>
                </c:pt>
                <c:pt idx="4">
                  <c:v>72.83</c:v>
                </c:pt>
                <c:pt idx="5">
                  <c:v>41.93</c:v>
                </c:pt>
                <c:pt idx="6">
                  <c:v>51.28</c:v>
                </c:pt>
                <c:pt idx="7">
                  <c:v>59.95</c:v>
                </c:pt>
              </c:numCache>
            </c:numRef>
          </c:val>
        </c:ser>
        <c:axId val="149140992"/>
        <c:axId val="169608320"/>
      </c:barChart>
      <c:lineChart>
        <c:grouping val="standard"/>
        <c:ser>
          <c:idx val="2"/>
          <c:order val="2"/>
          <c:tx>
            <c:strRef>
              <c:f>Sheet1!$D$1</c:f>
              <c:strCache>
                <c:ptCount val="1"/>
                <c:pt idx="0">
                  <c:v>均价（元/㎡）</c:v>
                </c:pt>
              </c:strCache>
            </c:strRef>
          </c:tx>
          <c:marker>
            <c:symbol val="circle"/>
            <c:size val="5"/>
          </c:marker>
          <c:dLbls>
            <c:spPr>
              <a:solidFill>
                <a:schemeClr val="bg1">
                  <a:lumMod val="95000"/>
                </a:schemeClr>
              </a:solidFill>
            </c:spPr>
            <c:txPr>
              <a:bodyPr/>
              <a:lstStyle/>
              <a:p>
                <a:pPr>
                  <a:defRPr>
                    <a:latin typeface="Arial" pitchFamily="34" charset="0"/>
                    <a:cs typeface="Arial" pitchFamily="34" charset="0"/>
                  </a:defRPr>
                </a:pPr>
                <a:endParaRPr lang="zh-CN"/>
              </a:p>
            </c:txPr>
            <c:dLblPos val="t"/>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Sheet1!$D$2:$D$9</c:f>
              <c:numCache>
                <c:formatCode>General</c:formatCode>
                <c:ptCount val="8"/>
                <c:pt idx="0">
                  <c:v>7083</c:v>
                </c:pt>
                <c:pt idx="1">
                  <c:v>6248</c:v>
                </c:pt>
                <c:pt idx="2">
                  <c:v>6600</c:v>
                </c:pt>
                <c:pt idx="3">
                  <c:v>6469</c:v>
                </c:pt>
                <c:pt idx="4">
                  <c:v>7780</c:v>
                </c:pt>
                <c:pt idx="5">
                  <c:v>6406</c:v>
                </c:pt>
                <c:pt idx="6">
                  <c:v>7237</c:v>
                </c:pt>
                <c:pt idx="7">
                  <c:v>6300</c:v>
                </c:pt>
              </c:numCache>
            </c:numRef>
          </c:val>
        </c:ser>
        <c:marker val="1"/>
        <c:axId val="182806400"/>
        <c:axId val="169610624"/>
      </c:lineChart>
      <c:catAx>
        <c:axId val="149140992"/>
        <c:scaling>
          <c:orientation val="minMax"/>
        </c:scaling>
        <c:axPos val="b"/>
        <c:numFmt formatCode="General" sourceLinked="0"/>
        <c:tickLblPos val="nextTo"/>
        <c:crossAx val="169608320"/>
        <c:crosses val="autoZero"/>
        <c:auto val="1"/>
        <c:lblAlgn val="ctr"/>
        <c:lblOffset val="100"/>
      </c:catAx>
      <c:valAx>
        <c:axId val="169608320"/>
        <c:scaling>
          <c:orientation val="minMax"/>
          <c:max val="120"/>
        </c:scaling>
        <c:axPos val="l"/>
        <c:numFmt formatCode="General" sourceLinked="1"/>
        <c:tickLblPos val="nextTo"/>
        <c:crossAx val="149140992"/>
        <c:crosses val="autoZero"/>
        <c:crossBetween val="between"/>
      </c:valAx>
      <c:valAx>
        <c:axId val="169610624"/>
        <c:scaling>
          <c:orientation val="minMax"/>
        </c:scaling>
        <c:axPos val="r"/>
        <c:numFmt formatCode="General" sourceLinked="1"/>
        <c:tickLblPos val="nextTo"/>
        <c:crossAx val="182806400"/>
        <c:crosses val="max"/>
        <c:crossBetween val="between"/>
      </c:valAx>
      <c:catAx>
        <c:axId val="182806400"/>
        <c:scaling>
          <c:orientation val="minMax"/>
        </c:scaling>
        <c:delete val="1"/>
        <c:axPos val="b"/>
        <c:numFmt formatCode="General" sourceLinked="1"/>
        <c:tickLblPos val="none"/>
        <c:crossAx val="169610624"/>
        <c:crosses val="autoZero"/>
        <c:auto val="1"/>
        <c:lblAlgn val="ctr"/>
        <c:lblOffset val="100"/>
      </c:catAx>
      <c:spPr>
        <a:solidFill>
          <a:schemeClr val="bg1">
            <a:lumMod val="85000"/>
          </a:schemeClr>
        </a:solidFill>
      </c:spPr>
    </c:plotArea>
    <c:legend>
      <c:legendPos val="b"/>
      <c:layout>
        <c:manualLayout>
          <c:xMode val="edge"/>
          <c:yMode val="edge"/>
          <c:x val="0.23813997092924272"/>
          <c:y val="0.88173825285806862"/>
          <c:w val="0.52372005814154265"/>
          <c:h val="9.2797492339012286E-2"/>
        </c:manualLayout>
      </c:layout>
    </c:legend>
    <c:plotVisOnly val="1"/>
    <c:dispBlanksAs val="gap"/>
  </c:chart>
  <c:spPr>
    <a:ln>
      <a:solidFill>
        <a:schemeClr val="bg1">
          <a:lumMod val="75000"/>
        </a:schemeClr>
      </a:solidFill>
    </a:ln>
  </c:spPr>
  <c:txPr>
    <a:bodyPr/>
    <a:lstStyle/>
    <a:p>
      <a:pPr>
        <a:defRPr sz="800">
          <a:latin typeface="Arial" pitchFamily="34" charset="0"/>
          <a:ea typeface="微软雅黑" pitchFamily="34" charset="-122"/>
          <a:cs typeface="Arial" pitchFamily="34" charset="0"/>
        </a:defRPr>
      </a:pPr>
      <a:endParaRPr lang="zh-CN"/>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manualLayout>
          <c:layoutTarget val="inner"/>
          <c:xMode val="edge"/>
          <c:yMode val="edge"/>
          <c:x val="5.3130049896476822E-2"/>
          <c:y val="0.16551765621919381"/>
          <c:w val="0.88653274344361044"/>
          <c:h val="0.70119855290212862"/>
        </c:manualLayout>
      </c:layout>
      <c:barChart>
        <c:barDir val="col"/>
        <c:grouping val="clustered"/>
        <c:ser>
          <c:idx val="0"/>
          <c:order val="0"/>
          <c:tx>
            <c:strRef>
              <c:f>Sheet1!$A$2</c:f>
              <c:strCache>
                <c:ptCount val="1"/>
                <c:pt idx="0">
                  <c:v>项目个数</c:v>
                </c:pt>
              </c:strCache>
            </c:strRef>
          </c:tx>
          <c:spPr>
            <a:ln>
              <a:solidFill>
                <a:srgbClr val="FFFFFF"/>
              </a:solidFill>
            </a:ln>
          </c:spPr>
          <c:dLbls>
            <c:spPr>
              <a:noFill/>
              <a:ln>
                <a:noFill/>
              </a:ln>
              <a:effectLst/>
            </c:spPr>
            <c:txPr>
              <a:bodyPr/>
              <a:lstStyle/>
              <a:p>
                <a:pPr>
                  <a:defRPr sz="900"/>
                </a:pPr>
                <a:endParaRPr lang="zh-CN"/>
              </a:p>
            </c:txPr>
            <c:dLblPos val="outEnd"/>
            <c:showVal val="1"/>
            <c:extLst>
              <c:ext xmlns:c15="http://schemas.microsoft.com/office/drawing/2012/chart" uri="{CE6537A1-D6FC-4f65-9D91-7224C49458BB}">
                <c15:layout/>
                <c15:showLeaderLines val="0"/>
              </c:ext>
            </c:extLst>
          </c:dLbls>
          <c:cat>
            <c:strRef>
              <c:f>Sheet1!$B$1:$H$1</c:f>
              <c:strCache>
                <c:ptCount val="7"/>
                <c:pt idx="0">
                  <c:v>星期一</c:v>
                </c:pt>
                <c:pt idx="1">
                  <c:v>星期二</c:v>
                </c:pt>
                <c:pt idx="2">
                  <c:v>星期三</c:v>
                </c:pt>
                <c:pt idx="3">
                  <c:v>星期四</c:v>
                </c:pt>
                <c:pt idx="4">
                  <c:v>星期五</c:v>
                </c:pt>
                <c:pt idx="5">
                  <c:v>星期六</c:v>
                </c:pt>
                <c:pt idx="6">
                  <c:v>星期日</c:v>
                </c:pt>
              </c:strCache>
            </c:strRef>
          </c:cat>
          <c:val>
            <c:numRef>
              <c:f>Sheet1!$B$2:$H$2</c:f>
              <c:numCache>
                <c:formatCode>General</c:formatCode>
                <c:ptCount val="7"/>
                <c:pt idx="0">
                  <c:v>0</c:v>
                </c:pt>
                <c:pt idx="1">
                  <c:v>4</c:v>
                </c:pt>
                <c:pt idx="2">
                  <c:v>12</c:v>
                </c:pt>
                <c:pt idx="3">
                  <c:v>58</c:v>
                </c:pt>
                <c:pt idx="4">
                  <c:v>61</c:v>
                </c:pt>
                <c:pt idx="5">
                  <c:v>0</c:v>
                </c:pt>
                <c:pt idx="6">
                  <c:v>0</c:v>
                </c:pt>
              </c:numCache>
            </c:numRef>
          </c:val>
        </c:ser>
        <c:ser>
          <c:idx val="1"/>
          <c:order val="1"/>
          <c:tx>
            <c:strRef>
              <c:f>Sheet1!$A$3</c:f>
              <c:strCache>
                <c:ptCount val="1"/>
                <c:pt idx="0">
                  <c:v>投放版量</c:v>
                </c:pt>
              </c:strCache>
            </c:strRef>
          </c:tx>
          <c:spPr>
            <a:ln>
              <a:solidFill>
                <a:prstClr val="white"/>
              </a:solidFill>
            </a:ln>
          </c:spPr>
          <c:dLbls>
            <c:spPr>
              <a:noFill/>
              <a:ln>
                <a:noFill/>
              </a:ln>
              <a:effectLst/>
            </c:spPr>
            <c:txPr>
              <a:bodyPr/>
              <a:lstStyle/>
              <a:p>
                <a:pPr>
                  <a:defRPr sz="900"/>
                </a:pPr>
                <a:endParaRPr lang="zh-CN"/>
              </a:p>
            </c:txPr>
            <c:dLblPos val="outEnd"/>
            <c:showVal val="1"/>
            <c:extLst>
              <c:ext xmlns:c15="http://schemas.microsoft.com/office/drawing/2012/chart" uri="{CE6537A1-D6FC-4f65-9D91-7224C49458BB}">
                <c15:layout/>
                <c15:showLeaderLines val="0"/>
              </c:ext>
            </c:extLst>
          </c:dLbls>
          <c:cat>
            <c:strRef>
              <c:f>Sheet1!$B$1:$H$1</c:f>
              <c:strCache>
                <c:ptCount val="7"/>
                <c:pt idx="0">
                  <c:v>星期一</c:v>
                </c:pt>
                <c:pt idx="1">
                  <c:v>星期二</c:v>
                </c:pt>
                <c:pt idx="2">
                  <c:v>星期三</c:v>
                </c:pt>
                <c:pt idx="3">
                  <c:v>星期四</c:v>
                </c:pt>
                <c:pt idx="4">
                  <c:v>星期五</c:v>
                </c:pt>
                <c:pt idx="5">
                  <c:v>星期六</c:v>
                </c:pt>
                <c:pt idx="6">
                  <c:v>星期日</c:v>
                </c:pt>
              </c:strCache>
            </c:strRef>
          </c:cat>
          <c:val>
            <c:numRef>
              <c:f>Sheet1!$B$3:$H$3</c:f>
              <c:numCache>
                <c:formatCode>General</c:formatCode>
                <c:ptCount val="7"/>
                <c:pt idx="0">
                  <c:v>0</c:v>
                </c:pt>
                <c:pt idx="1">
                  <c:v>3</c:v>
                </c:pt>
                <c:pt idx="2">
                  <c:v>13.8</c:v>
                </c:pt>
                <c:pt idx="3">
                  <c:v>75.149999999999963</c:v>
                </c:pt>
                <c:pt idx="4">
                  <c:v>78.649999999999991</c:v>
                </c:pt>
                <c:pt idx="5">
                  <c:v>0</c:v>
                </c:pt>
                <c:pt idx="6">
                  <c:v>0</c:v>
                </c:pt>
              </c:numCache>
            </c:numRef>
          </c:val>
        </c:ser>
        <c:axId val="140983680"/>
        <c:axId val="141194368"/>
      </c:barChart>
      <c:catAx>
        <c:axId val="140983680"/>
        <c:scaling>
          <c:orientation val="minMax"/>
        </c:scaling>
        <c:axPos val="b"/>
        <c:numFmt formatCode="General" sourceLinked="0"/>
        <c:tickLblPos val="nextTo"/>
        <c:txPr>
          <a:bodyPr/>
          <a:lstStyle/>
          <a:p>
            <a:pPr>
              <a:defRPr sz="900"/>
            </a:pPr>
            <a:endParaRPr lang="zh-CN"/>
          </a:p>
        </c:txPr>
        <c:crossAx val="141194368"/>
        <c:crosses val="autoZero"/>
        <c:auto val="1"/>
        <c:lblAlgn val="ctr"/>
        <c:lblOffset val="100"/>
      </c:catAx>
      <c:valAx>
        <c:axId val="141194368"/>
        <c:scaling>
          <c:orientation val="minMax"/>
        </c:scaling>
        <c:axPos val="l"/>
        <c:numFmt formatCode="General" sourceLinked="1"/>
        <c:tickLblPos val="nextTo"/>
        <c:txPr>
          <a:bodyPr/>
          <a:lstStyle/>
          <a:p>
            <a:pPr>
              <a:defRPr sz="900"/>
            </a:pPr>
            <a:endParaRPr lang="zh-CN"/>
          </a:p>
        </c:txPr>
        <c:crossAx val="140983680"/>
        <c:crosses val="autoZero"/>
        <c:crossBetween val="between"/>
      </c:valAx>
      <c:spPr>
        <a:solidFill>
          <a:schemeClr val="bg1">
            <a:lumMod val="85000"/>
          </a:schemeClr>
        </a:solidFill>
      </c:spPr>
    </c:plotArea>
    <c:legend>
      <c:legendPos val="b"/>
      <c:layout>
        <c:manualLayout>
          <c:xMode val="edge"/>
          <c:yMode val="edge"/>
          <c:x val="0.86005364472561252"/>
          <c:y val="2.0291721492762954E-2"/>
          <c:w val="8.1082106232812673E-2"/>
          <c:h val="0.12983752811295568"/>
        </c:manualLayout>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pPr>
      <a:endParaRPr lang="zh-CN"/>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manualLayout>
          <c:layoutTarget val="inner"/>
          <c:xMode val="edge"/>
          <c:yMode val="edge"/>
          <c:x val="5.3130049896476822E-2"/>
          <c:y val="0.17440647834485845"/>
          <c:w val="0.88653274344361166"/>
          <c:h val="0.6923097651110055"/>
        </c:manualLayout>
      </c:layout>
      <c:barChart>
        <c:barDir val="col"/>
        <c:grouping val="clustered"/>
        <c:ser>
          <c:idx val="0"/>
          <c:order val="0"/>
          <c:tx>
            <c:strRef>
              <c:f>Sheet1!$A$2</c:f>
              <c:strCache>
                <c:ptCount val="1"/>
                <c:pt idx="0">
                  <c:v>项目个数</c:v>
                </c:pt>
              </c:strCache>
            </c:strRef>
          </c:tx>
          <c:spPr>
            <a:ln>
              <a:solidFill>
                <a:schemeClr val="bg1"/>
              </a:solidFill>
            </a:ln>
          </c:spPr>
          <c:dLbls>
            <c:spPr>
              <a:noFill/>
              <a:ln>
                <a:noFill/>
              </a:ln>
              <a:effectLst/>
            </c:spPr>
            <c:txPr>
              <a:bodyPr/>
              <a:lstStyle/>
              <a:p>
                <a:pPr>
                  <a:defRPr sz="900"/>
                </a:pPr>
                <a:endParaRPr lang="zh-CN"/>
              </a:p>
            </c:txPr>
            <c:dLblPos val="outEnd"/>
            <c:showVal val="1"/>
            <c:extLst>
              <c:ext xmlns:c15="http://schemas.microsoft.com/office/drawing/2012/chart" uri="{CE6537A1-D6FC-4f65-9D91-7224C49458BB}">
                <c15:layout/>
                <c15:showLeaderLines val="0"/>
              </c:ext>
            </c:extLst>
          </c:dLbls>
          <c:cat>
            <c:strRef>
              <c:f>Sheet1!$B$1:$G$1</c:f>
              <c:strCache>
                <c:ptCount val="6"/>
                <c:pt idx="0">
                  <c:v>10.13-10.19</c:v>
                </c:pt>
                <c:pt idx="1">
                  <c:v>10.20-10.26</c:v>
                </c:pt>
                <c:pt idx="2">
                  <c:v>10.27-11.2</c:v>
                </c:pt>
                <c:pt idx="3">
                  <c:v>11.3-11.9</c:v>
                </c:pt>
                <c:pt idx="4">
                  <c:v>11.10-11.16</c:v>
                </c:pt>
                <c:pt idx="5">
                  <c:v>11.17-11.23</c:v>
                </c:pt>
              </c:strCache>
            </c:strRef>
          </c:cat>
          <c:val>
            <c:numRef>
              <c:f>Sheet1!$B$2:$G$2</c:f>
              <c:numCache>
                <c:formatCode>General</c:formatCode>
                <c:ptCount val="6"/>
                <c:pt idx="0">
                  <c:v>106</c:v>
                </c:pt>
                <c:pt idx="1">
                  <c:v>91</c:v>
                </c:pt>
                <c:pt idx="2">
                  <c:v>92</c:v>
                </c:pt>
                <c:pt idx="3">
                  <c:v>92</c:v>
                </c:pt>
                <c:pt idx="4">
                  <c:v>81</c:v>
                </c:pt>
                <c:pt idx="5">
                  <c:v>91</c:v>
                </c:pt>
              </c:numCache>
            </c:numRef>
          </c:val>
        </c:ser>
        <c:ser>
          <c:idx val="1"/>
          <c:order val="1"/>
          <c:tx>
            <c:strRef>
              <c:f>Sheet1!$A$3</c:f>
              <c:strCache>
                <c:ptCount val="1"/>
                <c:pt idx="0">
                  <c:v>投放版量</c:v>
                </c:pt>
              </c:strCache>
            </c:strRef>
          </c:tx>
          <c:spPr>
            <a:ln>
              <a:solidFill>
                <a:prstClr val="white"/>
              </a:solidFill>
            </a:ln>
          </c:spPr>
          <c:dLbls>
            <c:spPr>
              <a:noFill/>
              <a:ln>
                <a:noFill/>
              </a:ln>
              <a:effectLst/>
            </c:spPr>
            <c:txPr>
              <a:bodyPr/>
              <a:lstStyle/>
              <a:p>
                <a:pPr>
                  <a:defRPr sz="900"/>
                </a:pPr>
                <a:endParaRPr lang="zh-CN"/>
              </a:p>
            </c:txPr>
            <c:dLblPos val="outEnd"/>
            <c:showVal val="1"/>
            <c:extLst>
              <c:ext xmlns:c15="http://schemas.microsoft.com/office/drawing/2012/chart" uri="{CE6537A1-D6FC-4f65-9D91-7224C49458BB}">
                <c15:layout/>
                <c15:showLeaderLines val="0"/>
              </c:ext>
            </c:extLst>
          </c:dLbls>
          <c:cat>
            <c:strRef>
              <c:f>Sheet1!$B$1:$G$1</c:f>
              <c:strCache>
                <c:ptCount val="6"/>
                <c:pt idx="0">
                  <c:v>10.13-10.19</c:v>
                </c:pt>
                <c:pt idx="1">
                  <c:v>10.20-10.26</c:v>
                </c:pt>
                <c:pt idx="2">
                  <c:v>10.27-11.2</c:v>
                </c:pt>
                <c:pt idx="3">
                  <c:v>11.3-11.9</c:v>
                </c:pt>
                <c:pt idx="4">
                  <c:v>11.10-11.16</c:v>
                </c:pt>
                <c:pt idx="5">
                  <c:v>11.17-11.23</c:v>
                </c:pt>
              </c:strCache>
            </c:strRef>
          </c:cat>
          <c:val>
            <c:numRef>
              <c:f>Sheet1!$B$3:$G$3</c:f>
              <c:numCache>
                <c:formatCode>General</c:formatCode>
                <c:ptCount val="6"/>
                <c:pt idx="0">
                  <c:v>231.75</c:v>
                </c:pt>
                <c:pt idx="1">
                  <c:v>160.79999999999998</c:v>
                </c:pt>
                <c:pt idx="2">
                  <c:v>161.25</c:v>
                </c:pt>
                <c:pt idx="3">
                  <c:v>168.09999999999997</c:v>
                </c:pt>
                <c:pt idx="4">
                  <c:v>146.69999999999999</c:v>
                </c:pt>
                <c:pt idx="5">
                  <c:v>170.59999999999997</c:v>
                </c:pt>
              </c:numCache>
            </c:numRef>
          </c:val>
        </c:ser>
        <c:axId val="141236096"/>
        <c:axId val="141237632"/>
      </c:barChart>
      <c:catAx>
        <c:axId val="141236096"/>
        <c:scaling>
          <c:orientation val="minMax"/>
        </c:scaling>
        <c:axPos val="b"/>
        <c:numFmt formatCode="General" sourceLinked="0"/>
        <c:tickLblPos val="nextTo"/>
        <c:txPr>
          <a:bodyPr/>
          <a:lstStyle/>
          <a:p>
            <a:pPr>
              <a:defRPr sz="900"/>
            </a:pPr>
            <a:endParaRPr lang="zh-CN"/>
          </a:p>
        </c:txPr>
        <c:crossAx val="141237632"/>
        <c:crosses val="autoZero"/>
        <c:auto val="1"/>
        <c:lblAlgn val="ctr"/>
        <c:lblOffset val="100"/>
      </c:catAx>
      <c:valAx>
        <c:axId val="141237632"/>
        <c:scaling>
          <c:orientation val="minMax"/>
        </c:scaling>
        <c:axPos val="l"/>
        <c:numFmt formatCode="General" sourceLinked="1"/>
        <c:tickLblPos val="nextTo"/>
        <c:txPr>
          <a:bodyPr/>
          <a:lstStyle/>
          <a:p>
            <a:pPr>
              <a:defRPr sz="900"/>
            </a:pPr>
            <a:endParaRPr lang="zh-CN"/>
          </a:p>
        </c:txPr>
        <c:crossAx val="141236096"/>
        <c:crosses val="autoZero"/>
        <c:crossBetween val="between"/>
      </c:valAx>
      <c:spPr>
        <a:solidFill>
          <a:schemeClr val="bg1">
            <a:lumMod val="85000"/>
          </a:schemeClr>
        </a:solidFill>
      </c:spPr>
    </c:plotArea>
    <c:legend>
      <c:legendPos val="b"/>
      <c:layout>
        <c:manualLayout>
          <c:xMode val="edge"/>
          <c:yMode val="edge"/>
          <c:x val="0.86148733162645552"/>
          <c:y val="3.3624961505081354E-2"/>
          <c:w val="7.5873420122192434E-2"/>
          <c:h val="0.11983993112909085"/>
        </c:manualLayout>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pPr>
      <a:endParaRPr lang="zh-CN"/>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4.6185586176727876E-2"/>
          <c:y val="0.16551765621919326"/>
          <c:w val="0.90763932633420863"/>
          <c:h val="0.57322028229115862"/>
        </c:manualLayout>
      </c:layout>
      <c:barChart>
        <c:barDir val="col"/>
        <c:grouping val="clustered"/>
        <c:ser>
          <c:idx val="0"/>
          <c:order val="0"/>
          <c:tx>
            <c:strRef>
              <c:f>Sheet1!$B$1</c:f>
              <c:strCache>
                <c:ptCount val="1"/>
                <c:pt idx="0">
                  <c:v>供应套数</c:v>
                </c:pt>
              </c:strCache>
            </c:strRef>
          </c:tx>
          <c:spPr>
            <a:ln>
              <a:solidFill>
                <a:schemeClr val="bg1"/>
              </a:solidFill>
            </a:ln>
          </c:spPr>
          <c:cat>
            <c:strRef>
              <c:f>Sheet1!$A$2:$A$100</c:f>
              <c:strCache>
                <c:ptCount val="9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pt idx="49">
                  <c:v>第50周</c:v>
                </c:pt>
                <c:pt idx="50">
                  <c:v>第51周</c:v>
                </c:pt>
                <c:pt idx="51">
                  <c:v>第52周</c:v>
                </c:pt>
                <c:pt idx="52">
                  <c:v>第1周 </c:v>
                </c:pt>
                <c:pt idx="53">
                  <c:v>第2周 </c:v>
                </c:pt>
                <c:pt idx="54">
                  <c:v>第3周 </c:v>
                </c:pt>
                <c:pt idx="55">
                  <c:v>第4周 </c:v>
                </c:pt>
                <c:pt idx="56">
                  <c:v>第5周 </c:v>
                </c:pt>
                <c:pt idx="57">
                  <c:v>第6周 </c:v>
                </c:pt>
                <c:pt idx="58">
                  <c:v>第7周 </c:v>
                </c:pt>
                <c:pt idx="59">
                  <c:v>第8周 </c:v>
                </c:pt>
                <c:pt idx="60">
                  <c:v>第9周 </c:v>
                </c:pt>
                <c:pt idx="61">
                  <c:v>第10周 </c:v>
                </c:pt>
                <c:pt idx="62">
                  <c:v>第11周 </c:v>
                </c:pt>
                <c:pt idx="63">
                  <c:v>第12周 </c:v>
                </c:pt>
                <c:pt idx="64">
                  <c:v>第13周 </c:v>
                </c:pt>
                <c:pt idx="65">
                  <c:v>第14周 </c:v>
                </c:pt>
                <c:pt idx="66">
                  <c:v>第15周 </c:v>
                </c:pt>
                <c:pt idx="67">
                  <c:v>第16周 </c:v>
                </c:pt>
                <c:pt idx="68">
                  <c:v>第17周 </c:v>
                </c:pt>
                <c:pt idx="69">
                  <c:v>第18周 </c:v>
                </c:pt>
                <c:pt idx="70">
                  <c:v>第19周 </c:v>
                </c:pt>
                <c:pt idx="71">
                  <c:v>第20周 </c:v>
                </c:pt>
                <c:pt idx="72">
                  <c:v>第21周 </c:v>
                </c:pt>
                <c:pt idx="73">
                  <c:v>第22周 </c:v>
                </c:pt>
                <c:pt idx="74">
                  <c:v>第23周 </c:v>
                </c:pt>
                <c:pt idx="75">
                  <c:v>第24周 </c:v>
                </c:pt>
                <c:pt idx="76">
                  <c:v>第25周 </c:v>
                </c:pt>
                <c:pt idx="77">
                  <c:v>第26周</c:v>
                </c:pt>
                <c:pt idx="78">
                  <c:v>第27周</c:v>
                </c:pt>
                <c:pt idx="79">
                  <c:v>第28周</c:v>
                </c:pt>
                <c:pt idx="80">
                  <c:v>第29周</c:v>
                </c:pt>
                <c:pt idx="81">
                  <c:v>第30周</c:v>
                </c:pt>
                <c:pt idx="82">
                  <c:v>第31周</c:v>
                </c:pt>
                <c:pt idx="83">
                  <c:v>第32周</c:v>
                </c:pt>
                <c:pt idx="84">
                  <c:v>第33周</c:v>
                </c:pt>
                <c:pt idx="85">
                  <c:v>第34周</c:v>
                </c:pt>
                <c:pt idx="86">
                  <c:v>第35周</c:v>
                </c:pt>
                <c:pt idx="87">
                  <c:v>第36周</c:v>
                </c:pt>
                <c:pt idx="88">
                  <c:v>第37周</c:v>
                </c:pt>
                <c:pt idx="89">
                  <c:v>第38周</c:v>
                </c:pt>
                <c:pt idx="90">
                  <c:v>第39周</c:v>
                </c:pt>
                <c:pt idx="91">
                  <c:v>第40周</c:v>
                </c:pt>
                <c:pt idx="92">
                  <c:v>第41周</c:v>
                </c:pt>
                <c:pt idx="93">
                  <c:v>第42周</c:v>
                </c:pt>
                <c:pt idx="94">
                  <c:v>第43周</c:v>
                </c:pt>
                <c:pt idx="95">
                  <c:v>第44周</c:v>
                </c:pt>
                <c:pt idx="96">
                  <c:v>第45周</c:v>
                </c:pt>
                <c:pt idx="97">
                  <c:v>第46周</c:v>
                </c:pt>
                <c:pt idx="98">
                  <c:v>第47周</c:v>
                </c:pt>
              </c:strCache>
            </c:strRef>
          </c:cat>
          <c:val>
            <c:numRef>
              <c:f>Sheet1!$B$2:$B$100</c:f>
              <c:numCache>
                <c:formatCode>General</c:formatCode>
                <c:ptCount val="99"/>
                <c:pt idx="0">
                  <c:v>291</c:v>
                </c:pt>
                <c:pt idx="1">
                  <c:v>2430</c:v>
                </c:pt>
                <c:pt idx="2">
                  <c:v>3249</c:v>
                </c:pt>
                <c:pt idx="3">
                  <c:v>3167</c:v>
                </c:pt>
                <c:pt idx="4">
                  <c:v>1193</c:v>
                </c:pt>
                <c:pt idx="5">
                  <c:v>180</c:v>
                </c:pt>
                <c:pt idx="6">
                  <c:v>112</c:v>
                </c:pt>
                <c:pt idx="7">
                  <c:v>790</c:v>
                </c:pt>
                <c:pt idx="8">
                  <c:v>838</c:v>
                </c:pt>
                <c:pt idx="9">
                  <c:v>2448</c:v>
                </c:pt>
                <c:pt idx="10">
                  <c:v>3502</c:v>
                </c:pt>
                <c:pt idx="11">
                  <c:v>4362</c:v>
                </c:pt>
                <c:pt idx="12">
                  <c:v>5118</c:v>
                </c:pt>
                <c:pt idx="13">
                  <c:v>1641</c:v>
                </c:pt>
                <c:pt idx="14">
                  <c:v>4958</c:v>
                </c:pt>
                <c:pt idx="15">
                  <c:v>6103</c:v>
                </c:pt>
                <c:pt idx="16">
                  <c:v>1510</c:v>
                </c:pt>
                <c:pt idx="17">
                  <c:v>1143</c:v>
                </c:pt>
                <c:pt idx="18">
                  <c:v>1830</c:v>
                </c:pt>
                <c:pt idx="19">
                  <c:v>3220</c:v>
                </c:pt>
                <c:pt idx="20">
                  <c:v>3220</c:v>
                </c:pt>
                <c:pt idx="21">
                  <c:v>1048</c:v>
                </c:pt>
                <c:pt idx="22">
                  <c:v>507</c:v>
                </c:pt>
                <c:pt idx="23">
                  <c:v>2981</c:v>
                </c:pt>
                <c:pt idx="24">
                  <c:v>4685</c:v>
                </c:pt>
                <c:pt idx="25">
                  <c:v>2793</c:v>
                </c:pt>
                <c:pt idx="26">
                  <c:v>1145</c:v>
                </c:pt>
                <c:pt idx="27">
                  <c:v>2798</c:v>
                </c:pt>
                <c:pt idx="28">
                  <c:v>2105</c:v>
                </c:pt>
                <c:pt idx="29">
                  <c:v>2370</c:v>
                </c:pt>
                <c:pt idx="30">
                  <c:v>639</c:v>
                </c:pt>
                <c:pt idx="31">
                  <c:v>1458</c:v>
                </c:pt>
                <c:pt idx="32">
                  <c:v>1021</c:v>
                </c:pt>
                <c:pt idx="33">
                  <c:v>2240</c:v>
                </c:pt>
                <c:pt idx="34">
                  <c:v>1203</c:v>
                </c:pt>
                <c:pt idx="35">
                  <c:v>2468</c:v>
                </c:pt>
                <c:pt idx="36">
                  <c:v>2584</c:v>
                </c:pt>
                <c:pt idx="37">
                  <c:v>4257</c:v>
                </c:pt>
                <c:pt idx="38">
                  <c:v>6649</c:v>
                </c:pt>
                <c:pt idx="39">
                  <c:v>846</c:v>
                </c:pt>
                <c:pt idx="40">
                  <c:v>2079</c:v>
                </c:pt>
                <c:pt idx="41">
                  <c:v>3830</c:v>
                </c:pt>
                <c:pt idx="42">
                  <c:v>1728</c:v>
                </c:pt>
                <c:pt idx="43">
                  <c:v>1458</c:v>
                </c:pt>
                <c:pt idx="44">
                  <c:v>1871</c:v>
                </c:pt>
                <c:pt idx="45">
                  <c:v>1310</c:v>
                </c:pt>
                <c:pt idx="46">
                  <c:v>2885</c:v>
                </c:pt>
                <c:pt idx="47">
                  <c:v>2482</c:v>
                </c:pt>
                <c:pt idx="48">
                  <c:v>2695</c:v>
                </c:pt>
                <c:pt idx="49">
                  <c:v>2271</c:v>
                </c:pt>
                <c:pt idx="50">
                  <c:v>2752</c:v>
                </c:pt>
                <c:pt idx="51">
                  <c:v>1291</c:v>
                </c:pt>
                <c:pt idx="52">
                  <c:v>509</c:v>
                </c:pt>
                <c:pt idx="53">
                  <c:v>1292</c:v>
                </c:pt>
                <c:pt idx="54">
                  <c:v>1828</c:v>
                </c:pt>
                <c:pt idx="55">
                  <c:v>1081</c:v>
                </c:pt>
                <c:pt idx="56">
                  <c:v>0</c:v>
                </c:pt>
                <c:pt idx="57">
                  <c:v>220</c:v>
                </c:pt>
                <c:pt idx="58">
                  <c:v>681</c:v>
                </c:pt>
                <c:pt idx="59">
                  <c:v>1999</c:v>
                </c:pt>
                <c:pt idx="60">
                  <c:v>2153</c:v>
                </c:pt>
                <c:pt idx="61">
                  <c:v>813</c:v>
                </c:pt>
                <c:pt idx="62">
                  <c:v>1152</c:v>
                </c:pt>
                <c:pt idx="63">
                  <c:v>4174</c:v>
                </c:pt>
                <c:pt idx="64">
                  <c:v>3268</c:v>
                </c:pt>
                <c:pt idx="65">
                  <c:v>1994</c:v>
                </c:pt>
                <c:pt idx="66">
                  <c:v>3145</c:v>
                </c:pt>
                <c:pt idx="67">
                  <c:v>3669</c:v>
                </c:pt>
                <c:pt idx="68">
                  <c:v>1876</c:v>
                </c:pt>
                <c:pt idx="69">
                  <c:v>392</c:v>
                </c:pt>
                <c:pt idx="70">
                  <c:v>271</c:v>
                </c:pt>
                <c:pt idx="71">
                  <c:v>983</c:v>
                </c:pt>
                <c:pt idx="72">
                  <c:v>4493</c:v>
                </c:pt>
                <c:pt idx="73">
                  <c:v>2490</c:v>
                </c:pt>
                <c:pt idx="74">
                  <c:v>706</c:v>
                </c:pt>
                <c:pt idx="75">
                  <c:v>1301</c:v>
                </c:pt>
                <c:pt idx="76">
                  <c:v>3684</c:v>
                </c:pt>
                <c:pt idx="77">
                  <c:v>3216</c:v>
                </c:pt>
                <c:pt idx="78">
                  <c:v>581</c:v>
                </c:pt>
                <c:pt idx="79">
                  <c:v>1585</c:v>
                </c:pt>
                <c:pt idx="80">
                  <c:v>1884</c:v>
                </c:pt>
                <c:pt idx="81">
                  <c:v>481</c:v>
                </c:pt>
                <c:pt idx="82">
                  <c:v>775</c:v>
                </c:pt>
                <c:pt idx="83">
                  <c:v>570</c:v>
                </c:pt>
                <c:pt idx="84">
                  <c:v>1374</c:v>
                </c:pt>
                <c:pt idx="85">
                  <c:v>2499</c:v>
                </c:pt>
                <c:pt idx="86">
                  <c:v>2490</c:v>
                </c:pt>
                <c:pt idx="87">
                  <c:v>541</c:v>
                </c:pt>
                <c:pt idx="88">
                  <c:v>919</c:v>
                </c:pt>
                <c:pt idx="89">
                  <c:v>4082</c:v>
                </c:pt>
                <c:pt idx="90">
                  <c:v>1799</c:v>
                </c:pt>
                <c:pt idx="91">
                  <c:v>464</c:v>
                </c:pt>
                <c:pt idx="92">
                  <c:v>638</c:v>
                </c:pt>
                <c:pt idx="93">
                  <c:v>1568</c:v>
                </c:pt>
                <c:pt idx="94">
                  <c:v>1630</c:v>
                </c:pt>
                <c:pt idx="95">
                  <c:v>339</c:v>
                </c:pt>
                <c:pt idx="96">
                  <c:v>560</c:v>
                </c:pt>
                <c:pt idx="97">
                  <c:v>1287</c:v>
                </c:pt>
                <c:pt idx="98">
                  <c:v>700</c:v>
                </c:pt>
              </c:numCache>
            </c:numRef>
          </c:val>
        </c:ser>
        <c:ser>
          <c:idx val="1"/>
          <c:order val="1"/>
          <c:tx>
            <c:strRef>
              <c:f>Sheet1!$C$1</c:f>
              <c:strCache>
                <c:ptCount val="1"/>
                <c:pt idx="0">
                  <c:v>认购套数</c:v>
                </c:pt>
              </c:strCache>
            </c:strRef>
          </c:tx>
          <c:spPr>
            <a:ln>
              <a:solidFill>
                <a:prstClr val="white"/>
              </a:solidFill>
            </a:ln>
          </c:spPr>
          <c:cat>
            <c:strRef>
              <c:f>Sheet1!$A$2:$A$100</c:f>
              <c:strCache>
                <c:ptCount val="9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pt idx="49">
                  <c:v>第50周</c:v>
                </c:pt>
                <c:pt idx="50">
                  <c:v>第51周</c:v>
                </c:pt>
                <c:pt idx="51">
                  <c:v>第52周</c:v>
                </c:pt>
                <c:pt idx="52">
                  <c:v>第1周 </c:v>
                </c:pt>
                <c:pt idx="53">
                  <c:v>第2周 </c:v>
                </c:pt>
                <c:pt idx="54">
                  <c:v>第3周 </c:v>
                </c:pt>
                <c:pt idx="55">
                  <c:v>第4周 </c:v>
                </c:pt>
                <c:pt idx="56">
                  <c:v>第5周 </c:v>
                </c:pt>
                <c:pt idx="57">
                  <c:v>第6周 </c:v>
                </c:pt>
                <c:pt idx="58">
                  <c:v>第7周 </c:v>
                </c:pt>
                <c:pt idx="59">
                  <c:v>第8周 </c:v>
                </c:pt>
                <c:pt idx="60">
                  <c:v>第9周 </c:v>
                </c:pt>
                <c:pt idx="61">
                  <c:v>第10周 </c:v>
                </c:pt>
                <c:pt idx="62">
                  <c:v>第11周 </c:v>
                </c:pt>
                <c:pt idx="63">
                  <c:v>第12周 </c:v>
                </c:pt>
                <c:pt idx="64">
                  <c:v>第13周 </c:v>
                </c:pt>
                <c:pt idx="65">
                  <c:v>第14周 </c:v>
                </c:pt>
                <c:pt idx="66">
                  <c:v>第15周 </c:v>
                </c:pt>
                <c:pt idx="67">
                  <c:v>第16周 </c:v>
                </c:pt>
                <c:pt idx="68">
                  <c:v>第17周 </c:v>
                </c:pt>
                <c:pt idx="69">
                  <c:v>第18周 </c:v>
                </c:pt>
                <c:pt idx="70">
                  <c:v>第19周 </c:v>
                </c:pt>
                <c:pt idx="71">
                  <c:v>第20周 </c:v>
                </c:pt>
                <c:pt idx="72">
                  <c:v>第21周 </c:v>
                </c:pt>
                <c:pt idx="73">
                  <c:v>第22周 </c:v>
                </c:pt>
                <c:pt idx="74">
                  <c:v>第23周 </c:v>
                </c:pt>
                <c:pt idx="75">
                  <c:v>第24周 </c:v>
                </c:pt>
                <c:pt idx="76">
                  <c:v>第25周 </c:v>
                </c:pt>
                <c:pt idx="77">
                  <c:v>第26周</c:v>
                </c:pt>
                <c:pt idx="78">
                  <c:v>第27周</c:v>
                </c:pt>
                <c:pt idx="79">
                  <c:v>第28周</c:v>
                </c:pt>
                <c:pt idx="80">
                  <c:v>第29周</c:v>
                </c:pt>
                <c:pt idx="81">
                  <c:v>第30周</c:v>
                </c:pt>
                <c:pt idx="82">
                  <c:v>第31周</c:v>
                </c:pt>
                <c:pt idx="83">
                  <c:v>第32周</c:v>
                </c:pt>
                <c:pt idx="84">
                  <c:v>第33周</c:v>
                </c:pt>
                <c:pt idx="85">
                  <c:v>第34周</c:v>
                </c:pt>
                <c:pt idx="86">
                  <c:v>第35周</c:v>
                </c:pt>
                <c:pt idx="87">
                  <c:v>第36周</c:v>
                </c:pt>
                <c:pt idx="88">
                  <c:v>第37周</c:v>
                </c:pt>
                <c:pt idx="89">
                  <c:v>第38周</c:v>
                </c:pt>
                <c:pt idx="90">
                  <c:v>第39周</c:v>
                </c:pt>
                <c:pt idx="91">
                  <c:v>第40周</c:v>
                </c:pt>
                <c:pt idx="92">
                  <c:v>第41周</c:v>
                </c:pt>
                <c:pt idx="93">
                  <c:v>第42周</c:v>
                </c:pt>
                <c:pt idx="94">
                  <c:v>第43周</c:v>
                </c:pt>
                <c:pt idx="95">
                  <c:v>第44周</c:v>
                </c:pt>
                <c:pt idx="96">
                  <c:v>第45周</c:v>
                </c:pt>
                <c:pt idx="97">
                  <c:v>第46周</c:v>
                </c:pt>
                <c:pt idx="98">
                  <c:v>第47周</c:v>
                </c:pt>
              </c:strCache>
            </c:strRef>
          </c:cat>
          <c:val>
            <c:numRef>
              <c:f>Sheet1!$C$2:$C$100</c:f>
              <c:numCache>
                <c:formatCode>General</c:formatCode>
                <c:ptCount val="99"/>
                <c:pt idx="0">
                  <c:v>66</c:v>
                </c:pt>
                <c:pt idx="1">
                  <c:v>1458</c:v>
                </c:pt>
                <c:pt idx="2">
                  <c:v>1560</c:v>
                </c:pt>
                <c:pt idx="3">
                  <c:v>2029</c:v>
                </c:pt>
                <c:pt idx="4">
                  <c:v>759</c:v>
                </c:pt>
                <c:pt idx="5">
                  <c:v>75</c:v>
                </c:pt>
                <c:pt idx="6">
                  <c:v>25</c:v>
                </c:pt>
                <c:pt idx="7">
                  <c:v>292</c:v>
                </c:pt>
                <c:pt idx="8">
                  <c:v>604</c:v>
                </c:pt>
                <c:pt idx="9">
                  <c:v>1520</c:v>
                </c:pt>
                <c:pt idx="10">
                  <c:v>1811</c:v>
                </c:pt>
                <c:pt idx="11">
                  <c:v>2688</c:v>
                </c:pt>
                <c:pt idx="12">
                  <c:v>3392</c:v>
                </c:pt>
                <c:pt idx="13">
                  <c:v>766</c:v>
                </c:pt>
                <c:pt idx="14">
                  <c:v>2768</c:v>
                </c:pt>
                <c:pt idx="15">
                  <c:v>2704</c:v>
                </c:pt>
                <c:pt idx="16">
                  <c:v>726</c:v>
                </c:pt>
                <c:pt idx="17">
                  <c:v>682</c:v>
                </c:pt>
                <c:pt idx="18">
                  <c:v>1044</c:v>
                </c:pt>
                <c:pt idx="19">
                  <c:v>1682</c:v>
                </c:pt>
                <c:pt idx="20">
                  <c:v>1722</c:v>
                </c:pt>
                <c:pt idx="21">
                  <c:v>528</c:v>
                </c:pt>
                <c:pt idx="22">
                  <c:v>190</c:v>
                </c:pt>
                <c:pt idx="23">
                  <c:v>1508</c:v>
                </c:pt>
                <c:pt idx="24">
                  <c:v>2044</c:v>
                </c:pt>
                <c:pt idx="25">
                  <c:v>1605</c:v>
                </c:pt>
                <c:pt idx="26">
                  <c:v>591</c:v>
                </c:pt>
                <c:pt idx="27">
                  <c:v>1215</c:v>
                </c:pt>
                <c:pt idx="28">
                  <c:v>771</c:v>
                </c:pt>
                <c:pt idx="29">
                  <c:v>860</c:v>
                </c:pt>
                <c:pt idx="30">
                  <c:v>398</c:v>
                </c:pt>
                <c:pt idx="31">
                  <c:v>861</c:v>
                </c:pt>
                <c:pt idx="32">
                  <c:v>375</c:v>
                </c:pt>
                <c:pt idx="33">
                  <c:v>1148</c:v>
                </c:pt>
                <c:pt idx="34">
                  <c:v>701</c:v>
                </c:pt>
                <c:pt idx="35">
                  <c:v>1478</c:v>
                </c:pt>
                <c:pt idx="36">
                  <c:v>1027</c:v>
                </c:pt>
                <c:pt idx="37">
                  <c:v>2073</c:v>
                </c:pt>
                <c:pt idx="38">
                  <c:v>3562</c:v>
                </c:pt>
                <c:pt idx="39">
                  <c:v>317</c:v>
                </c:pt>
                <c:pt idx="40">
                  <c:v>804</c:v>
                </c:pt>
                <c:pt idx="41">
                  <c:v>2014</c:v>
                </c:pt>
                <c:pt idx="42">
                  <c:v>709</c:v>
                </c:pt>
                <c:pt idx="43">
                  <c:v>494</c:v>
                </c:pt>
                <c:pt idx="44">
                  <c:v>780</c:v>
                </c:pt>
                <c:pt idx="45">
                  <c:v>471</c:v>
                </c:pt>
                <c:pt idx="46">
                  <c:v>1725</c:v>
                </c:pt>
                <c:pt idx="47">
                  <c:v>1149</c:v>
                </c:pt>
                <c:pt idx="48">
                  <c:v>1441</c:v>
                </c:pt>
                <c:pt idx="49">
                  <c:v>943</c:v>
                </c:pt>
                <c:pt idx="50">
                  <c:v>1462</c:v>
                </c:pt>
                <c:pt idx="51">
                  <c:v>659</c:v>
                </c:pt>
                <c:pt idx="52">
                  <c:v>331</c:v>
                </c:pt>
                <c:pt idx="53">
                  <c:v>253</c:v>
                </c:pt>
                <c:pt idx="54">
                  <c:v>879</c:v>
                </c:pt>
                <c:pt idx="55">
                  <c:v>198</c:v>
                </c:pt>
                <c:pt idx="56">
                  <c:v>0</c:v>
                </c:pt>
                <c:pt idx="57">
                  <c:v>17</c:v>
                </c:pt>
                <c:pt idx="58">
                  <c:v>383</c:v>
                </c:pt>
                <c:pt idx="59">
                  <c:v>955</c:v>
                </c:pt>
                <c:pt idx="60">
                  <c:v>669</c:v>
                </c:pt>
                <c:pt idx="61">
                  <c:v>327</c:v>
                </c:pt>
                <c:pt idx="62">
                  <c:v>354</c:v>
                </c:pt>
                <c:pt idx="63">
                  <c:v>1587</c:v>
                </c:pt>
                <c:pt idx="64">
                  <c:v>1492</c:v>
                </c:pt>
                <c:pt idx="65">
                  <c:v>682</c:v>
                </c:pt>
                <c:pt idx="66">
                  <c:v>1073</c:v>
                </c:pt>
                <c:pt idx="67">
                  <c:v>1403</c:v>
                </c:pt>
                <c:pt idx="68">
                  <c:v>722</c:v>
                </c:pt>
                <c:pt idx="69">
                  <c:v>273</c:v>
                </c:pt>
                <c:pt idx="70">
                  <c:v>50</c:v>
                </c:pt>
                <c:pt idx="71">
                  <c:v>156</c:v>
                </c:pt>
                <c:pt idx="72">
                  <c:v>2423</c:v>
                </c:pt>
                <c:pt idx="73">
                  <c:v>712</c:v>
                </c:pt>
                <c:pt idx="74">
                  <c:v>260</c:v>
                </c:pt>
                <c:pt idx="75">
                  <c:v>366</c:v>
                </c:pt>
                <c:pt idx="76">
                  <c:v>1478</c:v>
                </c:pt>
                <c:pt idx="77">
                  <c:v>1925</c:v>
                </c:pt>
                <c:pt idx="78">
                  <c:v>175</c:v>
                </c:pt>
                <c:pt idx="79">
                  <c:v>555</c:v>
                </c:pt>
                <c:pt idx="80">
                  <c:v>888</c:v>
                </c:pt>
                <c:pt idx="81">
                  <c:v>275</c:v>
                </c:pt>
                <c:pt idx="82">
                  <c:v>383</c:v>
                </c:pt>
                <c:pt idx="83">
                  <c:v>217</c:v>
                </c:pt>
                <c:pt idx="84">
                  <c:v>429</c:v>
                </c:pt>
                <c:pt idx="85">
                  <c:v>847</c:v>
                </c:pt>
                <c:pt idx="86">
                  <c:v>1363</c:v>
                </c:pt>
                <c:pt idx="87">
                  <c:v>50</c:v>
                </c:pt>
                <c:pt idx="88">
                  <c:v>379</c:v>
                </c:pt>
                <c:pt idx="89">
                  <c:v>1826</c:v>
                </c:pt>
                <c:pt idx="90">
                  <c:v>679</c:v>
                </c:pt>
                <c:pt idx="91">
                  <c:v>92</c:v>
                </c:pt>
                <c:pt idx="92">
                  <c:v>360</c:v>
                </c:pt>
                <c:pt idx="93">
                  <c:v>515</c:v>
                </c:pt>
                <c:pt idx="94">
                  <c:v>905</c:v>
                </c:pt>
                <c:pt idx="95">
                  <c:v>98</c:v>
                </c:pt>
                <c:pt idx="96">
                  <c:v>208</c:v>
                </c:pt>
                <c:pt idx="97">
                  <c:v>637</c:v>
                </c:pt>
                <c:pt idx="98">
                  <c:v>228</c:v>
                </c:pt>
              </c:numCache>
            </c:numRef>
          </c:val>
        </c:ser>
        <c:axId val="79319808"/>
        <c:axId val="105958016"/>
      </c:barChart>
      <c:lineChart>
        <c:grouping val="standard"/>
        <c:ser>
          <c:idx val="2"/>
          <c:order val="2"/>
          <c:tx>
            <c:strRef>
              <c:f>Sheet1!$D$1</c:f>
              <c:strCache>
                <c:ptCount val="1"/>
                <c:pt idx="0">
                  <c:v>认购率</c:v>
                </c:pt>
              </c:strCache>
            </c:strRef>
          </c:tx>
          <c:marker>
            <c:symbol val="none"/>
          </c:marker>
          <c:dLbls>
            <c:dLbl>
              <c:idx val="4"/>
              <c:layout>
                <c:manualLayout>
                  <c:x val="9.7222222222222276E-3"/>
                  <c:y val="9.3566596577688062E-3"/>
                </c:manualLayout>
              </c:layout>
              <c:dLblPos val="t"/>
              <c:showVal val="1"/>
              <c:extLst>
                <c:ext xmlns:c15="http://schemas.microsoft.com/office/drawing/2012/chart" uri="{CE6537A1-D6FC-4f65-9D91-7224C49458BB}"/>
              </c:extLst>
            </c:dLbl>
            <c:spPr>
              <a:noFill/>
            </c:spPr>
            <c:txPr>
              <a:bodyPr/>
              <a:lstStyle/>
              <a:p>
                <a:pPr>
                  <a:defRPr sz="700">
                    <a:latin typeface="Arial" pitchFamily="34" charset="0"/>
                    <a:cs typeface="Arial" pitchFamily="34" charset="0"/>
                  </a:defRPr>
                </a:pPr>
                <a:endParaRPr lang="zh-CN"/>
              </a:p>
            </c:txPr>
            <c:dLblPos val="t"/>
            <c:showVal val="1"/>
            <c:extLst>
              <c:ext xmlns:c15="http://schemas.microsoft.com/office/drawing/2012/chart" uri="{CE6537A1-D6FC-4f65-9D91-7224C49458BB}">
                <c15:showLeaderLines val="0"/>
              </c:ext>
            </c:extLst>
          </c:dLbls>
          <c:cat>
            <c:strRef>
              <c:f>Sheet1!$A$2:$A$100</c:f>
              <c:strCache>
                <c:ptCount val="9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pt idx="49">
                  <c:v>第50周</c:v>
                </c:pt>
                <c:pt idx="50">
                  <c:v>第51周</c:v>
                </c:pt>
                <c:pt idx="51">
                  <c:v>第52周</c:v>
                </c:pt>
                <c:pt idx="52">
                  <c:v>第1周 </c:v>
                </c:pt>
                <c:pt idx="53">
                  <c:v>第2周 </c:v>
                </c:pt>
                <c:pt idx="54">
                  <c:v>第3周 </c:v>
                </c:pt>
                <c:pt idx="55">
                  <c:v>第4周 </c:v>
                </c:pt>
                <c:pt idx="56">
                  <c:v>第5周 </c:v>
                </c:pt>
                <c:pt idx="57">
                  <c:v>第6周 </c:v>
                </c:pt>
                <c:pt idx="58">
                  <c:v>第7周 </c:v>
                </c:pt>
                <c:pt idx="59">
                  <c:v>第8周 </c:v>
                </c:pt>
                <c:pt idx="60">
                  <c:v>第9周 </c:v>
                </c:pt>
                <c:pt idx="61">
                  <c:v>第10周 </c:v>
                </c:pt>
                <c:pt idx="62">
                  <c:v>第11周 </c:v>
                </c:pt>
                <c:pt idx="63">
                  <c:v>第12周 </c:v>
                </c:pt>
                <c:pt idx="64">
                  <c:v>第13周 </c:v>
                </c:pt>
                <c:pt idx="65">
                  <c:v>第14周 </c:v>
                </c:pt>
                <c:pt idx="66">
                  <c:v>第15周 </c:v>
                </c:pt>
                <c:pt idx="67">
                  <c:v>第16周 </c:v>
                </c:pt>
                <c:pt idx="68">
                  <c:v>第17周 </c:v>
                </c:pt>
                <c:pt idx="69">
                  <c:v>第18周 </c:v>
                </c:pt>
                <c:pt idx="70">
                  <c:v>第19周 </c:v>
                </c:pt>
                <c:pt idx="71">
                  <c:v>第20周 </c:v>
                </c:pt>
                <c:pt idx="72">
                  <c:v>第21周 </c:v>
                </c:pt>
                <c:pt idx="73">
                  <c:v>第22周 </c:v>
                </c:pt>
                <c:pt idx="74">
                  <c:v>第23周 </c:v>
                </c:pt>
                <c:pt idx="75">
                  <c:v>第24周 </c:v>
                </c:pt>
                <c:pt idx="76">
                  <c:v>第25周 </c:v>
                </c:pt>
                <c:pt idx="77">
                  <c:v>第26周</c:v>
                </c:pt>
                <c:pt idx="78">
                  <c:v>第27周</c:v>
                </c:pt>
                <c:pt idx="79">
                  <c:v>第28周</c:v>
                </c:pt>
                <c:pt idx="80">
                  <c:v>第29周</c:v>
                </c:pt>
                <c:pt idx="81">
                  <c:v>第30周</c:v>
                </c:pt>
                <c:pt idx="82">
                  <c:v>第31周</c:v>
                </c:pt>
                <c:pt idx="83">
                  <c:v>第32周</c:v>
                </c:pt>
                <c:pt idx="84">
                  <c:v>第33周</c:v>
                </c:pt>
                <c:pt idx="85">
                  <c:v>第34周</c:v>
                </c:pt>
                <c:pt idx="86">
                  <c:v>第35周</c:v>
                </c:pt>
                <c:pt idx="87">
                  <c:v>第36周</c:v>
                </c:pt>
                <c:pt idx="88">
                  <c:v>第37周</c:v>
                </c:pt>
                <c:pt idx="89">
                  <c:v>第38周</c:v>
                </c:pt>
                <c:pt idx="90">
                  <c:v>第39周</c:v>
                </c:pt>
                <c:pt idx="91">
                  <c:v>第40周</c:v>
                </c:pt>
                <c:pt idx="92">
                  <c:v>第41周</c:v>
                </c:pt>
                <c:pt idx="93">
                  <c:v>第42周</c:v>
                </c:pt>
                <c:pt idx="94">
                  <c:v>第43周</c:v>
                </c:pt>
                <c:pt idx="95">
                  <c:v>第44周</c:v>
                </c:pt>
                <c:pt idx="96">
                  <c:v>第45周</c:v>
                </c:pt>
                <c:pt idx="97">
                  <c:v>第46周</c:v>
                </c:pt>
                <c:pt idx="98">
                  <c:v>第47周</c:v>
                </c:pt>
              </c:strCache>
            </c:strRef>
          </c:cat>
          <c:val>
            <c:numRef>
              <c:f>Sheet1!$D$2:$D$100</c:f>
              <c:numCache>
                <c:formatCode>0%</c:formatCode>
                <c:ptCount val="99"/>
                <c:pt idx="0">
                  <c:v>0.23</c:v>
                </c:pt>
                <c:pt idx="1">
                  <c:v>0.60000000000000042</c:v>
                </c:pt>
                <c:pt idx="2">
                  <c:v>0.4800000000000002</c:v>
                </c:pt>
                <c:pt idx="3">
                  <c:v>0.64000000000000046</c:v>
                </c:pt>
                <c:pt idx="4">
                  <c:v>0.64000000000000046</c:v>
                </c:pt>
                <c:pt idx="5">
                  <c:v>0.42000000000000021</c:v>
                </c:pt>
                <c:pt idx="6">
                  <c:v>0.22</c:v>
                </c:pt>
                <c:pt idx="7">
                  <c:v>0.37000000000000022</c:v>
                </c:pt>
                <c:pt idx="8">
                  <c:v>0.72000000000000042</c:v>
                </c:pt>
                <c:pt idx="9">
                  <c:v>0.62000000000000044</c:v>
                </c:pt>
                <c:pt idx="10">
                  <c:v>0.52</c:v>
                </c:pt>
                <c:pt idx="11">
                  <c:v>0.62000000000000044</c:v>
                </c:pt>
                <c:pt idx="12">
                  <c:v>0.66000000000000059</c:v>
                </c:pt>
                <c:pt idx="13">
                  <c:v>0.47000000000000008</c:v>
                </c:pt>
                <c:pt idx="14">
                  <c:v>0.56000000000000005</c:v>
                </c:pt>
                <c:pt idx="15">
                  <c:v>0.44</c:v>
                </c:pt>
                <c:pt idx="16">
                  <c:v>0.4800000000000002</c:v>
                </c:pt>
                <c:pt idx="17">
                  <c:v>0.60000000000000042</c:v>
                </c:pt>
                <c:pt idx="18">
                  <c:v>0.56999999999999995</c:v>
                </c:pt>
                <c:pt idx="19">
                  <c:v>0.52</c:v>
                </c:pt>
                <c:pt idx="20">
                  <c:v>0.53</c:v>
                </c:pt>
                <c:pt idx="21">
                  <c:v>0.5</c:v>
                </c:pt>
                <c:pt idx="22">
                  <c:v>0.37000000000000022</c:v>
                </c:pt>
                <c:pt idx="23">
                  <c:v>0.51</c:v>
                </c:pt>
                <c:pt idx="24">
                  <c:v>0.44</c:v>
                </c:pt>
                <c:pt idx="25">
                  <c:v>0.56999999999999995</c:v>
                </c:pt>
                <c:pt idx="26">
                  <c:v>0.52</c:v>
                </c:pt>
                <c:pt idx="27">
                  <c:v>0.43000000000000022</c:v>
                </c:pt>
                <c:pt idx="28">
                  <c:v>0.37000000000000022</c:v>
                </c:pt>
                <c:pt idx="29">
                  <c:v>0.36000000000000021</c:v>
                </c:pt>
                <c:pt idx="30">
                  <c:v>0.62000000000000044</c:v>
                </c:pt>
                <c:pt idx="31">
                  <c:v>0.59</c:v>
                </c:pt>
                <c:pt idx="32">
                  <c:v>0.37000000000000022</c:v>
                </c:pt>
                <c:pt idx="33">
                  <c:v>0.51</c:v>
                </c:pt>
                <c:pt idx="34">
                  <c:v>0.58000000000000007</c:v>
                </c:pt>
                <c:pt idx="35">
                  <c:v>0.59886547811993518</c:v>
                </c:pt>
                <c:pt idx="36">
                  <c:v>0.39744582043343651</c:v>
                </c:pt>
                <c:pt idx="37">
                  <c:v>0.48696264975334763</c:v>
                </c:pt>
                <c:pt idx="38">
                  <c:v>0.53571965709129232</c:v>
                </c:pt>
                <c:pt idx="39">
                  <c:v>0.37470449172576853</c:v>
                </c:pt>
                <c:pt idx="40">
                  <c:v>0.38672438672438703</c:v>
                </c:pt>
                <c:pt idx="41">
                  <c:v>0.52584856396866841</c:v>
                </c:pt>
                <c:pt idx="42">
                  <c:v>0.41030092592592637</c:v>
                </c:pt>
                <c:pt idx="43">
                  <c:v>0.33882030178326539</c:v>
                </c:pt>
                <c:pt idx="44">
                  <c:v>0.41688936397648363</c:v>
                </c:pt>
                <c:pt idx="45">
                  <c:v>0.35954198473282467</c:v>
                </c:pt>
                <c:pt idx="46">
                  <c:v>0.59792027729636044</c:v>
                </c:pt>
                <c:pt idx="47">
                  <c:v>0.46293311845286061</c:v>
                </c:pt>
                <c:pt idx="48">
                  <c:v>0.53469387755102094</c:v>
                </c:pt>
                <c:pt idx="49">
                  <c:v>0.41523557904007047</c:v>
                </c:pt>
                <c:pt idx="50">
                  <c:v>0.53125</c:v>
                </c:pt>
                <c:pt idx="51">
                  <c:v>0.51045701006971345</c:v>
                </c:pt>
                <c:pt idx="52">
                  <c:v>0.65029469548133645</c:v>
                </c:pt>
                <c:pt idx="53">
                  <c:v>0.19582043343653263</c:v>
                </c:pt>
                <c:pt idx="54">
                  <c:v>0.48085339168490193</c:v>
                </c:pt>
                <c:pt idx="55">
                  <c:v>0.18316373728029614</c:v>
                </c:pt>
                <c:pt idx="56">
                  <c:v>0</c:v>
                </c:pt>
                <c:pt idx="57">
                  <c:v>7.7272727272727312E-2</c:v>
                </c:pt>
                <c:pt idx="58">
                  <c:v>0.56240822320117523</c:v>
                </c:pt>
                <c:pt idx="59">
                  <c:v>0.47773886943471738</c:v>
                </c:pt>
                <c:pt idx="60">
                  <c:v>0.31072921504876932</c:v>
                </c:pt>
                <c:pt idx="61">
                  <c:v>0.40221402214022139</c:v>
                </c:pt>
                <c:pt idx="62">
                  <c:v>0.3072916666666668</c:v>
                </c:pt>
                <c:pt idx="63">
                  <c:v>0.38021082894106401</c:v>
                </c:pt>
                <c:pt idx="64">
                  <c:v>0.45654834761321911</c:v>
                </c:pt>
                <c:pt idx="65">
                  <c:v>0.34202607823470443</c:v>
                </c:pt>
                <c:pt idx="66">
                  <c:v>0.3411764705882353</c:v>
                </c:pt>
                <c:pt idx="67">
                  <c:v>0.38239302262196784</c:v>
                </c:pt>
                <c:pt idx="68">
                  <c:v>0.3848614072494676</c:v>
                </c:pt>
                <c:pt idx="69">
                  <c:v>0.69642857142857195</c:v>
                </c:pt>
                <c:pt idx="70">
                  <c:v>0.18450184501845021</c:v>
                </c:pt>
                <c:pt idx="71">
                  <c:v>0.15869786368260438</c:v>
                </c:pt>
                <c:pt idx="72">
                  <c:v>0.53928332962385939</c:v>
                </c:pt>
                <c:pt idx="73">
                  <c:v>0.28594377510040192</c:v>
                </c:pt>
                <c:pt idx="74">
                  <c:v>0.36827195467422097</c:v>
                </c:pt>
                <c:pt idx="75">
                  <c:v>0.28132205995388204</c:v>
                </c:pt>
                <c:pt idx="76">
                  <c:v>0.40119435396308362</c:v>
                </c:pt>
                <c:pt idx="77">
                  <c:v>0.59856965174129306</c:v>
                </c:pt>
                <c:pt idx="78">
                  <c:v>0.30120481927710874</c:v>
                </c:pt>
                <c:pt idx="79">
                  <c:v>0.35015772870662459</c:v>
                </c:pt>
                <c:pt idx="80">
                  <c:v>0.47133757961783462</c:v>
                </c:pt>
                <c:pt idx="81">
                  <c:v>0.57172557172557215</c:v>
                </c:pt>
                <c:pt idx="82">
                  <c:v>0.49419354838709678</c:v>
                </c:pt>
                <c:pt idx="83">
                  <c:v>0.38070175438596515</c:v>
                </c:pt>
                <c:pt idx="84">
                  <c:v>0.31222707423580814</c:v>
                </c:pt>
                <c:pt idx="85">
                  <c:v>0.33893557422969239</c:v>
                </c:pt>
                <c:pt idx="86">
                  <c:v>0.54738955823293156</c:v>
                </c:pt>
                <c:pt idx="87">
                  <c:v>9.2421441774491728E-2</c:v>
                </c:pt>
                <c:pt idx="88">
                  <c:v>0.41240478781284079</c:v>
                </c:pt>
                <c:pt idx="89">
                  <c:v>0.44732974032337092</c:v>
                </c:pt>
                <c:pt idx="90">
                  <c:v>0.37743190661478598</c:v>
                </c:pt>
                <c:pt idx="91">
                  <c:v>0.19827586206896552</c:v>
                </c:pt>
                <c:pt idx="92">
                  <c:v>0.56426332288401249</c:v>
                </c:pt>
                <c:pt idx="93">
                  <c:v>0.32844387755102061</c:v>
                </c:pt>
                <c:pt idx="94">
                  <c:v>0.55521472392638038</c:v>
                </c:pt>
                <c:pt idx="95">
                  <c:v>0.28908554572271411</c:v>
                </c:pt>
                <c:pt idx="96">
                  <c:v>0.37142857142857189</c:v>
                </c:pt>
                <c:pt idx="97">
                  <c:v>0.49494949494949536</c:v>
                </c:pt>
                <c:pt idx="98">
                  <c:v>0.32571428571428623</c:v>
                </c:pt>
              </c:numCache>
            </c:numRef>
          </c:val>
        </c:ser>
        <c:marker val="1"/>
        <c:axId val="145746176"/>
        <c:axId val="108194816"/>
      </c:lineChart>
      <c:catAx>
        <c:axId val="79319808"/>
        <c:scaling>
          <c:orientation val="minMax"/>
        </c:scaling>
        <c:axPos val="b"/>
        <c:numFmt formatCode="General" sourceLinked="0"/>
        <c:tickLblPos val="nextTo"/>
        <c:txPr>
          <a:bodyPr/>
          <a:lstStyle/>
          <a:p>
            <a:pPr>
              <a:defRPr sz="800"/>
            </a:pPr>
            <a:endParaRPr lang="zh-CN"/>
          </a:p>
        </c:txPr>
        <c:crossAx val="105958016"/>
        <c:crosses val="autoZero"/>
        <c:auto val="1"/>
        <c:lblAlgn val="ctr"/>
        <c:lblOffset val="100"/>
      </c:catAx>
      <c:valAx>
        <c:axId val="105958016"/>
        <c:scaling>
          <c:orientation val="minMax"/>
        </c:scaling>
        <c:axPos val="l"/>
        <c:numFmt formatCode="General" sourceLinked="1"/>
        <c:tickLblPos val="nextTo"/>
        <c:txPr>
          <a:bodyPr/>
          <a:lstStyle/>
          <a:p>
            <a:pPr>
              <a:defRPr sz="800"/>
            </a:pPr>
            <a:endParaRPr lang="zh-CN"/>
          </a:p>
        </c:txPr>
        <c:crossAx val="79319808"/>
        <c:crosses val="autoZero"/>
        <c:crossBetween val="between"/>
      </c:valAx>
      <c:valAx>
        <c:axId val="108194816"/>
        <c:scaling>
          <c:orientation val="minMax"/>
        </c:scaling>
        <c:axPos val="r"/>
        <c:numFmt formatCode="0%" sourceLinked="1"/>
        <c:tickLblPos val="nextTo"/>
        <c:txPr>
          <a:bodyPr/>
          <a:lstStyle/>
          <a:p>
            <a:pPr>
              <a:defRPr sz="800"/>
            </a:pPr>
            <a:endParaRPr lang="zh-CN"/>
          </a:p>
        </c:txPr>
        <c:crossAx val="145746176"/>
        <c:crosses val="max"/>
        <c:crossBetween val="between"/>
      </c:valAx>
      <c:catAx>
        <c:axId val="145746176"/>
        <c:scaling>
          <c:orientation val="minMax"/>
        </c:scaling>
        <c:delete val="1"/>
        <c:axPos val="b"/>
        <c:numFmt formatCode="General" sourceLinked="1"/>
        <c:tickLblPos val="none"/>
        <c:crossAx val="108194816"/>
        <c:crosses val="autoZero"/>
        <c:auto val="1"/>
        <c:lblAlgn val="ctr"/>
        <c:lblOffset val="100"/>
      </c:catAx>
      <c:spPr>
        <a:noFill/>
      </c:spPr>
    </c:plotArea>
    <c:legend>
      <c:legendPos val="b"/>
      <c:layout>
        <c:manualLayout>
          <c:xMode val="edge"/>
          <c:yMode val="edge"/>
          <c:x val="0.23813997092924272"/>
          <c:y val="0.88173825285804674"/>
          <c:w val="0.52372005814154265"/>
          <c:h val="9.2797492339011592E-2"/>
        </c:manualLayout>
      </c:layout>
      <c:txPr>
        <a:bodyPr/>
        <a:lstStyle/>
        <a:p>
          <a:pPr>
            <a:defRPr sz="900">
              <a:latin typeface="微软雅黑" pitchFamily="34" charset="-122"/>
              <a:ea typeface="微软雅黑" pitchFamily="34" charset="-122"/>
            </a:defRPr>
          </a:pPr>
          <a:endParaRPr lang="zh-CN"/>
        </a:p>
      </c:txPr>
    </c:legend>
    <c:plotVisOnly val="1"/>
    <c:dispBlanksAs val="gap"/>
  </c:chart>
  <c:spPr>
    <a:ln>
      <a:noFill/>
    </a:ln>
  </c:spPr>
  <c:txPr>
    <a:bodyPr/>
    <a:lstStyle/>
    <a:p>
      <a:pPr>
        <a:defRPr sz="800"/>
      </a:pPr>
      <a:endParaRPr lang="zh-CN"/>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7574516830445933E-2"/>
          <c:y val="0.12848087385798421"/>
          <c:w val="0.88653274344360256"/>
          <c:h val="0.65255682083298339"/>
        </c:manualLayout>
      </c:layout>
      <c:barChart>
        <c:barDir val="col"/>
        <c:grouping val="clustered"/>
        <c:ser>
          <c:idx val="0"/>
          <c:order val="0"/>
          <c:tx>
            <c:strRef>
              <c:f>Sheet1!$B$1</c:f>
              <c:strCache>
                <c:ptCount val="1"/>
                <c:pt idx="0">
                  <c:v>预售新增供应量（单位:万㎡）</c:v>
                </c:pt>
              </c:strCache>
            </c:strRef>
          </c:tx>
          <c:spPr>
            <a:ln>
              <a:solidFill>
                <a:schemeClr val="bg1"/>
              </a:solidFill>
            </a:ln>
          </c:spPr>
          <c:dLbls>
            <c:dLbl>
              <c:idx val="7"/>
              <c:layout>
                <c:manualLayout>
                  <c:x val="-1.4814711124797107E-3"/>
                  <c:y val="2.2222066687197291E-2"/>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Sheet1!$B$2:$B$9</c:f>
              <c:numCache>
                <c:formatCode>0.00;_䃿</c:formatCode>
                <c:ptCount val="8"/>
                <c:pt idx="0">
                  <c:v>39.44</c:v>
                </c:pt>
                <c:pt idx="1">
                  <c:v>25.87</c:v>
                </c:pt>
                <c:pt idx="2">
                  <c:v>66.13</c:v>
                </c:pt>
                <c:pt idx="3">
                  <c:v>78.33</c:v>
                </c:pt>
                <c:pt idx="4">
                  <c:v>41.67</c:v>
                </c:pt>
                <c:pt idx="5">
                  <c:v>45.15</c:v>
                </c:pt>
                <c:pt idx="6">
                  <c:v>62.49</c:v>
                </c:pt>
                <c:pt idx="7">
                  <c:v>85.56</c:v>
                </c:pt>
              </c:numCache>
            </c:numRef>
          </c:val>
        </c:ser>
        <c:ser>
          <c:idx val="1"/>
          <c:order val="1"/>
          <c:tx>
            <c:strRef>
              <c:f>Sheet1!$C$1</c:f>
              <c:strCache>
                <c:ptCount val="1"/>
                <c:pt idx="0">
                  <c:v>成交量（单位:万㎡）</c:v>
                </c:pt>
              </c:strCache>
            </c:strRef>
          </c:tx>
          <c:spPr>
            <a:ln>
              <a:solidFill>
                <a:prstClr val="white"/>
              </a:solidFill>
            </a:ln>
          </c:spPr>
          <c:dLbls>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Sheet1!$C$2:$C$9</c:f>
              <c:numCache>
                <c:formatCode>0.00_ </c:formatCode>
                <c:ptCount val="8"/>
                <c:pt idx="0">
                  <c:v>30.69</c:v>
                </c:pt>
                <c:pt idx="1">
                  <c:v>32.33</c:v>
                </c:pt>
                <c:pt idx="2">
                  <c:v>59.25</c:v>
                </c:pt>
                <c:pt idx="3">
                  <c:v>71.83</c:v>
                </c:pt>
                <c:pt idx="4">
                  <c:v>72.83</c:v>
                </c:pt>
                <c:pt idx="5">
                  <c:v>41.93</c:v>
                </c:pt>
                <c:pt idx="6">
                  <c:v>51.28</c:v>
                </c:pt>
                <c:pt idx="7">
                  <c:v>59.95</c:v>
                </c:pt>
              </c:numCache>
            </c:numRef>
          </c:val>
        </c:ser>
        <c:axId val="150591744"/>
        <c:axId val="182326784"/>
      </c:barChart>
      <c:lineChart>
        <c:grouping val="standard"/>
        <c:ser>
          <c:idx val="2"/>
          <c:order val="2"/>
          <c:tx>
            <c:strRef>
              <c:f>Sheet1!$D$1</c:f>
              <c:strCache>
                <c:ptCount val="1"/>
                <c:pt idx="0">
                  <c:v>批售比</c:v>
                </c:pt>
              </c:strCache>
            </c:strRef>
          </c:tx>
          <c:marker>
            <c:symbol val="circle"/>
            <c:size val="5"/>
          </c:marker>
          <c:dLbls>
            <c:dLbl>
              <c:idx val="0"/>
              <c:layout>
                <c:manualLayout>
                  <c:x val="-1.3333240012318361E-2"/>
                  <c:y val="1.8518388905997812E-2"/>
                </c:manualLayout>
              </c:layout>
              <c:dLblPos val="t"/>
              <c:showVal val="1"/>
              <c:extLst>
                <c:ext xmlns:c15="http://schemas.microsoft.com/office/drawing/2012/chart" uri="{CE6537A1-D6FC-4f65-9D91-7224C49458BB}"/>
              </c:extLst>
            </c:dLbl>
            <c:dLbl>
              <c:idx val="1"/>
              <c:layout>
                <c:manualLayout>
                  <c:x val="0"/>
                  <c:y val="7.4073555623990969E-3"/>
                </c:manualLayout>
              </c:layout>
              <c:dLblPos val="t"/>
              <c:showVal val="1"/>
              <c:extLst>
                <c:ext xmlns:c15="http://schemas.microsoft.com/office/drawing/2012/chart" uri="{CE6537A1-D6FC-4f65-9D91-7224C49458BB}"/>
              </c:extLst>
            </c:dLbl>
            <c:dLbl>
              <c:idx val="3"/>
              <c:layout>
                <c:manualLayout>
                  <c:x val="1.4814711124798193E-3"/>
                  <c:y val="7.4073555623990969E-3"/>
                </c:manualLayout>
              </c:layout>
              <c:dLblPos val="t"/>
              <c:showVal val="1"/>
              <c:extLst>
                <c:ext xmlns:c15="http://schemas.microsoft.com/office/drawing/2012/chart" uri="{CE6537A1-D6FC-4f65-9D91-7224C49458BB}"/>
              </c:extLst>
            </c:dLbl>
            <c:spPr>
              <a:solidFill>
                <a:schemeClr val="bg1">
                  <a:lumMod val="95000"/>
                </a:schemeClr>
              </a:solidFill>
            </c:spPr>
            <c:dLblPos val="t"/>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Sheet1!$D$2:$D$9</c:f>
              <c:numCache>
                <c:formatCode>0.00_ </c:formatCode>
                <c:ptCount val="8"/>
                <c:pt idx="0">
                  <c:v>1.2851091560768979</c:v>
                </c:pt>
                <c:pt idx="1">
                  <c:v>0.80018558614290136</c:v>
                </c:pt>
                <c:pt idx="2">
                  <c:v>1.1161181434599161</c:v>
                </c:pt>
                <c:pt idx="3">
                  <c:v>1.0904914381177782</c:v>
                </c:pt>
                <c:pt idx="4">
                  <c:v>0.5721543320060416</c:v>
                </c:pt>
                <c:pt idx="5">
                  <c:v>1.0767946577629361</c:v>
                </c:pt>
                <c:pt idx="6">
                  <c:v>1.2186037441497659</c:v>
                </c:pt>
                <c:pt idx="7">
                  <c:v>1.4271893244370308</c:v>
                </c:pt>
              </c:numCache>
            </c:numRef>
          </c:val>
        </c:ser>
        <c:marker val="1"/>
        <c:axId val="189603840"/>
        <c:axId val="189500032"/>
      </c:lineChart>
      <c:catAx>
        <c:axId val="150591744"/>
        <c:scaling>
          <c:orientation val="minMax"/>
        </c:scaling>
        <c:axPos val="b"/>
        <c:numFmt formatCode="General" sourceLinked="0"/>
        <c:tickLblPos val="nextTo"/>
        <c:crossAx val="182326784"/>
        <c:crosses val="autoZero"/>
        <c:auto val="1"/>
        <c:lblAlgn val="ctr"/>
        <c:lblOffset val="100"/>
      </c:catAx>
      <c:valAx>
        <c:axId val="182326784"/>
        <c:scaling>
          <c:orientation val="minMax"/>
        </c:scaling>
        <c:axPos val="l"/>
        <c:numFmt formatCode="0.00;_䃿" sourceLinked="1"/>
        <c:tickLblPos val="nextTo"/>
        <c:crossAx val="150591744"/>
        <c:crosses val="autoZero"/>
        <c:crossBetween val="between"/>
        <c:majorUnit val="20"/>
      </c:valAx>
      <c:valAx>
        <c:axId val="189500032"/>
        <c:scaling>
          <c:orientation val="minMax"/>
          <c:max val="5"/>
        </c:scaling>
        <c:axPos val="r"/>
        <c:numFmt formatCode="#,##0;\-#,##0" sourceLinked="0"/>
        <c:tickLblPos val="nextTo"/>
        <c:crossAx val="189603840"/>
        <c:crosses val="max"/>
        <c:crossBetween val="between"/>
        <c:majorUnit val="1"/>
      </c:valAx>
      <c:catAx>
        <c:axId val="189603840"/>
        <c:scaling>
          <c:orientation val="minMax"/>
        </c:scaling>
        <c:delete val="1"/>
        <c:axPos val="b"/>
        <c:numFmt formatCode="General" sourceLinked="1"/>
        <c:tickLblPos val="none"/>
        <c:crossAx val="189500032"/>
        <c:crosses val="autoZero"/>
        <c:auto val="1"/>
        <c:lblAlgn val="ctr"/>
        <c:lblOffset val="100"/>
      </c:catAx>
      <c:spPr>
        <a:solidFill>
          <a:schemeClr val="bg1">
            <a:lumMod val="85000"/>
          </a:schemeClr>
        </a:solidFill>
      </c:spPr>
    </c:plotArea>
    <c:legend>
      <c:legendPos val="b"/>
      <c:layout>
        <c:manualLayout>
          <c:xMode val="edge"/>
          <c:yMode val="edge"/>
          <c:x val="0.23813997092924272"/>
          <c:y val="0.88173825285804575"/>
          <c:w val="0.52372005814154265"/>
          <c:h val="9.2797492339011897E-2"/>
        </c:manualLayout>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latin typeface="+mj-lt"/>
          <a:ea typeface="微软雅黑" pitchFamily="34" charset="-122"/>
        </a:defRPr>
      </a:pPr>
      <a:endParaRPr lang="zh-CN"/>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3130049896476732E-2"/>
          <c:y val="0.13763120522992925"/>
          <c:w val="0.88653274344360256"/>
          <c:h val="0.66192513568605849"/>
        </c:manualLayout>
      </c:layout>
      <c:barChart>
        <c:barDir val="col"/>
        <c:grouping val="clustered"/>
        <c:ser>
          <c:idx val="0"/>
          <c:order val="0"/>
          <c:tx>
            <c:strRef>
              <c:f>Sheet1!$B$1</c:f>
              <c:strCache>
                <c:ptCount val="1"/>
                <c:pt idx="0">
                  <c:v>成交金额（亿元）</c:v>
                </c:pt>
              </c:strCache>
            </c:strRef>
          </c:tx>
          <c:spPr>
            <a:ln>
              <a:solidFill>
                <a:schemeClr val="bg1"/>
              </a:solidFill>
            </a:ln>
          </c:spPr>
          <c:dLbls>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Sheet1!$B$2:$B$9</c:f>
              <c:numCache>
                <c:formatCode>0.00_ </c:formatCode>
                <c:ptCount val="8"/>
                <c:pt idx="0" formatCode="General">
                  <c:v>21.74</c:v>
                </c:pt>
                <c:pt idx="1">
                  <c:v>20.2</c:v>
                </c:pt>
                <c:pt idx="2">
                  <c:v>39.11</c:v>
                </c:pt>
                <c:pt idx="3">
                  <c:v>46.47</c:v>
                </c:pt>
                <c:pt idx="4">
                  <c:v>56.660000000000011</c:v>
                </c:pt>
                <c:pt idx="5">
                  <c:v>26.86</c:v>
                </c:pt>
                <c:pt idx="6">
                  <c:v>37.11</c:v>
                </c:pt>
                <c:pt idx="7">
                  <c:v>37.770000000000003</c:v>
                </c:pt>
              </c:numCache>
            </c:numRef>
          </c:val>
        </c:ser>
        <c:ser>
          <c:idx val="1"/>
          <c:order val="1"/>
          <c:tx>
            <c:strRef>
              <c:f>Sheet1!$C$1</c:f>
              <c:strCache>
                <c:ptCount val="1"/>
                <c:pt idx="0">
                  <c:v>成交面积（万㎡）</c:v>
                </c:pt>
              </c:strCache>
            </c:strRef>
          </c:tx>
          <c:spPr>
            <a:ln>
              <a:solidFill>
                <a:prstClr val="white"/>
              </a:solidFill>
            </a:ln>
          </c:spPr>
          <c:dLbls>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Sheet1!$C$2:$C$9</c:f>
              <c:numCache>
                <c:formatCode>0.00_ </c:formatCode>
                <c:ptCount val="8"/>
                <c:pt idx="0">
                  <c:v>30.69</c:v>
                </c:pt>
                <c:pt idx="1">
                  <c:v>32.33</c:v>
                </c:pt>
                <c:pt idx="2">
                  <c:v>59.25</c:v>
                </c:pt>
                <c:pt idx="3">
                  <c:v>71.83</c:v>
                </c:pt>
                <c:pt idx="4">
                  <c:v>72.83</c:v>
                </c:pt>
                <c:pt idx="5">
                  <c:v>41.93</c:v>
                </c:pt>
                <c:pt idx="6">
                  <c:v>51.28</c:v>
                </c:pt>
                <c:pt idx="7">
                  <c:v>59.95</c:v>
                </c:pt>
              </c:numCache>
            </c:numRef>
          </c:val>
        </c:ser>
        <c:axId val="190191104"/>
        <c:axId val="190192640"/>
      </c:barChart>
      <c:lineChart>
        <c:grouping val="standard"/>
        <c:ser>
          <c:idx val="2"/>
          <c:order val="2"/>
          <c:tx>
            <c:strRef>
              <c:f>Sheet1!$D$1</c:f>
              <c:strCache>
                <c:ptCount val="1"/>
                <c:pt idx="0">
                  <c:v>均价（元/㎡）</c:v>
                </c:pt>
              </c:strCache>
            </c:strRef>
          </c:tx>
          <c:marker>
            <c:symbol val="circle"/>
            <c:size val="5"/>
          </c:marker>
          <c:dLbls>
            <c:dLbl>
              <c:idx val="6"/>
              <c:layout>
                <c:manualLayout>
                  <c:x val="-3.7940475190608176E-2"/>
                  <c:y val="-3.0962814869221582E-2"/>
                </c:manualLayout>
              </c:layout>
              <c:dLblPos val="r"/>
              <c:showVal val="1"/>
              <c:extLst>
                <c:ext xmlns:c15="http://schemas.microsoft.com/office/drawing/2012/chart" uri="{CE6537A1-D6FC-4f65-9D91-7224C49458BB}"/>
              </c:extLst>
            </c:dLbl>
            <c:spPr>
              <a:solidFill>
                <a:schemeClr val="bg1">
                  <a:lumMod val="95000"/>
                </a:schemeClr>
              </a:solidFill>
            </c:spPr>
            <c:dLblPos val="t"/>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Sheet1!$D$2:$D$9</c:f>
              <c:numCache>
                <c:formatCode>General</c:formatCode>
                <c:ptCount val="8"/>
                <c:pt idx="0">
                  <c:v>7083</c:v>
                </c:pt>
                <c:pt idx="1">
                  <c:v>6248</c:v>
                </c:pt>
                <c:pt idx="2">
                  <c:v>6600</c:v>
                </c:pt>
                <c:pt idx="3">
                  <c:v>6469</c:v>
                </c:pt>
                <c:pt idx="4">
                  <c:v>7780</c:v>
                </c:pt>
                <c:pt idx="5">
                  <c:v>6406</c:v>
                </c:pt>
                <c:pt idx="6">
                  <c:v>7237</c:v>
                </c:pt>
                <c:pt idx="7">
                  <c:v>6300</c:v>
                </c:pt>
              </c:numCache>
            </c:numRef>
          </c:val>
        </c:ser>
        <c:marker val="1"/>
        <c:axId val="190216448"/>
        <c:axId val="190214912"/>
      </c:lineChart>
      <c:catAx>
        <c:axId val="190191104"/>
        <c:scaling>
          <c:orientation val="minMax"/>
        </c:scaling>
        <c:axPos val="b"/>
        <c:numFmt formatCode="General" sourceLinked="0"/>
        <c:tickLblPos val="nextTo"/>
        <c:crossAx val="190192640"/>
        <c:crosses val="autoZero"/>
        <c:auto val="1"/>
        <c:lblAlgn val="ctr"/>
        <c:lblOffset val="100"/>
      </c:catAx>
      <c:valAx>
        <c:axId val="190192640"/>
        <c:scaling>
          <c:orientation val="minMax"/>
          <c:max val="100"/>
        </c:scaling>
        <c:axPos val="l"/>
        <c:numFmt formatCode="General" sourceLinked="1"/>
        <c:tickLblPos val="nextTo"/>
        <c:crossAx val="190191104"/>
        <c:crosses val="autoZero"/>
        <c:crossBetween val="between"/>
        <c:majorUnit val="20"/>
      </c:valAx>
      <c:valAx>
        <c:axId val="190214912"/>
        <c:scaling>
          <c:orientation val="minMax"/>
        </c:scaling>
        <c:axPos val="r"/>
        <c:numFmt formatCode="General" sourceLinked="1"/>
        <c:tickLblPos val="nextTo"/>
        <c:crossAx val="190216448"/>
        <c:crosses val="max"/>
        <c:crossBetween val="between"/>
      </c:valAx>
      <c:catAx>
        <c:axId val="190216448"/>
        <c:scaling>
          <c:orientation val="minMax"/>
        </c:scaling>
        <c:delete val="1"/>
        <c:axPos val="b"/>
        <c:numFmt formatCode="General" sourceLinked="1"/>
        <c:tickLblPos val="none"/>
        <c:crossAx val="190214912"/>
        <c:crosses val="autoZero"/>
        <c:auto val="1"/>
        <c:lblAlgn val="ctr"/>
        <c:lblOffset val="100"/>
      </c:catAx>
      <c:spPr>
        <a:solidFill>
          <a:schemeClr val="bg1">
            <a:lumMod val="85000"/>
          </a:schemeClr>
        </a:solidFill>
      </c:spPr>
    </c:plotArea>
    <c:legend>
      <c:legendPos val="b"/>
      <c:layout>
        <c:manualLayout>
          <c:xMode val="edge"/>
          <c:yMode val="edge"/>
          <c:x val="0.23813997092924272"/>
          <c:y val="0.88173825285804563"/>
          <c:w val="0.52372005814154265"/>
          <c:h val="9.2797492339011911E-2"/>
        </c:manualLayout>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latin typeface="+mj-lt"/>
          <a:ea typeface="微软雅黑" pitchFamily="34" charset="-122"/>
        </a:defRPr>
      </a:pPr>
      <a:endParaRPr lang="zh-CN"/>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3130049896476732E-2"/>
          <c:y val="0.12185317853832768"/>
          <c:w val="0.88653274344360256"/>
          <c:h val="0.67770285901212546"/>
        </c:manualLayout>
      </c:layout>
      <c:barChart>
        <c:barDir val="col"/>
        <c:grouping val="clustered"/>
        <c:ser>
          <c:idx val="0"/>
          <c:order val="0"/>
          <c:tx>
            <c:strRef>
              <c:f>Sheet1!$B$1</c:f>
              <c:strCache>
                <c:ptCount val="1"/>
                <c:pt idx="0">
                  <c:v>面积（万方）</c:v>
                </c:pt>
              </c:strCache>
            </c:strRef>
          </c:tx>
          <c:spPr>
            <a:ln>
              <a:solidFill>
                <a:schemeClr val="bg1"/>
              </a:solidFill>
            </a:ln>
          </c:spPr>
          <c:dLbls>
            <c:dLbl>
              <c:idx val="2"/>
              <c:layout>
                <c:manualLayout>
                  <c:x val="0"/>
                  <c:y val="2.3045100220264535E-2"/>
                </c:manualLayout>
              </c:layout>
              <c:dLblPos val="outEnd"/>
              <c:showVal val="1"/>
              <c:extLst>
                <c:ext xmlns:c15="http://schemas.microsoft.com/office/drawing/2012/chart" uri="{CE6537A1-D6FC-4f65-9D91-7224C49458BB}"/>
              </c:extLst>
            </c:dLbl>
            <c:dLbl>
              <c:idx val="3"/>
              <c:layout>
                <c:manualLayout>
                  <c:x val="4.4444133374394578E-3"/>
                  <c:y val="9.8764715229700747E-3"/>
                </c:manualLayout>
              </c:layout>
              <c:dLblPos val="outEnd"/>
              <c:showVal val="1"/>
              <c:extLst>
                <c:ext xmlns:c15="http://schemas.microsoft.com/office/drawing/2012/chart" uri="{CE6537A1-D6FC-4f65-9D91-7224C49458BB}"/>
              </c:extLst>
            </c:dLbl>
            <c:dLbl>
              <c:idx val="4"/>
              <c:layout>
                <c:manualLayout>
                  <c:x val="0"/>
                  <c:y val="9.8764715229700747E-3"/>
                </c:manualLayout>
              </c:layout>
              <c:dLblPos val="outEnd"/>
              <c:showVal val="1"/>
              <c:extLst>
                <c:ext xmlns:c15="http://schemas.microsoft.com/office/drawing/2012/chart" uri="{CE6537A1-D6FC-4f65-9D91-7224C49458BB}"/>
              </c:extLst>
            </c:dLbl>
            <c:dLbl>
              <c:idx val="5"/>
              <c:layout>
                <c:manualLayout>
                  <c:x val="-4.4444133374394578E-3"/>
                  <c:y val="1.9752683820965761E-2"/>
                </c:manualLayout>
              </c:layout>
              <c:dLblPos val="outEnd"/>
              <c:showVal val="1"/>
              <c:extLst>
                <c:ext xmlns:c15="http://schemas.microsoft.com/office/drawing/2012/chart" uri="{CE6537A1-D6FC-4f65-9D91-7224C49458BB}"/>
              </c:extLst>
            </c:dLbl>
            <c:dLbl>
              <c:idx val="7"/>
              <c:layout>
                <c:manualLayout>
                  <c:x val="1.4814711124798193E-3"/>
                  <c:y val="1.3168628697293521E-2"/>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Sheet1!$A$2:$A$11</c:f>
              <c:strCache>
                <c:ptCount val="10"/>
                <c:pt idx="0">
                  <c:v>渝北区</c:v>
                </c:pt>
                <c:pt idx="1">
                  <c:v>北部新区</c:v>
                </c:pt>
                <c:pt idx="2">
                  <c:v>九龙坡区</c:v>
                </c:pt>
                <c:pt idx="3">
                  <c:v>江北区</c:v>
                </c:pt>
                <c:pt idx="4">
                  <c:v>沙坪坝区</c:v>
                </c:pt>
                <c:pt idx="5">
                  <c:v>南岸区</c:v>
                </c:pt>
                <c:pt idx="6">
                  <c:v>巴南区</c:v>
                </c:pt>
                <c:pt idx="7">
                  <c:v>大渡口区</c:v>
                </c:pt>
                <c:pt idx="8">
                  <c:v>北碚区</c:v>
                </c:pt>
                <c:pt idx="9">
                  <c:v>渝中区</c:v>
                </c:pt>
              </c:strCache>
            </c:strRef>
          </c:cat>
          <c:val>
            <c:numRef>
              <c:f>Sheet1!$B$2:$B$11</c:f>
              <c:numCache>
                <c:formatCode>0.00_ </c:formatCode>
                <c:ptCount val="10"/>
                <c:pt idx="0">
                  <c:v>14.225442000000006</c:v>
                </c:pt>
                <c:pt idx="1">
                  <c:v>11.035168000000001</c:v>
                </c:pt>
                <c:pt idx="2">
                  <c:v>8.7818579999999997</c:v>
                </c:pt>
                <c:pt idx="3">
                  <c:v>6.436042000000004</c:v>
                </c:pt>
                <c:pt idx="4">
                  <c:v>6.3295749999999957</c:v>
                </c:pt>
                <c:pt idx="5">
                  <c:v>4.7970339999999965</c:v>
                </c:pt>
                <c:pt idx="6">
                  <c:v>3.6715709999999997</c:v>
                </c:pt>
                <c:pt idx="7">
                  <c:v>1.9603760000000001</c:v>
                </c:pt>
                <c:pt idx="8">
                  <c:v>1.8975</c:v>
                </c:pt>
                <c:pt idx="9">
                  <c:v>0.81949099999999997</c:v>
                </c:pt>
              </c:numCache>
            </c:numRef>
          </c:val>
        </c:ser>
        <c:ser>
          <c:idx val="1"/>
          <c:order val="1"/>
          <c:tx>
            <c:strRef>
              <c:f>Sheet1!$C$1</c:f>
              <c:strCache>
                <c:ptCount val="1"/>
                <c:pt idx="0">
                  <c:v>金额（亿元）</c:v>
                </c:pt>
              </c:strCache>
            </c:strRef>
          </c:tx>
          <c:spPr>
            <a:ln>
              <a:solidFill>
                <a:prstClr val="white"/>
              </a:solidFill>
            </a:ln>
          </c:spPr>
          <c:dLbls>
            <c:dLbl>
              <c:idx val="0"/>
              <c:layout>
                <c:manualLayout>
                  <c:x val="1.4813544612111461E-3"/>
                  <c:y val="1.3168628697293521E-2"/>
                </c:manualLayout>
              </c:layout>
              <c:dLblPos val="outEnd"/>
              <c:showVal val="1"/>
              <c:extLst>
                <c:ext xmlns:c15="http://schemas.microsoft.com/office/drawing/2012/chart" uri="{CE6537A1-D6FC-4f65-9D91-7224C49458BB}"/>
              </c:extLst>
            </c:dLbl>
            <c:dLbl>
              <c:idx val="1"/>
              <c:layout>
                <c:manualLayout>
                  <c:x val="4.4444133374394578E-3"/>
                  <c:y val="1.3168628697293476E-2"/>
                </c:manualLayout>
              </c:layout>
              <c:dLblPos val="outEnd"/>
              <c:showVal val="1"/>
              <c:extLst>
                <c:ext xmlns:c15="http://schemas.microsoft.com/office/drawing/2012/chart" uri="{CE6537A1-D6FC-4f65-9D91-7224C49458BB}"/>
              </c:extLst>
            </c:dLbl>
            <c:dLbl>
              <c:idx val="2"/>
              <c:layout>
                <c:manualLayout>
                  <c:x val="0"/>
                  <c:y val="1.6460785871616763E-2"/>
                </c:manualLayout>
              </c:layout>
              <c:dLblPos val="outEnd"/>
              <c:showVal val="1"/>
              <c:extLst>
                <c:ext xmlns:c15="http://schemas.microsoft.com/office/drawing/2012/chart" uri="{CE6537A1-D6FC-4f65-9D91-7224C49458BB}"/>
              </c:extLst>
            </c:dLbl>
            <c:dLbl>
              <c:idx val="3"/>
              <c:layout>
                <c:manualLayout>
                  <c:x val="4.4444133374394578E-3"/>
                  <c:y val="2.3045100220263837E-2"/>
                </c:manualLayout>
              </c:layout>
              <c:dLblPos val="outEnd"/>
              <c:showVal val="1"/>
              <c:extLst>
                <c:ext xmlns:c15="http://schemas.microsoft.com/office/drawing/2012/chart" uri="{CE6537A1-D6FC-4f65-9D91-7224C49458BB}"/>
              </c:extLst>
            </c:dLbl>
            <c:dLbl>
              <c:idx val="4"/>
              <c:layout>
                <c:manualLayout>
                  <c:x val="0"/>
                  <c:y val="3.2921571743234211E-3"/>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Sheet1!$A$2:$A$11</c:f>
              <c:strCache>
                <c:ptCount val="10"/>
                <c:pt idx="0">
                  <c:v>渝北区</c:v>
                </c:pt>
                <c:pt idx="1">
                  <c:v>北部新区</c:v>
                </c:pt>
                <c:pt idx="2">
                  <c:v>九龙坡区</c:v>
                </c:pt>
                <c:pt idx="3">
                  <c:v>江北区</c:v>
                </c:pt>
                <c:pt idx="4">
                  <c:v>沙坪坝区</c:v>
                </c:pt>
                <c:pt idx="5">
                  <c:v>南岸区</c:v>
                </c:pt>
                <c:pt idx="6">
                  <c:v>巴南区</c:v>
                </c:pt>
                <c:pt idx="7">
                  <c:v>大渡口区</c:v>
                </c:pt>
                <c:pt idx="8">
                  <c:v>北碚区</c:v>
                </c:pt>
                <c:pt idx="9">
                  <c:v>渝中区</c:v>
                </c:pt>
              </c:strCache>
            </c:strRef>
          </c:cat>
          <c:val>
            <c:numRef>
              <c:f>Sheet1!$C$2:$C$11</c:f>
              <c:numCache>
                <c:formatCode>0.00_ </c:formatCode>
                <c:ptCount val="10"/>
                <c:pt idx="0">
                  <c:v>4.4560409999999999</c:v>
                </c:pt>
                <c:pt idx="1">
                  <c:v>8.0011880000000009</c:v>
                </c:pt>
                <c:pt idx="2">
                  <c:v>5.3185599999999953</c:v>
                </c:pt>
                <c:pt idx="3">
                  <c:v>7.2703419999999994</c:v>
                </c:pt>
                <c:pt idx="4">
                  <c:v>3.049515</c:v>
                </c:pt>
                <c:pt idx="5">
                  <c:v>3.4952789999999974</c:v>
                </c:pt>
                <c:pt idx="6">
                  <c:v>2.6048829999999987</c:v>
                </c:pt>
                <c:pt idx="7">
                  <c:v>1.0942069999999997</c:v>
                </c:pt>
                <c:pt idx="8">
                  <c:v>1.5420140000000002</c:v>
                </c:pt>
                <c:pt idx="9">
                  <c:v>0.93802600000000003</c:v>
                </c:pt>
              </c:numCache>
            </c:numRef>
          </c:val>
        </c:ser>
        <c:axId val="189660160"/>
        <c:axId val="190087936"/>
      </c:barChart>
      <c:lineChart>
        <c:grouping val="standard"/>
        <c:ser>
          <c:idx val="2"/>
          <c:order val="2"/>
          <c:tx>
            <c:strRef>
              <c:f>Sheet1!$D$1</c:f>
              <c:strCache>
                <c:ptCount val="1"/>
                <c:pt idx="0">
                  <c:v>建面均价（元/㎡）</c:v>
                </c:pt>
              </c:strCache>
            </c:strRef>
          </c:tx>
          <c:marker>
            <c:symbol val="circle"/>
            <c:size val="5"/>
          </c:marker>
          <c:dLbls>
            <c:dLbl>
              <c:idx val="0"/>
              <c:layout>
                <c:manualLayout>
                  <c:x val="-2.4607235178289819E-2"/>
                  <c:y val="6.9710780103861177E-3"/>
                </c:manualLayout>
              </c:layout>
              <c:dLblPos val="r"/>
              <c:showVal val="1"/>
              <c:extLst>
                <c:ext xmlns:c15="http://schemas.microsoft.com/office/drawing/2012/chart" uri="{CE6537A1-D6FC-4f65-9D91-7224C49458BB}"/>
              </c:extLst>
            </c:dLbl>
            <c:dLbl>
              <c:idx val="1"/>
              <c:layout>
                <c:manualLayout>
                  <c:x val="-2.3125764065809979E-2"/>
                  <c:y val="-2.9053935125839506E-3"/>
                </c:manualLayout>
              </c:layout>
              <c:dLblPos val="r"/>
              <c:showVal val="1"/>
              <c:extLst>
                <c:ext xmlns:c15="http://schemas.microsoft.com/office/drawing/2012/chart" uri="{CE6537A1-D6FC-4f65-9D91-7224C49458BB}"/>
              </c:extLst>
            </c:dLbl>
            <c:dLbl>
              <c:idx val="2"/>
              <c:layout>
                <c:manualLayout>
                  <c:x val="-2.6088706290769637E-2"/>
                  <c:y val="6.9703003354630493E-3"/>
                </c:manualLayout>
              </c:layout>
              <c:dLblPos val="r"/>
              <c:showVal val="1"/>
              <c:extLst>
                <c:ext xmlns:c15="http://schemas.microsoft.com/office/drawing/2012/chart" uri="{CE6537A1-D6FC-4f65-9D91-7224C49458BB}"/>
              </c:extLst>
            </c:dLbl>
            <c:dLbl>
              <c:idx val="3"/>
              <c:layout>
                <c:manualLayout>
                  <c:x val="-2.1644292953330185E-2"/>
                  <c:y val="-1.278212426052836E-2"/>
                </c:manualLayout>
              </c:layout>
              <c:dLblPos val="r"/>
              <c:showVal val="1"/>
              <c:extLst>
                <c:ext xmlns:c15="http://schemas.microsoft.com/office/drawing/2012/chart" uri="{CE6537A1-D6FC-4f65-9D91-7224C49458BB}"/>
              </c:extLst>
            </c:dLbl>
            <c:dLbl>
              <c:idx val="4"/>
              <c:layout>
                <c:manualLayout>
                  <c:x val="-9.7925240534915518E-3"/>
                  <c:y val="-6.1980691368559507E-3"/>
                </c:manualLayout>
              </c:layout>
              <c:dLblPos val="r"/>
              <c:showVal val="1"/>
              <c:extLst>
                <c:ext xmlns:c15="http://schemas.microsoft.com/office/drawing/2012/chart" uri="{CE6537A1-D6FC-4f65-9D91-7224C49458BB}"/>
              </c:extLst>
            </c:dLbl>
            <c:dLbl>
              <c:idx val="5"/>
              <c:layout>
                <c:manualLayout>
                  <c:x val="-3.9421946303087992E-2"/>
                  <c:y val="-1.2781865035554021E-2"/>
                </c:manualLayout>
              </c:layout>
              <c:dLblPos val="r"/>
              <c:showVal val="1"/>
              <c:extLst>
                <c:ext xmlns:c15="http://schemas.microsoft.com/office/drawing/2012/chart" uri="{CE6537A1-D6FC-4f65-9D91-7224C49458BB}"/>
              </c:extLst>
            </c:dLbl>
            <c:dLbl>
              <c:idx val="6"/>
              <c:layout>
                <c:manualLayout>
                  <c:x val="-2.7570177403250042E-2"/>
                  <c:y val="6.9710780103862287E-3"/>
                </c:manualLayout>
              </c:layout>
              <c:dLblPos val="r"/>
              <c:showVal val="1"/>
              <c:extLst>
                <c:ext xmlns:c15="http://schemas.microsoft.com/office/drawing/2012/chart" uri="{CE6537A1-D6FC-4f65-9D91-7224C49458BB}"/>
              </c:extLst>
            </c:dLbl>
            <c:dLbl>
              <c:idx val="7"/>
              <c:layout>
                <c:manualLayout>
                  <c:x val="-2.3125764065809979E-2"/>
                  <c:y val="3.6789208360628561E-3"/>
                </c:manualLayout>
              </c:layout>
              <c:dLblPos val="r"/>
              <c:showVal val="1"/>
              <c:extLst>
                <c:ext xmlns:c15="http://schemas.microsoft.com/office/drawing/2012/chart" uri="{CE6537A1-D6FC-4f65-9D91-7224C49458BB}"/>
              </c:extLst>
            </c:dLbl>
            <c:dLbl>
              <c:idx val="8"/>
              <c:layout>
                <c:manualLayout>
                  <c:x val="-2.9092476459774096E-2"/>
                  <c:y val="-6.1975506869072945E-3"/>
                </c:manualLayout>
              </c:layout>
              <c:dLblPos val="r"/>
              <c:showVal val="1"/>
              <c:extLst>
                <c:ext xmlns:c15="http://schemas.microsoft.com/office/drawing/2012/chart" uri="{CE6537A1-D6FC-4f65-9D91-7224C49458BB}"/>
              </c:extLst>
            </c:dLbl>
            <c:dLbl>
              <c:idx val="9"/>
              <c:layout>
                <c:manualLayout>
                  <c:x val="-2.6129534234814338E-2"/>
                  <c:y val="-8.9902518832426503E-3"/>
                </c:manualLayout>
              </c:layout>
              <c:dLblPos val="r"/>
              <c:showVal val="1"/>
              <c:extLst>
                <c:ext xmlns:c15="http://schemas.microsoft.com/office/drawing/2012/chart" uri="{CE6537A1-D6FC-4f65-9D91-7224C49458BB}"/>
              </c:extLst>
            </c:dLbl>
            <c:spPr>
              <a:solidFill>
                <a:schemeClr val="bg1">
                  <a:lumMod val="95000"/>
                </a:schemeClr>
              </a:solidFill>
            </c:spPr>
            <c:dLblPos val="t"/>
            <c:showVal val="1"/>
            <c:extLst>
              <c:ext xmlns:c15="http://schemas.microsoft.com/office/drawing/2012/chart" uri="{CE6537A1-D6FC-4f65-9D91-7224C49458BB}">
                <c15:showLeaderLines val="0"/>
              </c:ext>
            </c:extLst>
          </c:dLbls>
          <c:cat>
            <c:strRef>
              <c:f>Sheet1!$A$2:$A$11</c:f>
              <c:strCache>
                <c:ptCount val="10"/>
                <c:pt idx="0">
                  <c:v>渝北区</c:v>
                </c:pt>
                <c:pt idx="1">
                  <c:v>北部新区</c:v>
                </c:pt>
                <c:pt idx="2">
                  <c:v>九龙坡区</c:v>
                </c:pt>
                <c:pt idx="3">
                  <c:v>江北区</c:v>
                </c:pt>
                <c:pt idx="4">
                  <c:v>沙坪坝区</c:v>
                </c:pt>
                <c:pt idx="5">
                  <c:v>南岸区</c:v>
                </c:pt>
                <c:pt idx="6">
                  <c:v>巴南区</c:v>
                </c:pt>
                <c:pt idx="7">
                  <c:v>大渡口区</c:v>
                </c:pt>
                <c:pt idx="8">
                  <c:v>北碚区</c:v>
                </c:pt>
                <c:pt idx="9">
                  <c:v>渝中区</c:v>
                </c:pt>
              </c:strCache>
            </c:strRef>
          </c:cat>
          <c:val>
            <c:numRef>
              <c:f>Sheet1!$D$2:$D$11</c:f>
              <c:numCache>
                <c:formatCode>0_ </c:formatCode>
                <c:ptCount val="10"/>
                <c:pt idx="0">
                  <c:v>3132.4446720179235</c:v>
                </c:pt>
                <c:pt idx="1">
                  <c:v>7250.6263611029817</c:v>
                </c:pt>
                <c:pt idx="2">
                  <c:v>6056.3038026804797</c:v>
                </c:pt>
                <c:pt idx="3">
                  <c:v>11296.293591620442</c:v>
                </c:pt>
                <c:pt idx="4">
                  <c:v>4817.8827172440451</c:v>
                </c:pt>
                <c:pt idx="5">
                  <c:v>7286.3335969684604</c:v>
                </c:pt>
                <c:pt idx="6">
                  <c:v>7094.7368306373482</c:v>
                </c:pt>
                <c:pt idx="7">
                  <c:v>5581.6180161356824</c:v>
                </c:pt>
                <c:pt idx="8">
                  <c:v>8126.5559947299143</c:v>
                </c:pt>
                <c:pt idx="9">
                  <c:v>11446.446635777567</c:v>
                </c:pt>
              </c:numCache>
            </c:numRef>
          </c:val>
        </c:ser>
        <c:ser>
          <c:idx val="3"/>
          <c:order val="3"/>
          <c:tx>
            <c:strRef>
              <c:f>Sheet1!$E$1</c:f>
              <c:strCache>
                <c:ptCount val="1"/>
                <c:pt idx="0">
                  <c:v>市场建面均价（元/㎡）</c:v>
                </c:pt>
              </c:strCache>
            </c:strRef>
          </c:tx>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0.41036726485437297"/>
                  <c:y val="-1.1436228193671126E-2"/>
                </c:manualLayout>
              </c:layout>
              <c:showVal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solidFill>
                <a:srgbClr val="C00000"/>
              </a:solidFill>
            </c:spPr>
            <c:txPr>
              <a:bodyPr/>
              <a:lstStyle/>
              <a:p>
                <a:pPr>
                  <a:defRPr sz="1100" b="1">
                    <a:solidFill>
                      <a:schemeClr val="bg1"/>
                    </a:solidFill>
                    <a:latin typeface="+mj-lt"/>
                  </a:defRPr>
                </a:pPr>
                <a:endParaRPr lang="zh-CN"/>
              </a:p>
            </c:txPr>
            <c:showVal val="1"/>
            <c:extLst>
              <c:ext xmlns:c15="http://schemas.microsoft.com/office/drawing/2012/chart" uri="{CE6537A1-D6FC-4f65-9D91-7224C49458BB}">
                <c15:showLeaderLines val="0"/>
              </c:ext>
            </c:extLst>
          </c:dLbls>
          <c:cat>
            <c:strRef>
              <c:f>Sheet1!$A$2:$A$11</c:f>
              <c:strCache>
                <c:ptCount val="10"/>
                <c:pt idx="0">
                  <c:v>渝北区</c:v>
                </c:pt>
                <c:pt idx="1">
                  <c:v>北部新区</c:v>
                </c:pt>
                <c:pt idx="2">
                  <c:v>九龙坡区</c:v>
                </c:pt>
                <c:pt idx="3">
                  <c:v>江北区</c:v>
                </c:pt>
                <c:pt idx="4">
                  <c:v>沙坪坝区</c:v>
                </c:pt>
                <c:pt idx="5">
                  <c:v>南岸区</c:v>
                </c:pt>
                <c:pt idx="6">
                  <c:v>巴南区</c:v>
                </c:pt>
                <c:pt idx="7">
                  <c:v>大渡口区</c:v>
                </c:pt>
                <c:pt idx="8">
                  <c:v>北碚区</c:v>
                </c:pt>
                <c:pt idx="9">
                  <c:v>渝中区</c:v>
                </c:pt>
              </c:strCache>
            </c:strRef>
          </c:cat>
          <c:val>
            <c:numRef>
              <c:f>Sheet1!$E$2:$E$11</c:f>
              <c:numCache>
                <c:formatCode>0_ </c:formatCode>
                <c:ptCount val="10"/>
                <c:pt idx="0">
                  <c:v>6299.8330538332002</c:v>
                </c:pt>
                <c:pt idx="1">
                  <c:v>6299.8330538332002</c:v>
                </c:pt>
                <c:pt idx="2">
                  <c:v>6299.8330538332002</c:v>
                </c:pt>
                <c:pt idx="3">
                  <c:v>6299.8330538332002</c:v>
                </c:pt>
                <c:pt idx="4">
                  <c:v>6299.8330538332002</c:v>
                </c:pt>
                <c:pt idx="5">
                  <c:v>6299.8330538332002</c:v>
                </c:pt>
                <c:pt idx="6">
                  <c:v>6299.8330538332002</c:v>
                </c:pt>
                <c:pt idx="7">
                  <c:v>6299.8330538332002</c:v>
                </c:pt>
                <c:pt idx="8">
                  <c:v>6299.8330538332002</c:v>
                </c:pt>
                <c:pt idx="9">
                  <c:v>6299.8330538332002</c:v>
                </c:pt>
              </c:numCache>
            </c:numRef>
          </c:val>
        </c:ser>
        <c:marker val="1"/>
        <c:axId val="190509056"/>
        <c:axId val="190089472"/>
      </c:lineChart>
      <c:catAx>
        <c:axId val="189660160"/>
        <c:scaling>
          <c:orientation val="minMax"/>
        </c:scaling>
        <c:axPos val="b"/>
        <c:numFmt formatCode="General" sourceLinked="0"/>
        <c:tickLblPos val="nextTo"/>
        <c:crossAx val="190087936"/>
        <c:crosses val="autoZero"/>
        <c:auto val="1"/>
        <c:lblAlgn val="ctr"/>
        <c:lblOffset val="100"/>
      </c:catAx>
      <c:valAx>
        <c:axId val="190087936"/>
        <c:scaling>
          <c:orientation val="minMax"/>
        </c:scaling>
        <c:axPos val="l"/>
        <c:numFmt formatCode="#,##0;\-#,##0" sourceLinked="0"/>
        <c:tickLblPos val="nextTo"/>
        <c:crossAx val="189660160"/>
        <c:crosses val="autoZero"/>
        <c:crossBetween val="between"/>
        <c:majorUnit val="2"/>
      </c:valAx>
      <c:valAx>
        <c:axId val="190089472"/>
        <c:scaling>
          <c:orientation val="minMax"/>
          <c:max val="12000"/>
        </c:scaling>
        <c:axPos val="r"/>
        <c:numFmt formatCode="0_ " sourceLinked="1"/>
        <c:tickLblPos val="nextTo"/>
        <c:crossAx val="190509056"/>
        <c:crosses val="max"/>
        <c:crossBetween val="between"/>
      </c:valAx>
      <c:catAx>
        <c:axId val="190509056"/>
        <c:scaling>
          <c:orientation val="minMax"/>
        </c:scaling>
        <c:delete val="1"/>
        <c:axPos val="b"/>
        <c:numFmt formatCode="General" sourceLinked="1"/>
        <c:tickLblPos val="none"/>
        <c:crossAx val="190089472"/>
        <c:crosses val="autoZero"/>
        <c:auto val="1"/>
        <c:lblAlgn val="ctr"/>
        <c:lblOffset val="100"/>
      </c:catAx>
      <c:spPr>
        <a:solidFill>
          <a:schemeClr val="bg1">
            <a:lumMod val="85000"/>
          </a:schemeClr>
        </a:solidFill>
      </c:spPr>
    </c:plotArea>
    <c:legend>
      <c:legendPos val="b"/>
      <c:layout>
        <c:manualLayout>
          <c:xMode val="edge"/>
          <c:yMode val="edge"/>
          <c:x val="0.17022453036199744"/>
          <c:y val="0.8943778017792875"/>
          <c:w val="0.71771932771540825"/>
          <c:h val="5.6398555390688415E-2"/>
        </c:manualLayout>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latin typeface="+mj-lt"/>
          <a:ea typeface="微软雅黑" pitchFamily="34" charset="-122"/>
        </a:defRPr>
      </a:pPr>
      <a:endParaRPr lang="zh-CN"/>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3130049896476732E-2"/>
          <c:y val="0.13763120522992925"/>
          <c:w val="0.88653274344360256"/>
          <c:h val="0.66192513568605904"/>
        </c:manualLayout>
      </c:layout>
      <c:barChart>
        <c:barDir val="col"/>
        <c:grouping val="clustered"/>
        <c:ser>
          <c:idx val="0"/>
          <c:order val="0"/>
          <c:tx>
            <c:strRef>
              <c:f>Sheet1!$B$1</c:f>
              <c:strCache>
                <c:ptCount val="1"/>
                <c:pt idx="0">
                  <c:v>预售新增供应量（单位:万㎡）</c:v>
                </c:pt>
              </c:strCache>
            </c:strRef>
          </c:tx>
          <c:spPr>
            <a:ln>
              <a:solidFill>
                <a:schemeClr val="bg1"/>
              </a:solidFill>
            </a:ln>
          </c:spPr>
          <c:dLbls>
            <c:dLbl>
              <c:idx val="0"/>
              <c:layout>
                <c:manualLayout>
                  <c:x val="0"/>
                  <c:y val="1.0457443146916373E-2"/>
                </c:manualLayout>
              </c:layout>
              <c:dLblPos val="outEnd"/>
              <c:showVal val="1"/>
              <c:extLst>
                <c:ext xmlns:c15="http://schemas.microsoft.com/office/drawing/2012/chart" uri="{CE6537A1-D6FC-4f65-9D91-7224C49458BB}"/>
              </c:extLst>
            </c:dLbl>
            <c:dLbl>
              <c:idx val="1"/>
              <c:layout>
                <c:manualLayout>
                  <c:x val="-1.4814711124798193E-3"/>
                  <c:y val="1.7429071911527323E-2"/>
                </c:manualLayout>
              </c:layout>
              <c:dLblPos val="outEnd"/>
              <c:showVal val="1"/>
              <c:extLst>
                <c:ext xmlns:c15="http://schemas.microsoft.com/office/drawing/2012/chart" uri="{CE6537A1-D6FC-4f65-9D91-7224C49458BB}"/>
              </c:extLst>
            </c:dLbl>
            <c:dLbl>
              <c:idx val="3"/>
              <c:layout>
                <c:manualLayout>
                  <c:x val="1.4814711124798193E-3"/>
                  <c:y val="2.0914886293831959E-2"/>
                </c:manualLayout>
              </c:layout>
              <c:dLblPos val="outEnd"/>
              <c:showVal val="1"/>
              <c:extLst>
                <c:ext xmlns:c15="http://schemas.microsoft.com/office/drawing/2012/chart" uri="{CE6537A1-D6FC-4f65-9D91-7224C49458BB}"/>
              </c:extLst>
            </c:dLbl>
            <c:dLbl>
              <c:idx val="7"/>
              <c:layout>
                <c:manualLayout>
                  <c:x val="2.9629422249597467E-3"/>
                  <c:y val="1.7429071911527323E-2"/>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Sheet1!$B$2:$B$9</c:f>
              <c:numCache>
                <c:formatCode>General</c:formatCode>
                <c:ptCount val="8"/>
                <c:pt idx="0">
                  <c:v>33.190000000000012</c:v>
                </c:pt>
                <c:pt idx="1">
                  <c:v>21.64</c:v>
                </c:pt>
                <c:pt idx="2">
                  <c:v>45.120000000000012</c:v>
                </c:pt>
                <c:pt idx="3">
                  <c:v>57.9</c:v>
                </c:pt>
                <c:pt idx="4">
                  <c:v>33.81</c:v>
                </c:pt>
                <c:pt idx="5">
                  <c:v>42.54</c:v>
                </c:pt>
                <c:pt idx="6">
                  <c:v>41.71</c:v>
                </c:pt>
                <c:pt idx="7">
                  <c:v>62.94</c:v>
                </c:pt>
              </c:numCache>
            </c:numRef>
          </c:val>
        </c:ser>
        <c:ser>
          <c:idx val="1"/>
          <c:order val="1"/>
          <c:tx>
            <c:strRef>
              <c:f>Sheet1!$C$1</c:f>
              <c:strCache>
                <c:ptCount val="1"/>
                <c:pt idx="0">
                  <c:v>成交量（单位:万㎡）</c:v>
                </c:pt>
              </c:strCache>
            </c:strRef>
          </c:tx>
          <c:spPr>
            <a:ln>
              <a:solidFill>
                <a:prstClr val="white"/>
              </a:solidFill>
            </a:ln>
          </c:spPr>
          <c:dLbls>
            <c:dLbl>
              <c:idx val="4"/>
              <c:layout>
                <c:manualLayout>
                  <c:x val="1.4814711124798193E-3"/>
                  <c:y val="2.091488629383239E-2"/>
                </c:manualLayout>
              </c:layout>
              <c:dLblPos val="outEnd"/>
              <c:showVal val="1"/>
              <c:extLst>
                <c:ext xmlns:c15="http://schemas.microsoft.com/office/drawing/2012/chart" uri="{CE6537A1-D6FC-4f65-9D91-7224C49458BB}"/>
              </c:extLst>
            </c:dLbl>
            <c:dLbl>
              <c:idx val="5"/>
              <c:layout>
                <c:manualLayout>
                  <c:x val="0"/>
                  <c:y val="2.0914886293832521E-2"/>
                </c:manualLayout>
              </c:layout>
              <c:dLblPos val="outEnd"/>
              <c:showVal val="1"/>
              <c:extLst>
                <c:ext xmlns:c15="http://schemas.microsoft.com/office/drawing/2012/chart" uri="{CE6537A1-D6FC-4f65-9D91-7224C49458BB}"/>
              </c:extLst>
            </c:dLbl>
            <c:dLbl>
              <c:idx val="6"/>
              <c:layout>
                <c:manualLayout>
                  <c:x val="0"/>
                  <c:y val="2.0914886293831755E-2"/>
                </c:manualLayout>
              </c:layout>
              <c:dLblPos val="outEnd"/>
              <c:showVal val="1"/>
              <c:extLst>
                <c:ext xmlns:c15="http://schemas.microsoft.com/office/drawing/2012/chart" uri="{CE6537A1-D6FC-4f65-9D91-7224C49458BB}"/>
              </c:extLst>
            </c:dLbl>
            <c:dLbl>
              <c:idx val="7"/>
              <c:layout>
                <c:manualLayout>
                  <c:x val="5.9258844499192774E-3"/>
                  <c:y val="2.0914886293831928E-2"/>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Sheet1!$C$2:$C$9</c:f>
              <c:numCache>
                <c:formatCode>0.00_ </c:formatCode>
                <c:ptCount val="8"/>
                <c:pt idx="0">
                  <c:v>22.85</c:v>
                </c:pt>
                <c:pt idx="1">
                  <c:v>21.55</c:v>
                </c:pt>
                <c:pt idx="2">
                  <c:v>38.06</c:v>
                </c:pt>
                <c:pt idx="3">
                  <c:v>50.78</c:v>
                </c:pt>
                <c:pt idx="4">
                  <c:v>49.790000000000013</c:v>
                </c:pt>
                <c:pt idx="5">
                  <c:v>28.77</c:v>
                </c:pt>
                <c:pt idx="6">
                  <c:v>34.89</c:v>
                </c:pt>
                <c:pt idx="7">
                  <c:v>37.81</c:v>
                </c:pt>
              </c:numCache>
            </c:numRef>
          </c:val>
        </c:ser>
        <c:axId val="190881152"/>
        <c:axId val="190891136"/>
      </c:barChart>
      <c:lineChart>
        <c:grouping val="standard"/>
        <c:ser>
          <c:idx val="2"/>
          <c:order val="2"/>
          <c:tx>
            <c:strRef>
              <c:f>Sheet1!$D$1</c:f>
              <c:strCache>
                <c:ptCount val="1"/>
                <c:pt idx="0">
                  <c:v>建面均价（元/㎡）</c:v>
                </c:pt>
              </c:strCache>
            </c:strRef>
          </c:tx>
          <c:marker>
            <c:symbol val="circle"/>
            <c:size val="5"/>
          </c:marker>
          <c:dLbls>
            <c:dLbl>
              <c:idx val="0"/>
              <c:layout>
                <c:manualLayout>
                  <c:x val="-2.7970174603619457E-2"/>
                  <c:y val="-9.9867209685184297E-3"/>
                </c:manualLayout>
              </c:layout>
              <c:dLblPos val="r"/>
              <c:showVal val="1"/>
              <c:extLst>
                <c:ext xmlns:c15="http://schemas.microsoft.com/office/drawing/2012/chart" uri="{CE6537A1-D6FC-4f65-9D91-7224C49458BB}"/>
              </c:extLst>
            </c:dLbl>
            <c:dLbl>
              <c:idx val="1"/>
              <c:layout>
                <c:manualLayout>
                  <c:x val="-2.204452345623711E-2"/>
                  <c:y val="3.5328866001452505E-2"/>
                </c:manualLayout>
              </c:layout>
              <c:dLblPos val="r"/>
              <c:showVal val="1"/>
              <c:extLst>
                <c:ext xmlns:c15="http://schemas.microsoft.com/office/drawing/2012/chart" uri="{CE6537A1-D6FC-4f65-9D91-7224C49458BB}"/>
              </c:extLst>
            </c:dLbl>
            <c:dLbl>
              <c:idx val="2"/>
              <c:layout>
                <c:manualLayout>
                  <c:x val="-2.3525761266179532E-2"/>
                  <c:y val="-9.9867209685184297E-3"/>
                </c:manualLayout>
              </c:layout>
              <c:dLblPos val="r"/>
              <c:showVal val="1"/>
              <c:extLst>
                <c:ext xmlns:c15="http://schemas.microsoft.com/office/drawing/2012/chart" uri="{CE6537A1-D6FC-4f65-9D91-7224C49458BB}"/>
              </c:extLst>
            </c:dLbl>
            <c:dLbl>
              <c:idx val="3"/>
              <c:layout>
                <c:manualLayout>
                  <c:x val="-1.7599993467528954E-2"/>
                  <c:y val="2.8357237236841599E-2"/>
                </c:manualLayout>
              </c:layout>
              <c:dLblPos val="r"/>
              <c:showVal val="1"/>
              <c:extLst>
                <c:ext xmlns:c15="http://schemas.microsoft.com/office/drawing/2012/chart" uri="{CE6537A1-D6FC-4f65-9D91-7224C49458BB}"/>
              </c:extLst>
            </c:dLbl>
            <c:dLbl>
              <c:idx val="4"/>
              <c:layout>
                <c:manualLayout>
                  <c:x val="-2.6488703491139211E-2"/>
                  <c:y val="-9.9867209685184297E-3"/>
                </c:manualLayout>
              </c:layout>
              <c:dLblPos val="r"/>
              <c:showVal val="1"/>
              <c:extLst>
                <c:ext xmlns:c15="http://schemas.microsoft.com/office/drawing/2012/chart" uri="{CE6537A1-D6FC-4f65-9D91-7224C49458BB}"/>
              </c:extLst>
            </c:dLbl>
            <c:dLbl>
              <c:idx val="5"/>
              <c:layout>
                <c:manualLayout>
                  <c:x val="-2.9451645716098811E-2"/>
                  <c:y val="-3.0150922039075176E-3"/>
                </c:manualLayout>
              </c:layout>
              <c:dLblPos val="r"/>
              <c:showVal val="1"/>
              <c:extLst>
                <c:ext xmlns:c15="http://schemas.microsoft.com/office/drawing/2012/chart" uri="{CE6537A1-D6FC-4f65-9D91-7224C49458BB}"/>
              </c:extLst>
            </c:dLbl>
            <c:dLbl>
              <c:idx val="6"/>
              <c:layout>
                <c:manualLayout>
                  <c:x val="-2.2044290153699624E-2"/>
                  <c:y val="1.4413979707619779E-2"/>
                </c:manualLayout>
              </c:layout>
              <c:dLblPos val="r"/>
              <c:showVal val="1"/>
              <c:extLst>
                <c:ext xmlns:c15="http://schemas.microsoft.com/office/drawing/2012/chart" uri="{CE6537A1-D6FC-4f65-9D91-7224C49458BB}"/>
              </c:extLst>
            </c:dLbl>
            <c:dLbl>
              <c:idx val="7"/>
              <c:layout>
                <c:manualLayout>
                  <c:x val="-3.2414587941058448E-2"/>
                  <c:y val="7.4418019958623349E-3"/>
                </c:manualLayout>
              </c:layout>
              <c:dLblPos val="r"/>
              <c:showVal val="1"/>
              <c:extLst>
                <c:ext xmlns:c15="http://schemas.microsoft.com/office/drawing/2012/chart" uri="{CE6537A1-D6FC-4f65-9D91-7224C49458BB}"/>
              </c:extLst>
            </c:dLbl>
            <c:spPr>
              <a:solidFill>
                <a:schemeClr val="bg1">
                  <a:lumMod val="95000"/>
                </a:schemeClr>
              </a:solidFill>
            </c:spPr>
            <c:dLblPos val="t"/>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Sheet1!$D$2:$D$9</c:f>
              <c:numCache>
                <c:formatCode>0_ </c:formatCode>
                <c:ptCount val="8"/>
                <c:pt idx="0">
                  <c:v>6816</c:v>
                </c:pt>
                <c:pt idx="1">
                  <c:v>6429</c:v>
                </c:pt>
                <c:pt idx="2">
                  <c:v>6414</c:v>
                </c:pt>
                <c:pt idx="3">
                  <c:v>6869</c:v>
                </c:pt>
                <c:pt idx="4">
                  <c:v>6995</c:v>
                </c:pt>
                <c:pt idx="5">
                  <c:v>6607</c:v>
                </c:pt>
                <c:pt idx="6">
                  <c:v>6550</c:v>
                </c:pt>
                <c:pt idx="7">
                  <c:v>6547</c:v>
                </c:pt>
              </c:numCache>
            </c:numRef>
          </c:val>
        </c:ser>
        <c:marker val="1"/>
        <c:axId val="190898560"/>
        <c:axId val="190892672"/>
      </c:lineChart>
      <c:catAx>
        <c:axId val="190881152"/>
        <c:scaling>
          <c:orientation val="minMax"/>
        </c:scaling>
        <c:axPos val="b"/>
        <c:numFmt formatCode="General" sourceLinked="0"/>
        <c:tickLblPos val="nextTo"/>
        <c:crossAx val="190891136"/>
        <c:crosses val="autoZero"/>
        <c:auto val="1"/>
        <c:lblAlgn val="ctr"/>
        <c:lblOffset val="100"/>
      </c:catAx>
      <c:valAx>
        <c:axId val="190891136"/>
        <c:scaling>
          <c:orientation val="minMax"/>
        </c:scaling>
        <c:axPos val="l"/>
        <c:numFmt formatCode="General" sourceLinked="1"/>
        <c:tickLblPos val="nextTo"/>
        <c:crossAx val="190881152"/>
        <c:crosses val="autoZero"/>
        <c:crossBetween val="between"/>
      </c:valAx>
      <c:valAx>
        <c:axId val="190892672"/>
        <c:scaling>
          <c:orientation val="minMax"/>
        </c:scaling>
        <c:axPos val="r"/>
        <c:numFmt formatCode="0_ " sourceLinked="1"/>
        <c:tickLblPos val="nextTo"/>
        <c:crossAx val="190898560"/>
        <c:crosses val="max"/>
        <c:crossBetween val="between"/>
      </c:valAx>
      <c:catAx>
        <c:axId val="190898560"/>
        <c:scaling>
          <c:orientation val="minMax"/>
        </c:scaling>
        <c:delete val="1"/>
        <c:axPos val="b"/>
        <c:numFmt formatCode="General" sourceLinked="1"/>
        <c:tickLblPos val="none"/>
        <c:crossAx val="190892672"/>
        <c:crosses val="autoZero"/>
        <c:auto val="1"/>
        <c:lblAlgn val="ctr"/>
        <c:lblOffset val="100"/>
      </c:catAx>
      <c:spPr>
        <a:solidFill>
          <a:schemeClr val="bg1">
            <a:lumMod val="85000"/>
          </a:schemeClr>
        </a:solidFill>
      </c:spPr>
    </c:plotArea>
    <c:legend>
      <c:legendPos val="b"/>
      <c:layout>
        <c:manualLayout>
          <c:xMode val="edge"/>
          <c:yMode val="edge"/>
          <c:x val="0.1833255176983305"/>
          <c:y val="0.88173812037203247"/>
          <c:w val="0.73557047136444664"/>
          <c:h val="9.2797492339012133E-2"/>
        </c:manualLayout>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latin typeface="微软雅黑" pitchFamily="34" charset="-122"/>
          <a:ea typeface="微软雅黑" pitchFamily="34" charset="-122"/>
        </a:defRPr>
      </a:pPr>
      <a:endParaRPr lang="zh-CN"/>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3130049896476732E-2"/>
          <c:y val="0.14056649785387518"/>
          <c:w val="0.88653274344360256"/>
          <c:h val="0.65898953969660512"/>
        </c:manualLayout>
      </c:layout>
      <c:barChart>
        <c:barDir val="col"/>
        <c:grouping val="clustered"/>
        <c:ser>
          <c:idx val="0"/>
          <c:order val="0"/>
          <c:tx>
            <c:strRef>
              <c:f>Sheet1!$B$1</c:f>
              <c:strCache>
                <c:ptCount val="1"/>
                <c:pt idx="0">
                  <c:v>面积（万方）</c:v>
                </c:pt>
              </c:strCache>
            </c:strRef>
          </c:tx>
          <c:spPr>
            <a:ln>
              <a:solidFill>
                <a:schemeClr val="bg1"/>
              </a:solidFill>
            </a:ln>
          </c:spPr>
          <c:dLbls>
            <c:dLbl>
              <c:idx val="0"/>
              <c:layout>
                <c:manualLayout>
                  <c:x val="2.9629422249596391E-3"/>
                  <c:y val="-3.1859581028949088E-3"/>
                </c:manualLayout>
              </c:layout>
              <c:dLblPos val="outEnd"/>
              <c:showVal val="1"/>
              <c:extLst>
                <c:ext xmlns:c15="http://schemas.microsoft.com/office/drawing/2012/chart" uri="{CE6537A1-D6FC-4f65-9D91-7224C49458BB}"/>
              </c:extLst>
            </c:dLbl>
            <c:dLbl>
              <c:idx val="1"/>
              <c:layout>
                <c:manualLayout>
                  <c:x val="-1.4814711124798193E-3"/>
                  <c:y val="2.1832205868126529E-2"/>
                </c:manualLayout>
              </c:layout>
              <c:dLblPos val="outEnd"/>
              <c:showVal val="1"/>
              <c:extLst>
                <c:ext xmlns:c15="http://schemas.microsoft.com/office/drawing/2012/chart" uri="{CE6537A1-D6FC-4f65-9D91-7224C49458BB}"/>
              </c:extLst>
            </c:dLbl>
            <c:dLbl>
              <c:idx val="2"/>
              <c:layout>
                <c:manualLayout>
                  <c:x val="1.4814711124798193E-3"/>
                  <c:y val="1.9115748617369553E-2"/>
                </c:manualLayout>
              </c:layout>
              <c:dLblPos val="outEnd"/>
              <c:showVal val="1"/>
              <c:extLst>
                <c:ext xmlns:c15="http://schemas.microsoft.com/office/drawing/2012/chart" uri="{CE6537A1-D6FC-4f65-9D91-7224C49458BB}"/>
              </c:extLst>
            </c:dLbl>
            <c:dLbl>
              <c:idx val="3"/>
              <c:layout>
                <c:manualLayout>
                  <c:x val="-1.4814711124798193E-3"/>
                  <c:y val="1.9115748617369831E-2"/>
                </c:manualLayout>
              </c:layout>
              <c:dLblPos val="outEnd"/>
              <c:showVal val="1"/>
              <c:extLst>
                <c:ext xmlns:c15="http://schemas.microsoft.com/office/drawing/2012/chart" uri="{CE6537A1-D6FC-4f65-9D91-7224C49458BB}"/>
              </c:extLst>
            </c:dLbl>
            <c:dLbl>
              <c:idx val="4"/>
              <c:layout>
                <c:manualLayout>
                  <c:x val="0"/>
                  <c:y val="1.2743832411579628E-2"/>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Sheet1!$A$2:$A$11</c:f>
              <c:strCache>
                <c:ptCount val="10"/>
                <c:pt idx="0">
                  <c:v>九龙坡区</c:v>
                </c:pt>
                <c:pt idx="1">
                  <c:v>沙坪坝区</c:v>
                </c:pt>
                <c:pt idx="2">
                  <c:v>北部新区</c:v>
                </c:pt>
                <c:pt idx="3">
                  <c:v>巴南区</c:v>
                </c:pt>
                <c:pt idx="4">
                  <c:v>江北区</c:v>
                </c:pt>
                <c:pt idx="5">
                  <c:v>南岸区</c:v>
                </c:pt>
                <c:pt idx="6">
                  <c:v>渝北区</c:v>
                </c:pt>
                <c:pt idx="7">
                  <c:v>大渡口区</c:v>
                </c:pt>
                <c:pt idx="8">
                  <c:v>北碚区</c:v>
                </c:pt>
                <c:pt idx="9">
                  <c:v>渝中区</c:v>
                </c:pt>
              </c:strCache>
            </c:strRef>
          </c:cat>
          <c:val>
            <c:numRef>
              <c:f>Sheet1!$B$2:$B$11</c:f>
              <c:numCache>
                <c:formatCode>0.00_);[Red]\(0.00\)</c:formatCode>
                <c:ptCount val="10"/>
                <c:pt idx="0">
                  <c:v>7.023142000000016</c:v>
                </c:pt>
                <c:pt idx="1">
                  <c:v>5.7189160000000108</c:v>
                </c:pt>
                <c:pt idx="2">
                  <c:v>5.4544157500000043</c:v>
                </c:pt>
                <c:pt idx="3">
                  <c:v>4.0940375000000007</c:v>
                </c:pt>
                <c:pt idx="4">
                  <c:v>3.9603270000000093</c:v>
                </c:pt>
                <c:pt idx="5">
                  <c:v>3.8024437500000063</c:v>
                </c:pt>
                <c:pt idx="6">
                  <c:v>2.7938137500000098</c:v>
                </c:pt>
                <c:pt idx="7">
                  <c:v>2.5114302500000045</c:v>
                </c:pt>
                <c:pt idx="8">
                  <c:v>1.8065197500000034</c:v>
                </c:pt>
                <c:pt idx="9">
                  <c:v>0.64119300000000223</c:v>
                </c:pt>
              </c:numCache>
            </c:numRef>
          </c:val>
        </c:ser>
        <c:ser>
          <c:idx val="1"/>
          <c:order val="1"/>
          <c:tx>
            <c:strRef>
              <c:f>Sheet1!$C$1</c:f>
              <c:strCache>
                <c:ptCount val="1"/>
                <c:pt idx="0">
                  <c:v>金额（亿元）</c:v>
                </c:pt>
              </c:strCache>
            </c:strRef>
          </c:tx>
          <c:spPr>
            <a:ln>
              <a:solidFill>
                <a:prstClr val="white"/>
              </a:solidFill>
            </a:ln>
          </c:spPr>
          <c:dLbls>
            <c:dLbl>
              <c:idx val="0"/>
              <c:layout>
                <c:manualLayout>
                  <c:x val="2.9629422249596391E-3"/>
                  <c:y val="1.5929790514474535E-2"/>
                </c:manualLayout>
              </c:layout>
              <c:dLblPos val="outEnd"/>
              <c:showVal val="1"/>
              <c:extLst>
                <c:ext xmlns:c15="http://schemas.microsoft.com/office/drawing/2012/chart" uri="{CE6537A1-D6FC-4f65-9D91-7224C49458BB}"/>
              </c:extLst>
            </c:dLbl>
            <c:dLbl>
              <c:idx val="2"/>
              <c:layout>
                <c:manualLayout>
                  <c:x val="1.4814711124798193E-3"/>
                  <c:y val="0"/>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Sheet1!$A$2:$A$11</c:f>
              <c:strCache>
                <c:ptCount val="10"/>
                <c:pt idx="0">
                  <c:v>九龙坡区</c:v>
                </c:pt>
                <c:pt idx="1">
                  <c:v>沙坪坝区</c:v>
                </c:pt>
                <c:pt idx="2">
                  <c:v>北部新区</c:v>
                </c:pt>
                <c:pt idx="3">
                  <c:v>巴南区</c:v>
                </c:pt>
                <c:pt idx="4">
                  <c:v>江北区</c:v>
                </c:pt>
                <c:pt idx="5">
                  <c:v>南岸区</c:v>
                </c:pt>
                <c:pt idx="6">
                  <c:v>渝北区</c:v>
                </c:pt>
                <c:pt idx="7">
                  <c:v>大渡口区</c:v>
                </c:pt>
                <c:pt idx="8">
                  <c:v>北碚区</c:v>
                </c:pt>
                <c:pt idx="9">
                  <c:v>渝中区</c:v>
                </c:pt>
              </c:strCache>
            </c:strRef>
          </c:cat>
          <c:val>
            <c:numRef>
              <c:f>Sheet1!$C$2:$C$11</c:f>
              <c:numCache>
                <c:formatCode>0.00_);[Red]\(0.00\)</c:formatCode>
                <c:ptCount val="10"/>
                <c:pt idx="0">
                  <c:v>2.3161501783999987</c:v>
                </c:pt>
                <c:pt idx="1">
                  <c:v>1.5222066299999999</c:v>
                </c:pt>
                <c:pt idx="2">
                  <c:v>2.4606416499999999</c:v>
                </c:pt>
                <c:pt idx="3">
                  <c:v>1.53334247</c:v>
                </c:pt>
                <c:pt idx="4">
                  <c:v>1.6336077899999999</c:v>
                </c:pt>
                <c:pt idx="5">
                  <c:v>1.5652962699999984</c:v>
                </c:pt>
                <c:pt idx="6">
                  <c:v>1.09646281</c:v>
                </c:pt>
                <c:pt idx="7">
                  <c:v>0.75897825000000119</c:v>
                </c:pt>
                <c:pt idx="8">
                  <c:v>0.92105124199999999</c:v>
                </c:pt>
                <c:pt idx="9">
                  <c:v>0.33520527000000039</c:v>
                </c:pt>
              </c:numCache>
            </c:numRef>
          </c:val>
        </c:ser>
        <c:axId val="191026304"/>
        <c:axId val="191027840"/>
      </c:barChart>
      <c:lineChart>
        <c:grouping val="standard"/>
        <c:ser>
          <c:idx val="2"/>
          <c:order val="2"/>
          <c:tx>
            <c:strRef>
              <c:f>Sheet1!$D$1</c:f>
              <c:strCache>
                <c:ptCount val="1"/>
                <c:pt idx="0">
                  <c:v>建面均价（元/㎡）</c:v>
                </c:pt>
              </c:strCache>
            </c:strRef>
          </c:tx>
          <c:marker>
            <c:symbol val="circle"/>
            <c:size val="5"/>
          </c:marker>
          <c:dLbls>
            <c:dLbl>
              <c:idx val="0"/>
              <c:layout>
                <c:manualLayout>
                  <c:x val="-2.5007232378659625E-2"/>
                  <c:y val="-6.1524112183856845E-3"/>
                </c:manualLayout>
              </c:layout>
              <c:dLblPos val="r"/>
              <c:showVal val="1"/>
              <c:extLst>
                <c:ext xmlns:c15="http://schemas.microsoft.com/office/drawing/2012/chart" uri="{CE6537A1-D6FC-4f65-9D91-7224C49458BB}"/>
              </c:extLst>
            </c:dLbl>
            <c:dLbl>
              <c:idx val="1"/>
              <c:layout>
                <c:manualLayout>
                  <c:x val="-2.2044290153699856E-2"/>
                  <c:y val="-1.9868838871297863E-2"/>
                </c:manualLayout>
              </c:layout>
              <c:dLblPos val="r"/>
              <c:showVal val="1"/>
              <c:extLst>
                <c:ext xmlns:c15="http://schemas.microsoft.com/office/drawing/2012/chart" uri="{CE6537A1-D6FC-4f65-9D91-7224C49458BB}"/>
              </c:extLst>
            </c:dLbl>
            <c:dLbl>
              <c:idx val="2"/>
              <c:layout>
                <c:manualLayout>
                  <c:x val="-3.3896059053538263E-2"/>
                  <c:y val="-3.4288936798117141E-2"/>
                </c:manualLayout>
              </c:layout>
              <c:dLblPos val="r"/>
              <c:showVal val="1"/>
              <c:extLst>
                <c:ext xmlns:c15="http://schemas.microsoft.com/office/drawing/2012/chart" uri="{CE6537A1-D6FC-4f65-9D91-7224C49458BB}"/>
              </c:extLst>
            </c:dLbl>
            <c:dLbl>
              <c:idx val="3"/>
              <c:layout>
                <c:manualLayout>
                  <c:x val="-3.0933116828578879E-2"/>
                  <c:y val="1.9805119709240079E-2"/>
                </c:manualLayout>
              </c:layout>
              <c:dLblPos val="r"/>
              <c:showVal val="1"/>
              <c:extLst>
                <c:ext xmlns:c15="http://schemas.microsoft.com/office/drawing/2012/chart" uri="{CE6537A1-D6FC-4f65-9D91-7224C49458BB}"/>
              </c:extLst>
            </c:dLbl>
            <c:dLbl>
              <c:idx val="4"/>
              <c:layout>
                <c:manualLayout>
                  <c:x val="-1.9081347928740073E-2"/>
                  <c:y val="7.1285185395166678E-3"/>
                </c:manualLayout>
              </c:layout>
              <c:dLblPos val="r"/>
              <c:showVal val="1"/>
              <c:extLst>
                <c:ext xmlns:c15="http://schemas.microsoft.com/office/drawing/2012/chart" uri="{CE6537A1-D6FC-4f65-9D91-7224C49458BB}"/>
              </c:extLst>
            </c:dLbl>
            <c:dLbl>
              <c:idx val="5"/>
              <c:layout>
                <c:manualLayout>
                  <c:x val="-2.5007232378659799E-2"/>
                  <c:y val="-5.9416864304777132E-3"/>
                </c:manualLayout>
              </c:layout>
              <c:dLblPos val="r"/>
              <c:showVal val="1"/>
              <c:extLst>
                <c:ext xmlns:c15="http://schemas.microsoft.com/office/drawing/2012/chart" uri="{CE6537A1-D6FC-4f65-9D91-7224C49458BB}"/>
              </c:extLst>
            </c:dLbl>
            <c:dLbl>
              <c:idx val="6"/>
              <c:layout>
                <c:manualLayout>
                  <c:x val="-2.7970174603619381E-2"/>
                  <c:y val="-2.7557283275827212E-3"/>
                </c:manualLayout>
              </c:layout>
              <c:dLblPos val="r"/>
              <c:showVal val="1"/>
              <c:extLst>
                <c:ext xmlns:c15="http://schemas.microsoft.com/office/drawing/2012/chart" uri="{CE6537A1-D6FC-4f65-9D91-7224C49458BB}"/>
              </c:extLst>
            </c:dLbl>
            <c:dLbl>
              <c:idx val="7"/>
              <c:layout>
                <c:manualLayout>
                  <c:x val="-2.5007232378659799E-2"/>
                  <c:y val="-1.2313602636267441E-2"/>
                </c:manualLayout>
              </c:layout>
              <c:dLblPos val="r"/>
              <c:showVal val="1"/>
              <c:extLst>
                <c:ext xmlns:c15="http://schemas.microsoft.com/office/drawing/2012/chart" uri="{CE6537A1-D6FC-4f65-9D91-7224C49458BB}"/>
              </c:extLst>
            </c:dLbl>
            <c:dLbl>
              <c:idx val="8"/>
              <c:layout>
                <c:manualLayout>
                  <c:x val="-2.2044290153699651E-2"/>
                  <c:y val="3.5400590279978292E-3"/>
                </c:manualLayout>
              </c:layout>
              <c:dLblPos val="r"/>
              <c:showVal val="1"/>
              <c:extLst>
                <c:ext xmlns:c15="http://schemas.microsoft.com/office/drawing/2012/chart" uri="{CE6537A1-D6FC-4f65-9D91-7224C49458BB}"/>
              </c:extLst>
            </c:dLbl>
            <c:dLbl>
              <c:idx val="9"/>
              <c:layout>
                <c:manualLayout>
                  <c:x val="-2.6488703491139211E-2"/>
                  <c:y val="-9.1276445333725708E-3"/>
                </c:manualLayout>
              </c:layout>
              <c:dLblPos val="r"/>
              <c:showVal val="1"/>
              <c:extLst>
                <c:ext xmlns:c15="http://schemas.microsoft.com/office/drawing/2012/chart" uri="{CE6537A1-D6FC-4f65-9D91-7224C49458BB}"/>
              </c:extLst>
            </c:dLbl>
            <c:spPr>
              <a:solidFill>
                <a:schemeClr val="bg1">
                  <a:lumMod val="95000"/>
                </a:schemeClr>
              </a:solidFill>
            </c:spPr>
            <c:dLblPos val="t"/>
            <c:showVal val="1"/>
            <c:extLst>
              <c:ext xmlns:c15="http://schemas.microsoft.com/office/drawing/2012/chart" uri="{CE6537A1-D6FC-4f65-9D91-7224C49458BB}">
                <c15:showLeaderLines val="0"/>
              </c:ext>
            </c:extLst>
          </c:dLbls>
          <c:cat>
            <c:strRef>
              <c:f>Sheet1!$A$2:$A$11</c:f>
              <c:strCache>
                <c:ptCount val="10"/>
                <c:pt idx="0">
                  <c:v>九龙坡区</c:v>
                </c:pt>
                <c:pt idx="1">
                  <c:v>沙坪坝区</c:v>
                </c:pt>
                <c:pt idx="2">
                  <c:v>北部新区</c:v>
                </c:pt>
                <c:pt idx="3">
                  <c:v>巴南区</c:v>
                </c:pt>
                <c:pt idx="4">
                  <c:v>江北区</c:v>
                </c:pt>
                <c:pt idx="5">
                  <c:v>南岸区</c:v>
                </c:pt>
                <c:pt idx="6">
                  <c:v>渝北区</c:v>
                </c:pt>
                <c:pt idx="7">
                  <c:v>大渡口区</c:v>
                </c:pt>
                <c:pt idx="8">
                  <c:v>北碚区</c:v>
                </c:pt>
                <c:pt idx="9">
                  <c:v>渝中区</c:v>
                </c:pt>
              </c:strCache>
            </c:strRef>
          </c:cat>
          <c:val>
            <c:numRef>
              <c:f>Sheet1!$D$2:$D$11</c:f>
              <c:numCache>
                <c:formatCode>0_ </c:formatCode>
                <c:ptCount val="10"/>
                <c:pt idx="0">
                  <c:v>5771.2955429350495</c:v>
                </c:pt>
                <c:pt idx="1">
                  <c:v>4657.9834403932382</c:v>
                </c:pt>
                <c:pt idx="2">
                  <c:v>7894.7463575727597</c:v>
                </c:pt>
                <c:pt idx="3">
                  <c:v>6554.2861356301701</c:v>
                </c:pt>
                <c:pt idx="4">
                  <c:v>7218.6302608345259</c:v>
                </c:pt>
                <c:pt idx="5">
                  <c:v>7203.9684281983155</c:v>
                </c:pt>
                <c:pt idx="6">
                  <c:v>6868.0666973594862</c:v>
                </c:pt>
                <c:pt idx="7">
                  <c:v>5288.6674336267224</c:v>
                </c:pt>
                <c:pt idx="8">
                  <c:v>8922.3473670852491</c:v>
                </c:pt>
                <c:pt idx="9">
                  <c:v>9148.7153244030851</c:v>
                </c:pt>
              </c:numCache>
            </c:numRef>
          </c:val>
        </c:ser>
        <c:ser>
          <c:idx val="3"/>
          <c:order val="3"/>
          <c:tx>
            <c:strRef>
              <c:f>Sheet1!$E$1</c:f>
              <c:strCache>
                <c:ptCount val="1"/>
                <c:pt idx="0">
                  <c:v>市场建面均价（元/㎡）</c:v>
                </c:pt>
              </c:strCache>
            </c:strRef>
          </c:tx>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0.33481223811790273"/>
                  <c:y val="-3.9371668855026881E-2"/>
                </c:manualLayout>
              </c:layout>
              <c:showVal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solidFill>
                <a:srgbClr val="C00000"/>
              </a:solidFill>
            </c:spPr>
            <c:txPr>
              <a:bodyPr/>
              <a:lstStyle/>
              <a:p>
                <a:pPr>
                  <a:defRPr sz="900" b="1">
                    <a:solidFill>
                      <a:schemeClr val="bg1"/>
                    </a:solidFill>
                  </a:defRPr>
                </a:pPr>
                <a:endParaRPr lang="zh-CN"/>
              </a:p>
            </c:txPr>
            <c:showVal val="1"/>
            <c:extLst>
              <c:ext xmlns:c15="http://schemas.microsoft.com/office/drawing/2012/chart" uri="{CE6537A1-D6FC-4f65-9D91-7224C49458BB}">
                <c15:showLeaderLines val="0"/>
              </c:ext>
            </c:extLst>
          </c:dLbls>
          <c:cat>
            <c:strRef>
              <c:f>Sheet1!$A$2:$A$11</c:f>
              <c:strCache>
                <c:ptCount val="10"/>
                <c:pt idx="0">
                  <c:v>九龙坡区</c:v>
                </c:pt>
                <c:pt idx="1">
                  <c:v>沙坪坝区</c:v>
                </c:pt>
                <c:pt idx="2">
                  <c:v>北部新区</c:v>
                </c:pt>
                <c:pt idx="3">
                  <c:v>巴南区</c:v>
                </c:pt>
                <c:pt idx="4">
                  <c:v>江北区</c:v>
                </c:pt>
                <c:pt idx="5">
                  <c:v>南岸区</c:v>
                </c:pt>
                <c:pt idx="6">
                  <c:v>渝北区</c:v>
                </c:pt>
                <c:pt idx="7">
                  <c:v>大渡口区</c:v>
                </c:pt>
                <c:pt idx="8">
                  <c:v>北碚区</c:v>
                </c:pt>
                <c:pt idx="9">
                  <c:v>渝中区</c:v>
                </c:pt>
              </c:strCache>
            </c:strRef>
          </c:cat>
          <c:val>
            <c:numRef>
              <c:f>Sheet1!$E$2:$E$11</c:f>
              <c:numCache>
                <c:formatCode>0_ </c:formatCode>
                <c:ptCount val="10"/>
                <c:pt idx="0">
                  <c:v>6547</c:v>
                </c:pt>
                <c:pt idx="1">
                  <c:v>6547</c:v>
                </c:pt>
                <c:pt idx="2">
                  <c:v>6547</c:v>
                </c:pt>
                <c:pt idx="3">
                  <c:v>6547</c:v>
                </c:pt>
                <c:pt idx="4">
                  <c:v>6547</c:v>
                </c:pt>
                <c:pt idx="5">
                  <c:v>6547</c:v>
                </c:pt>
                <c:pt idx="6">
                  <c:v>6547</c:v>
                </c:pt>
                <c:pt idx="7">
                  <c:v>6547</c:v>
                </c:pt>
                <c:pt idx="8">
                  <c:v>6547</c:v>
                </c:pt>
                <c:pt idx="9">
                  <c:v>6547</c:v>
                </c:pt>
              </c:numCache>
            </c:numRef>
          </c:val>
        </c:ser>
        <c:marker val="1"/>
        <c:axId val="191047552"/>
        <c:axId val="191046016"/>
      </c:lineChart>
      <c:catAx>
        <c:axId val="191026304"/>
        <c:scaling>
          <c:orientation val="minMax"/>
        </c:scaling>
        <c:axPos val="b"/>
        <c:numFmt formatCode="General" sourceLinked="0"/>
        <c:tickLblPos val="nextTo"/>
        <c:crossAx val="191027840"/>
        <c:crosses val="autoZero"/>
        <c:auto val="1"/>
        <c:lblAlgn val="ctr"/>
        <c:lblOffset val="100"/>
      </c:catAx>
      <c:valAx>
        <c:axId val="191027840"/>
        <c:scaling>
          <c:orientation val="minMax"/>
        </c:scaling>
        <c:axPos val="l"/>
        <c:numFmt formatCode="#,##0;\-#,##0" sourceLinked="0"/>
        <c:tickLblPos val="nextTo"/>
        <c:crossAx val="191026304"/>
        <c:crosses val="autoZero"/>
        <c:crossBetween val="between"/>
        <c:majorUnit val="1"/>
      </c:valAx>
      <c:valAx>
        <c:axId val="191046016"/>
        <c:scaling>
          <c:orientation val="minMax"/>
          <c:max val="10000"/>
        </c:scaling>
        <c:axPos val="r"/>
        <c:numFmt formatCode="0_ " sourceLinked="1"/>
        <c:tickLblPos val="nextTo"/>
        <c:crossAx val="191047552"/>
        <c:crosses val="max"/>
        <c:crossBetween val="between"/>
        <c:majorUnit val="2000"/>
        <c:minorUnit val="200"/>
      </c:valAx>
      <c:catAx>
        <c:axId val="191047552"/>
        <c:scaling>
          <c:orientation val="minMax"/>
        </c:scaling>
        <c:delete val="1"/>
        <c:axPos val="b"/>
        <c:numFmt formatCode="General" sourceLinked="1"/>
        <c:tickLblPos val="none"/>
        <c:crossAx val="191046016"/>
        <c:crosses val="autoZero"/>
        <c:auto val="1"/>
        <c:lblAlgn val="ctr"/>
        <c:lblOffset val="100"/>
      </c:catAx>
      <c:spPr>
        <a:solidFill>
          <a:schemeClr val="bg1">
            <a:lumMod val="85000"/>
          </a:schemeClr>
        </a:solidFill>
      </c:spPr>
    </c:plotArea>
    <c:legend>
      <c:legendPos val="b"/>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latin typeface="微软雅黑" pitchFamily="34" charset="-122"/>
          <a:ea typeface="微软雅黑" pitchFamily="34" charset="-122"/>
        </a:defRPr>
      </a:pPr>
      <a:endParaRPr lang="zh-CN"/>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3130049896476732E-2"/>
          <c:y val="0.13763120522992925"/>
          <c:w val="0.88653274344360256"/>
          <c:h val="0.66192513568605849"/>
        </c:manualLayout>
      </c:layout>
      <c:barChart>
        <c:barDir val="col"/>
        <c:grouping val="clustered"/>
        <c:ser>
          <c:idx val="0"/>
          <c:order val="0"/>
          <c:tx>
            <c:strRef>
              <c:f>Sheet1!$B$1</c:f>
              <c:strCache>
                <c:ptCount val="1"/>
                <c:pt idx="0">
                  <c:v>预售新增供应量（单位:万㎡）</c:v>
                </c:pt>
              </c:strCache>
            </c:strRef>
          </c:tx>
          <c:spPr>
            <a:ln>
              <a:solidFill>
                <a:schemeClr val="bg1"/>
              </a:solidFill>
            </a:ln>
          </c:spPr>
          <c:dLbls>
            <c:dLbl>
              <c:idx val="4"/>
              <c:layout>
                <c:manualLayout>
                  <c:x val="0"/>
                  <c:y val="1.7429071911527323E-2"/>
                </c:manualLayout>
              </c:layout>
              <c:dLblPos val="outEnd"/>
              <c:showVal val="1"/>
              <c:extLst>
                <c:ext xmlns:c15="http://schemas.microsoft.com/office/drawing/2012/chart" uri="{CE6537A1-D6FC-4f65-9D91-7224C49458BB}"/>
              </c:extLst>
            </c:dLbl>
            <c:dLbl>
              <c:idx val="5"/>
              <c:layout>
                <c:manualLayout>
                  <c:x val="-1.4814711124798193E-3"/>
                  <c:y val="3.4855399087320841E-3"/>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Sheet1!$B$2:$B$9</c:f>
              <c:numCache>
                <c:formatCode>General</c:formatCode>
                <c:ptCount val="8"/>
                <c:pt idx="0">
                  <c:v>0.14000000000000001</c:v>
                </c:pt>
                <c:pt idx="1">
                  <c:v>3.66</c:v>
                </c:pt>
                <c:pt idx="2">
                  <c:v>18.82</c:v>
                </c:pt>
                <c:pt idx="3">
                  <c:v>19.610000000000014</c:v>
                </c:pt>
                <c:pt idx="4">
                  <c:v>2.73</c:v>
                </c:pt>
                <c:pt idx="5">
                  <c:v>0</c:v>
                </c:pt>
                <c:pt idx="6">
                  <c:v>0</c:v>
                </c:pt>
                <c:pt idx="7">
                  <c:v>0</c:v>
                </c:pt>
              </c:numCache>
            </c:numRef>
          </c:val>
        </c:ser>
        <c:ser>
          <c:idx val="1"/>
          <c:order val="1"/>
          <c:tx>
            <c:strRef>
              <c:f>Sheet1!$C$1</c:f>
              <c:strCache>
                <c:ptCount val="1"/>
                <c:pt idx="0">
                  <c:v>成交量（单位:万㎡）</c:v>
                </c:pt>
              </c:strCache>
            </c:strRef>
          </c:tx>
          <c:spPr>
            <a:ln>
              <a:solidFill>
                <a:prstClr val="white"/>
              </a:solidFill>
            </a:ln>
          </c:spPr>
          <c:dLbls>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Sheet1!$C$2:$C$9</c:f>
              <c:numCache>
                <c:formatCode>0.00_ </c:formatCode>
                <c:ptCount val="8"/>
                <c:pt idx="0">
                  <c:v>2.2200000000000002</c:v>
                </c:pt>
                <c:pt idx="1">
                  <c:v>1.1000000000000001</c:v>
                </c:pt>
                <c:pt idx="2">
                  <c:v>3.3299999999999987</c:v>
                </c:pt>
                <c:pt idx="3">
                  <c:v>1.59</c:v>
                </c:pt>
                <c:pt idx="4">
                  <c:v>3.36</c:v>
                </c:pt>
                <c:pt idx="5">
                  <c:v>1.1200000000000001</c:v>
                </c:pt>
                <c:pt idx="6">
                  <c:v>3.75</c:v>
                </c:pt>
                <c:pt idx="7">
                  <c:v>2.04</c:v>
                </c:pt>
              </c:numCache>
            </c:numRef>
          </c:val>
        </c:ser>
        <c:axId val="191137280"/>
        <c:axId val="191138816"/>
      </c:barChart>
      <c:lineChart>
        <c:grouping val="standard"/>
        <c:ser>
          <c:idx val="2"/>
          <c:order val="2"/>
          <c:tx>
            <c:strRef>
              <c:f>Sheet1!$D$1</c:f>
              <c:strCache>
                <c:ptCount val="1"/>
                <c:pt idx="0">
                  <c:v>建面均价（元/㎡）</c:v>
                </c:pt>
              </c:strCache>
            </c:strRef>
          </c:tx>
          <c:marker>
            <c:symbol val="circle"/>
            <c:size val="5"/>
          </c:marker>
          <c:dLbls>
            <c:dLbl>
              <c:idx val="0"/>
              <c:layout>
                <c:manualLayout>
                  <c:x val="-2.0562819041219906E-2"/>
                  <c:y val="-3.0150922039075202E-3"/>
                </c:manualLayout>
              </c:layout>
              <c:dLblPos val="r"/>
              <c:showVal val="1"/>
              <c:extLst>
                <c:ext xmlns:c15="http://schemas.microsoft.com/office/drawing/2012/chart" uri="{CE6537A1-D6FC-4f65-9D91-7224C49458BB}"/>
              </c:extLst>
            </c:dLbl>
            <c:dLbl>
              <c:idx val="1"/>
              <c:layout>
                <c:manualLayout>
                  <c:x val="-3.7370167137937796E-2"/>
                  <c:y val="1.7899794089925227E-2"/>
                </c:manualLayout>
              </c:layout>
              <c:dLblPos val="r"/>
              <c:showVal val="1"/>
              <c:extLst>
                <c:ext xmlns:c15="http://schemas.microsoft.com/office/drawing/2012/chart" uri="{CE6537A1-D6FC-4f65-9D91-7224C49458BB}"/>
              </c:extLst>
            </c:dLbl>
            <c:dLbl>
              <c:idx val="2"/>
              <c:layout>
                <c:manualLayout>
                  <c:x val="-3.1444282688019257E-2"/>
                  <c:y val="-3.0150922039075202E-3"/>
                </c:manualLayout>
              </c:layout>
              <c:dLblPos val="r"/>
              <c:showVal val="1"/>
              <c:extLst>
                <c:ext xmlns:c15="http://schemas.microsoft.com/office/drawing/2012/chart" uri="{CE6537A1-D6FC-4f65-9D91-7224C49458BB}"/>
              </c:extLst>
            </c:dLbl>
            <c:dLbl>
              <c:idx val="3"/>
              <c:layout>
                <c:manualLayout>
                  <c:x val="-2.5518398238099229E-2"/>
                  <c:y val="-6.500906586212973E-3"/>
                </c:manualLayout>
              </c:layout>
              <c:dLblPos val="r"/>
              <c:showVal val="1"/>
              <c:extLst>
                <c:ext xmlns:c15="http://schemas.microsoft.com/office/drawing/2012/chart" uri="{CE6537A1-D6FC-4f65-9D91-7224C49458BB}"/>
              </c:extLst>
            </c:dLbl>
            <c:dLbl>
              <c:idx val="4"/>
              <c:layout>
                <c:manualLayout>
                  <c:x val="-9.2222160008212546E-3"/>
                  <c:y val="-2.0444164115434801E-2"/>
                </c:manualLayout>
              </c:layout>
              <c:dLblPos val="r"/>
              <c:showVal val="1"/>
              <c:extLst>
                <c:ext xmlns:c15="http://schemas.microsoft.com/office/drawing/2012/chart" uri="{CE6537A1-D6FC-4f65-9D91-7224C49458BB}"/>
              </c:extLst>
            </c:dLbl>
            <c:dLbl>
              <c:idx val="5"/>
              <c:layout>
                <c:manualLayout>
                  <c:x val="-1.8111042675700142E-2"/>
                  <c:y val="4.7072217839794732E-4"/>
                </c:manualLayout>
              </c:layout>
              <c:dLblPos val="r"/>
              <c:showVal val="1"/>
              <c:extLst>
                <c:ext xmlns:c15="http://schemas.microsoft.com/office/drawing/2012/chart" uri="{CE6537A1-D6FC-4f65-9D91-7224C49458BB}"/>
              </c:extLst>
            </c:dLbl>
            <c:dLbl>
              <c:idx val="6"/>
              <c:layout>
                <c:manualLayout>
                  <c:x val="-2.1073984900659811E-2"/>
                  <c:y val="-6.500906586212973E-3"/>
                </c:manualLayout>
              </c:layout>
              <c:dLblPos val="r"/>
              <c:showVal val="1"/>
              <c:extLst>
                <c:ext xmlns:c15="http://schemas.microsoft.com/office/drawing/2012/chart" uri="{CE6537A1-D6FC-4f65-9D91-7224C49458BB}"/>
              </c:extLst>
            </c:dLbl>
            <c:dLbl>
              <c:idx val="7"/>
              <c:layout>
                <c:manualLayout>
                  <c:x val="-1.5148100450740399E-2"/>
                  <c:y val="4.7072217839804126E-4"/>
                </c:manualLayout>
              </c:layout>
              <c:dLblPos val="r"/>
              <c:showVal val="1"/>
              <c:extLst>
                <c:ext xmlns:c15="http://schemas.microsoft.com/office/drawing/2012/chart" uri="{CE6537A1-D6FC-4f65-9D91-7224C49458BB}"/>
              </c:extLst>
            </c:dLbl>
            <c:spPr>
              <a:solidFill>
                <a:schemeClr val="bg1">
                  <a:lumMod val="95000"/>
                </a:schemeClr>
              </a:solidFill>
            </c:spPr>
            <c:dLblPos val="t"/>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Sheet1!$D$2:$D$9</c:f>
              <c:numCache>
                <c:formatCode>0_ </c:formatCode>
                <c:ptCount val="8"/>
                <c:pt idx="0">
                  <c:v>8943</c:v>
                </c:pt>
                <c:pt idx="1">
                  <c:v>12005</c:v>
                </c:pt>
                <c:pt idx="2">
                  <c:v>11730</c:v>
                </c:pt>
                <c:pt idx="3">
                  <c:v>8089</c:v>
                </c:pt>
                <c:pt idx="4">
                  <c:v>10810</c:v>
                </c:pt>
                <c:pt idx="5">
                  <c:v>8996</c:v>
                </c:pt>
                <c:pt idx="6">
                  <c:v>15123</c:v>
                </c:pt>
                <c:pt idx="7">
                  <c:v>10079</c:v>
                </c:pt>
              </c:numCache>
            </c:numRef>
          </c:val>
        </c:ser>
        <c:marker val="1"/>
        <c:axId val="191158528"/>
        <c:axId val="191156992"/>
      </c:lineChart>
      <c:catAx>
        <c:axId val="191137280"/>
        <c:scaling>
          <c:orientation val="minMax"/>
        </c:scaling>
        <c:axPos val="b"/>
        <c:numFmt formatCode="General" sourceLinked="0"/>
        <c:tickLblPos val="nextTo"/>
        <c:crossAx val="191138816"/>
        <c:crosses val="autoZero"/>
        <c:auto val="1"/>
        <c:lblAlgn val="ctr"/>
        <c:lblOffset val="100"/>
      </c:catAx>
      <c:valAx>
        <c:axId val="191138816"/>
        <c:scaling>
          <c:orientation val="minMax"/>
        </c:scaling>
        <c:axPos val="l"/>
        <c:numFmt formatCode="General" sourceLinked="1"/>
        <c:tickLblPos val="nextTo"/>
        <c:crossAx val="191137280"/>
        <c:crosses val="autoZero"/>
        <c:crossBetween val="between"/>
        <c:majorUnit val="4"/>
      </c:valAx>
      <c:valAx>
        <c:axId val="191156992"/>
        <c:scaling>
          <c:orientation val="minMax"/>
        </c:scaling>
        <c:axPos val="r"/>
        <c:numFmt formatCode="0_ " sourceLinked="1"/>
        <c:tickLblPos val="nextTo"/>
        <c:crossAx val="191158528"/>
        <c:crosses val="max"/>
        <c:crossBetween val="between"/>
      </c:valAx>
      <c:catAx>
        <c:axId val="191158528"/>
        <c:scaling>
          <c:orientation val="minMax"/>
        </c:scaling>
        <c:delete val="1"/>
        <c:axPos val="b"/>
        <c:numFmt formatCode="General" sourceLinked="1"/>
        <c:tickLblPos val="none"/>
        <c:crossAx val="191156992"/>
        <c:crosses val="autoZero"/>
        <c:auto val="1"/>
        <c:lblAlgn val="ctr"/>
        <c:lblOffset val="100"/>
      </c:catAx>
      <c:spPr>
        <a:solidFill>
          <a:schemeClr val="bg1">
            <a:lumMod val="85000"/>
          </a:schemeClr>
        </a:solidFill>
      </c:spPr>
    </c:plotArea>
    <c:legend>
      <c:legendPos val="b"/>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latin typeface="微软雅黑" pitchFamily="34" charset="-122"/>
          <a:ea typeface="微软雅黑" pitchFamily="34" charset="-122"/>
        </a:defRPr>
      </a:pPr>
      <a:endParaRPr lang="zh-CN"/>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3130049896476739E-2"/>
          <c:y val="0.13197484347160521"/>
          <c:w val="0.88653274344360256"/>
          <c:h val="0.66758138869065509"/>
        </c:manualLayout>
      </c:layout>
      <c:barChart>
        <c:barDir val="col"/>
        <c:grouping val="clustered"/>
        <c:ser>
          <c:idx val="0"/>
          <c:order val="0"/>
          <c:tx>
            <c:strRef>
              <c:f>Sheet1!$B$1</c:f>
              <c:strCache>
                <c:ptCount val="1"/>
                <c:pt idx="0">
                  <c:v>预售新增供应量（单位:万㎡）</c:v>
                </c:pt>
              </c:strCache>
            </c:strRef>
          </c:tx>
          <c:spPr>
            <a:ln>
              <a:solidFill>
                <a:schemeClr val="bg1"/>
              </a:solidFill>
            </a:ln>
          </c:spPr>
          <c:dLbls>
            <c:dLbl>
              <c:idx val="0"/>
              <c:layout>
                <c:manualLayout>
                  <c:x val="1.4571847007998223E-3"/>
                  <c:y val="2.5814177413379089E-2"/>
                </c:manualLayout>
              </c:layout>
              <c:dLblPos val="outEnd"/>
              <c:showVal val="1"/>
              <c:extLst>
                <c:ext xmlns:c15="http://schemas.microsoft.com/office/drawing/2012/chart" uri="{CE6537A1-D6FC-4f65-9D91-7224C49458BB}"/>
              </c:extLst>
            </c:dLbl>
            <c:dLbl>
              <c:idx val="1"/>
              <c:layout>
                <c:manualLayout>
                  <c:x val="-1.4571847007998223E-3"/>
                  <c:y val="2.5814177413379238E-2"/>
                </c:manualLayout>
              </c:layout>
              <c:dLblPos val="outEnd"/>
              <c:showVal val="1"/>
              <c:extLst>
                <c:ext xmlns:c15="http://schemas.microsoft.com/office/drawing/2012/chart" uri="{CE6537A1-D6FC-4f65-9D91-7224C49458BB}"/>
              </c:extLst>
            </c:dLbl>
            <c:dLbl>
              <c:idx val="2"/>
              <c:layout>
                <c:manualLayout>
                  <c:x val="-4.3715541023994714E-3"/>
                  <c:y val="2.9501626670662202E-2"/>
                </c:manualLayout>
              </c:layout>
              <c:dLblPos val="outEnd"/>
              <c:showVal val="1"/>
              <c:extLst>
                <c:ext xmlns:c15="http://schemas.microsoft.com/office/drawing/2012/chart" uri="{CE6537A1-D6FC-4f65-9D91-7224C49458BB}"/>
              </c:extLst>
            </c:dLbl>
            <c:dLbl>
              <c:idx val="3"/>
              <c:layout>
                <c:manualLayout>
                  <c:x val="0"/>
                  <c:y val="2.5814177413379484E-2"/>
                </c:manualLayout>
              </c:layout>
              <c:dLblPos val="outEnd"/>
              <c:showVal val="1"/>
              <c:extLst>
                <c:ext xmlns:c15="http://schemas.microsoft.com/office/drawing/2012/chart" uri="{CE6537A1-D6FC-4f65-9D91-7224C49458BB}"/>
              </c:extLst>
            </c:dLbl>
            <c:dLbl>
              <c:idx val="4"/>
              <c:layout>
                <c:manualLayout>
                  <c:x val="-2.9143694015996446E-3"/>
                  <c:y val="1.4750958521930726E-2"/>
                </c:manualLayout>
              </c:layout>
              <c:dLblPos val="outEnd"/>
              <c:showVal val="1"/>
              <c:extLst>
                <c:ext xmlns:c15="http://schemas.microsoft.com/office/drawing/2012/chart" uri="{CE6537A1-D6FC-4f65-9D91-7224C49458BB}"/>
              </c:extLst>
            </c:dLbl>
            <c:dLbl>
              <c:idx val="6"/>
              <c:layout>
                <c:manualLayout>
                  <c:x val="-1.4571847007998223E-3"/>
                  <c:y val="2.5814177413379897E-2"/>
                </c:manualLayout>
              </c:layout>
              <c:dLblPos val="outEnd"/>
              <c:showVal val="1"/>
              <c:extLst>
                <c:ext xmlns:c15="http://schemas.microsoft.com/office/drawing/2012/chart" uri="{CE6537A1-D6FC-4f65-9D91-7224C49458BB}"/>
              </c:extLst>
            </c:dLbl>
            <c:dLbl>
              <c:idx val="7"/>
              <c:layout>
                <c:manualLayout>
                  <c:x val="1.4571847007998223E-3"/>
                  <c:y val="1.1063218891448045E-2"/>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Sheet1!$B$2:$B$9</c:f>
              <c:numCache>
                <c:formatCode>General</c:formatCode>
                <c:ptCount val="8"/>
                <c:pt idx="0">
                  <c:v>2.0299999999999998</c:v>
                </c:pt>
                <c:pt idx="1">
                  <c:v>0.56000000000000005</c:v>
                </c:pt>
                <c:pt idx="2">
                  <c:v>2.19</c:v>
                </c:pt>
                <c:pt idx="3">
                  <c:v>0.81</c:v>
                </c:pt>
                <c:pt idx="4">
                  <c:v>5.13</c:v>
                </c:pt>
                <c:pt idx="5">
                  <c:v>2.61</c:v>
                </c:pt>
                <c:pt idx="6">
                  <c:v>20.779999999999987</c:v>
                </c:pt>
                <c:pt idx="7">
                  <c:v>9.6300000000000008</c:v>
                </c:pt>
              </c:numCache>
            </c:numRef>
          </c:val>
        </c:ser>
        <c:ser>
          <c:idx val="1"/>
          <c:order val="1"/>
          <c:tx>
            <c:strRef>
              <c:f>Sheet1!$C$1</c:f>
              <c:strCache>
                <c:ptCount val="1"/>
                <c:pt idx="0">
                  <c:v>成交量（单位:万㎡）</c:v>
                </c:pt>
              </c:strCache>
            </c:strRef>
          </c:tx>
          <c:spPr>
            <a:ln>
              <a:solidFill>
                <a:prstClr val="white"/>
              </a:solidFill>
            </a:ln>
          </c:spPr>
          <c:dLbls>
            <c:dLbl>
              <c:idx val="5"/>
              <c:layout>
                <c:manualLayout>
                  <c:x val="1.4571847007998223E-3"/>
                  <c:y val="2.5813887040179732E-2"/>
                </c:manualLayout>
              </c:layout>
              <c:dLblPos val="outEnd"/>
              <c:showVal val="1"/>
              <c:extLst>
                <c:ext xmlns:c15="http://schemas.microsoft.com/office/drawing/2012/chart" uri="{CE6537A1-D6FC-4f65-9D91-7224C49458BB}"/>
              </c:extLst>
            </c:dLbl>
            <c:dLbl>
              <c:idx val="6"/>
              <c:layout>
                <c:manualLayout>
                  <c:x val="1.457184700799716E-3"/>
                  <c:y val="1.4750958521930794E-2"/>
                </c:manualLayout>
              </c:layout>
              <c:dLblPos val="outEnd"/>
              <c:showVal val="1"/>
              <c:extLst>
                <c:ext xmlns:c15="http://schemas.microsoft.com/office/drawing/2012/chart" uri="{CE6537A1-D6FC-4f65-9D91-7224C49458BB}"/>
              </c:extLst>
            </c:dLbl>
            <c:spPr>
              <a:noFill/>
              <a:ln>
                <a:noFill/>
              </a:ln>
              <a:effectLst/>
            </c:spPr>
            <c:dLblPos val="outEnd"/>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Sheet1!$C$2:$C$9</c:f>
              <c:numCache>
                <c:formatCode>0.00_ </c:formatCode>
                <c:ptCount val="8"/>
                <c:pt idx="0">
                  <c:v>1.9000000000000001</c:v>
                </c:pt>
                <c:pt idx="1">
                  <c:v>0.93</c:v>
                </c:pt>
                <c:pt idx="2">
                  <c:v>1.85</c:v>
                </c:pt>
                <c:pt idx="3">
                  <c:v>2.7800000000000002</c:v>
                </c:pt>
                <c:pt idx="4">
                  <c:v>4.72</c:v>
                </c:pt>
                <c:pt idx="5">
                  <c:v>1.7</c:v>
                </c:pt>
                <c:pt idx="6">
                  <c:v>1.9500000000000008</c:v>
                </c:pt>
                <c:pt idx="7">
                  <c:v>5.67</c:v>
                </c:pt>
              </c:numCache>
            </c:numRef>
          </c:val>
        </c:ser>
        <c:axId val="190990208"/>
        <c:axId val="190991744"/>
      </c:barChart>
      <c:lineChart>
        <c:grouping val="standard"/>
        <c:ser>
          <c:idx val="2"/>
          <c:order val="2"/>
          <c:tx>
            <c:strRef>
              <c:f>Sheet1!$D$1</c:f>
              <c:strCache>
                <c:ptCount val="1"/>
                <c:pt idx="0">
                  <c:v>建面均价（元/㎡）</c:v>
                </c:pt>
              </c:strCache>
            </c:strRef>
          </c:tx>
          <c:marker>
            <c:symbol val="circle"/>
            <c:size val="5"/>
          </c:marker>
          <c:dLbls>
            <c:dLbl>
              <c:idx val="0"/>
              <c:layout>
                <c:manualLayout>
                  <c:x val="-2.2185694439153802E-2"/>
                  <c:y val="-1.425296848521594E-2"/>
                </c:manualLayout>
              </c:layout>
              <c:dLblPos val="r"/>
              <c:showVal val="1"/>
              <c:extLst>
                <c:ext xmlns:c15="http://schemas.microsoft.com/office/drawing/2012/chart" uri="{CE6537A1-D6FC-4f65-9D91-7224C49458BB}"/>
              </c:extLst>
            </c:dLbl>
            <c:dLbl>
              <c:idx val="1"/>
              <c:layout>
                <c:manualLayout>
                  <c:x val="-2.510017857970637E-2"/>
                  <c:y val="-1.425296848521594E-2"/>
                </c:manualLayout>
              </c:layout>
              <c:dLblPos val="r"/>
              <c:showVal val="1"/>
              <c:extLst>
                <c:ext xmlns:c15="http://schemas.microsoft.com/office/drawing/2012/chart" uri="{CE6537A1-D6FC-4f65-9D91-7224C49458BB}"/>
              </c:extLst>
            </c:dLbl>
            <c:dLbl>
              <c:idx val="2"/>
              <c:layout>
                <c:manualLayout>
                  <c:x val="-2.8014433242352928E-2"/>
                  <c:y val="4.1857296671974692E-3"/>
                </c:manualLayout>
              </c:layout>
              <c:dLblPos val="r"/>
              <c:showVal val="1"/>
              <c:extLst>
                <c:ext xmlns:c15="http://schemas.microsoft.com/office/drawing/2012/chart" uri="{CE6537A1-D6FC-4f65-9D91-7224C49458BB}"/>
              </c:extLst>
            </c:dLbl>
            <c:dLbl>
              <c:idx val="3"/>
              <c:layout>
                <c:manualLayout>
                  <c:x val="-3.1590043229047862E-2"/>
                  <c:y val="-2.2146763906843651E-3"/>
                </c:manualLayout>
              </c:layout>
              <c:dLblPos val="r"/>
              <c:showVal val="1"/>
              <c:extLst>
                <c:ext xmlns:c15="http://schemas.microsoft.com/office/drawing/2012/chart" uri="{CE6537A1-D6FC-4f65-9D91-7224C49458BB}"/>
              </c:extLst>
            </c:dLbl>
            <c:dLbl>
              <c:idx val="4"/>
              <c:layout>
                <c:manualLayout>
                  <c:x val="-2.6557248541553391E-2"/>
                  <c:y val="1.1561208928162843E-2"/>
                </c:manualLayout>
              </c:layout>
              <c:dLblPos val="r"/>
              <c:showVal val="1"/>
              <c:extLst>
                <c:ext xmlns:c15="http://schemas.microsoft.com/office/drawing/2012/chart" uri="{CE6537A1-D6FC-4f65-9D91-7224C49458BB}"/>
              </c:extLst>
            </c:dLbl>
            <c:dLbl>
              <c:idx val="5"/>
              <c:layout>
                <c:manualLayout>
                  <c:x val="-3.0928802643952636E-2"/>
                  <c:y val="-2.1628447746181306E-2"/>
                </c:manualLayout>
              </c:layout>
              <c:dLblPos val="r"/>
              <c:showVal val="1"/>
              <c:extLst>
                <c:ext xmlns:c15="http://schemas.microsoft.com/office/drawing/2012/chart" uri="{CE6537A1-D6FC-4f65-9D91-7224C49458BB}"/>
              </c:extLst>
            </c:dLbl>
            <c:dLbl>
              <c:idx val="6"/>
              <c:layout>
                <c:manualLayout>
                  <c:x val="-2.6557248541553446E-2"/>
                  <c:y val="-1.7940708115698627E-2"/>
                </c:manualLayout>
              </c:layout>
              <c:dLblPos val="r"/>
              <c:showVal val="1"/>
              <c:extLst>
                <c:ext xmlns:c15="http://schemas.microsoft.com/office/drawing/2012/chart" uri="{CE6537A1-D6FC-4f65-9D91-7224C49458BB}"/>
              </c:extLst>
            </c:dLbl>
            <c:dLbl>
              <c:idx val="7"/>
              <c:layout>
                <c:manualLayout>
                  <c:x val="-2.9471617943152856E-2"/>
                  <c:y val="-1.425296848521594E-2"/>
                </c:manualLayout>
              </c:layout>
              <c:dLblPos val="r"/>
              <c:showVal val="1"/>
              <c:extLst>
                <c:ext xmlns:c15="http://schemas.microsoft.com/office/drawing/2012/chart" uri="{CE6537A1-D6FC-4f65-9D91-7224C49458BB}"/>
              </c:extLst>
            </c:dLbl>
            <c:spPr>
              <a:solidFill>
                <a:schemeClr val="bg1">
                  <a:lumMod val="95000"/>
                </a:schemeClr>
              </a:solidFill>
            </c:spPr>
            <c:dLblPos val="t"/>
            <c:showVal val="1"/>
            <c:extLst>
              <c:ext xmlns:c15="http://schemas.microsoft.com/office/drawing/2012/chart" uri="{CE6537A1-D6FC-4f65-9D91-7224C49458BB}">
                <c15:showLeaderLines val="0"/>
              </c:ext>
            </c:extLst>
          </c:dLbls>
          <c:cat>
            <c:strRef>
              <c:f>Sheet1!$A$2:$A$9</c:f>
              <c:strCache>
                <c:ptCount val="8"/>
                <c:pt idx="0">
                  <c:v>9.29-10.5</c:v>
                </c:pt>
                <c:pt idx="1">
                  <c:v>10.6-10.12</c:v>
                </c:pt>
                <c:pt idx="2">
                  <c:v>10.13-10.19</c:v>
                </c:pt>
                <c:pt idx="3">
                  <c:v>10.20-10.26</c:v>
                </c:pt>
                <c:pt idx="4">
                  <c:v>10.27-11.2</c:v>
                </c:pt>
                <c:pt idx="5">
                  <c:v>11.3-11.9</c:v>
                </c:pt>
                <c:pt idx="6">
                  <c:v>11.10-11.16</c:v>
                </c:pt>
                <c:pt idx="7">
                  <c:v>11.17-11.23</c:v>
                </c:pt>
              </c:strCache>
            </c:strRef>
          </c:cat>
          <c:val>
            <c:numRef>
              <c:f>Sheet1!$D$2:$D$9</c:f>
              <c:numCache>
                <c:formatCode>0_ </c:formatCode>
                <c:ptCount val="8"/>
                <c:pt idx="0">
                  <c:v>16121</c:v>
                </c:pt>
                <c:pt idx="1">
                  <c:v>17727</c:v>
                </c:pt>
                <c:pt idx="2">
                  <c:v>18341</c:v>
                </c:pt>
                <c:pt idx="3">
                  <c:v>13203</c:v>
                </c:pt>
                <c:pt idx="4">
                  <c:v>24130</c:v>
                </c:pt>
                <c:pt idx="5">
                  <c:v>15567</c:v>
                </c:pt>
                <c:pt idx="6">
                  <c:v>20776</c:v>
                </c:pt>
                <c:pt idx="7">
                  <c:v>15857</c:v>
                </c:pt>
              </c:numCache>
            </c:numRef>
          </c:val>
        </c:ser>
        <c:marker val="1"/>
        <c:axId val="191113856"/>
        <c:axId val="191112320"/>
      </c:lineChart>
      <c:catAx>
        <c:axId val="190990208"/>
        <c:scaling>
          <c:orientation val="minMax"/>
        </c:scaling>
        <c:axPos val="b"/>
        <c:numFmt formatCode="General" sourceLinked="0"/>
        <c:tickLblPos val="nextTo"/>
        <c:crossAx val="190991744"/>
        <c:crosses val="autoZero"/>
        <c:auto val="1"/>
        <c:lblAlgn val="ctr"/>
        <c:lblOffset val="100"/>
      </c:catAx>
      <c:valAx>
        <c:axId val="190991744"/>
        <c:scaling>
          <c:orientation val="minMax"/>
          <c:max val="25"/>
        </c:scaling>
        <c:axPos val="l"/>
        <c:numFmt formatCode="General" sourceLinked="1"/>
        <c:tickLblPos val="nextTo"/>
        <c:crossAx val="190990208"/>
        <c:crosses val="autoZero"/>
        <c:crossBetween val="between"/>
        <c:majorUnit val="5"/>
      </c:valAx>
      <c:valAx>
        <c:axId val="191112320"/>
        <c:scaling>
          <c:orientation val="minMax"/>
        </c:scaling>
        <c:axPos val="r"/>
        <c:numFmt formatCode="0_ " sourceLinked="1"/>
        <c:tickLblPos val="nextTo"/>
        <c:crossAx val="191113856"/>
        <c:crosses val="max"/>
        <c:crossBetween val="between"/>
      </c:valAx>
      <c:catAx>
        <c:axId val="191113856"/>
        <c:scaling>
          <c:orientation val="minMax"/>
        </c:scaling>
        <c:delete val="1"/>
        <c:axPos val="b"/>
        <c:numFmt formatCode="General" sourceLinked="1"/>
        <c:tickLblPos val="none"/>
        <c:crossAx val="191112320"/>
        <c:crosses val="autoZero"/>
        <c:auto val="1"/>
        <c:lblAlgn val="ctr"/>
        <c:lblOffset val="100"/>
      </c:catAx>
      <c:spPr>
        <a:solidFill>
          <a:schemeClr val="bg1">
            <a:lumMod val="85000"/>
          </a:schemeClr>
        </a:solidFill>
      </c:spPr>
    </c:plotArea>
    <c:legend>
      <c:legendPos val="b"/>
      <c:layout/>
      <c:txPr>
        <a:bodyPr/>
        <a:lstStyle/>
        <a:p>
          <a:pPr>
            <a:defRPr sz="1000"/>
          </a:pPr>
          <a:endParaRPr lang="zh-CN"/>
        </a:p>
      </c:txPr>
    </c:legend>
    <c:plotVisOnly val="1"/>
    <c:dispBlanksAs val="gap"/>
  </c:chart>
  <c:spPr>
    <a:ln>
      <a:solidFill>
        <a:schemeClr val="bg1">
          <a:lumMod val="75000"/>
        </a:schemeClr>
      </a:solidFill>
    </a:ln>
  </c:spPr>
  <c:txPr>
    <a:bodyPr/>
    <a:lstStyle/>
    <a:p>
      <a:pPr>
        <a:defRPr sz="800">
          <a:latin typeface="微软雅黑" pitchFamily="34" charset="-122"/>
          <a:ea typeface="微软雅黑" pitchFamily="34" charset="-122"/>
        </a:defRPr>
      </a:pPr>
      <a:endParaRPr lang="zh-CN"/>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1E167-DB9D-4146-A703-EF549E5D505A}" type="doc">
      <dgm:prSet loTypeId="urn:microsoft.com/office/officeart/2005/8/layout/cycle1" loCatId="cycle" qsTypeId="urn:microsoft.com/office/officeart/2005/8/quickstyle/simple1" qsCatId="simple" csTypeId="urn:microsoft.com/office/officeart/2005/8/colors/accent1_2" csCatId="accent1"/>
      <dgm:spPr/>
    </dgm:pt>
    <dgm:pt modelId="{A7131050-B079-4172-AEEE-9CC8B61B60B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Arial" charset="0"/>
              <a:ea typeface="宋体" charset="-122"/>
            </a:rPr>
            <a:t>诚信</a:t>
          </a:r>
        </a:p>
      </dgm:t>
    </dgm:pt>
    <dgm:pt modelId="{B8EE158D-3C3A-40D5-90FD-CF630C9F29B5}" type="parTrans" cxnId="{8992340C-D0BC-4576-AC3A-02FDB5B17777}">
      <dgm:prSet/>
      <dgm:spPr/>
    </dgm:pt>
    <dgm:pt modelId="{9AD6835F-F306-4A64-88C1-15DCEBCC9237}" type="sibTrans" cxnId="{8992340C-D0BC-4576-AC3A-02FDB5B17777}">
      <dgm:prSet/>
      <dgm:spPr/>
    </dgm:pt>
    <dgm:pt modelId="{9407C45D-75EB-46AF-9D4F-7C93839407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Arial" charset="0"/>
              <a:ea typeface="宋体" charset="-122"/>
            </a:rPr>
            <a:t>双赢</a:t>
          </a:r>
        </a:p>
      </dgm:t>
    </dgm:pt>
    <dgm:pt modelId="{932B9C2E-CA41-4349-92E1-4C9B5D9231B1}" type="parTrans" cxnId="{828BF4F3-E603-47D4-A8BB-BA44E116A105}">
      <dgm:prSet/>
      <dgm:spPr/>
    </dgm:pt>
    <dgm:pt modelId="{CC780D20-3BD1-4283-B0B1-DEF12AFF5F3E}" type="sibTrans" cxnId="{828BF4F3-E603-47D4-A8BB-BA44E116A105}">
      <dgm:prSet/>
      <dgm:spPr/>
    </dgm:pt>
    <dgm:pt modelId="{3D8EE01A-51B1-4BD9-B8BF-AF9D2D94AE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Arial" charset="0"/>
              <a:ea typeface="宋体" charset="-122"/>
            </a:rPr>
            <a:t>专业</a:t>
          </a:r>
        </a:p>
      </dgm:t>
    </dgm:pt>
    <dgm:pt modelId="{37B6F56A-C863-4FA8-91A8-AD96B93B9859}" type="parTrans" cxnId="{8759B3A7-0C95-4F40-8106-80FB5C44314D}">
      <dgm:prSet/>
      <dgm:spPr/>
    </dgm:pt>
    <dgm:pt modelId="{79F77536-49D5-4F39-9C51-F4CE1F0DD600}" type="sibTrans" cxnId="{8759B3A7-0C95-4F40-8106-80FB5C44314D}">
      <dgm:prSet/>
      <dgm:spPr/>
    </dgm:pt>
    <dgm:pt modelId="{879DD5A4-EAEB-403C-93D3-1A0EAED624CE}" type="pres">
      <dgm:prSet presAssocID="{B831E167-DB9D-4146-A703-EF549E5D505A}" presName="cycle" presStyleCnt="0">
        <dgm:presLayoutVars>
          <dgm:dir/>
          <dgm:resizeHandles val="exact"/>
        </dgm:presLayoutVars>
      </dgm:prSet>
      <dgm:spPr/>
    </dgm:pt>
    <dgm:pt modelId="{AF7774ED-9472-48A0-80E2-8EF05AA39D26}" type="pres">
      <dgm:prSet presAssocID="{A7131050-B079-4172-AEEE-9CC8B61B60B8}" presName="dummy" presStyleCnt="0"/>
      <dgm:spPr/>
    </dgm:pt>
    <dgm:pt modelId="{1B65D778-B112-4FEC-B25A-9169667D4C28}" type="pres">
      <dgm:prSet presAssocID="{A7131050-B079-4172-AEEE-9CC8B61B60B8}" presName="node" presStyleLbl="revTx" presStyleIdx="0" presStyleCnt="3">
        <dgm:presLayoutVars>
          <dgm:bulletEnabled val="1"/>
        </dgm:presLayoutVars>
      </dgm:prSet>
      <dgm:spPr/>
      <dgm:t>
        <a:bodyPr/>
        <a:lstStyle/>
        <a:p>
          <a:endParaRPr lang="zh-CN" altLang="en-US"/>
        </a:p>
      </dgm:t>
    </dgm:pt>
    <dgm:pt modelId="{70011FC9-EFA9-4A24-9000-990EEB871BD3}" type="pres">
      <dgm:prSet presAssocID="{9AD6835F-F306-4A64-88C1-15DCEBCC9237}" presName="sibTrans" presStyleLbl="node1" presStyleIdx="0" presStyleCnt="3"/>
      <dgm:spPr/>
    </dgm:pt>
    <dgm:pt modelId="{CE91C961-6A6E-49A7-908F-75552C13E51A}" type="pres">
      <dgm:prSet presAssocID="{9407C45D-75EB-46AF-9D4F-7C93839407B4}" presName="dummy" presStyleCnt="0"/>
      <dgm:spPr/>
    </dgm:pt>
    <dgm:pt modelId="{E32E8500-CF0A-4BAB-8140-22A7CDDB2C17}" type="pres">
      <dgm:prSet presAssocID="{9407C45D-75EB-46AF-9D4F-7C93839407B4}" presName="node" presStyleLbl="revTx" presStyleIdx="1" presStyleCnt="3">
        <dgm:presLayoutVars>
          <dgm:bulletEnabled val="1"/>
        </dgm:presLayoutVars>
      </dgm:prSet>
      <dgm:spPr/>
      <dgm:t>
        <a:bodyPr/>
        <a:lstStyle/>
        <a:p>
          <a:endParaRPr lang="zh-CN" altLang="en-US"/>
        </a:p>
      </dgm:t>
    </dgm:pt>
    <dgm:pt modelId="{3B5DC7D2-8F13-400C-9211-AF434AA1B252}" type="pres">
      <dgm:prSet presAssocID="{CC780D20-3BD1-4283-B0B1-DEF12AFF5F3E}" presName="sibTrans" presStyleLbl="node1" presStyleIdx="1" presStyleCnt="3"/>
      <dgm:spPr/>
    </dgm:pt>
    <dgm:pt modelId="{C9A82AB9-6575-42BA-91E3-FBF395FB4A45}" type="pres">
      <dgm:prSet presAssocID="{3D8EE01A-51B1-4BD9-B8BF-AF9D2D94AE7D}" presName="dummy" presStyleCnt="0"/>
      <dgm:spPr/>
    </dgm:pt>
    <dgm:pt modelId="{A166CEC4-23A1-456C-83AF-902641159288}" type="pres">
      <dgm:prSet presAssocID="{3D8EE01A-51B1-4BD9-B8BF-AF9D2D94AE7D}" presName="node" presStyleLbl="revTx" presStyleIdx="2" presStyleCnt="3">
        <dgm:presLayoutVars>
          <dgm:bulletEnabled val="1"/>
        </dgm:presLayoutVars>
      </dgm:prSet>
      <dgm:spPr/>
      <dgm:t>
        <a:bodyPr/>
        <a:lstStyle/>
        <a:p>
          <a:endParaRPr lang="zh-CN" altLang="en-US"/>
        </a:p>
      </dgm:t>
    </dgm:pt>
    <dgm:pt modelId="{43D33B29-BCFC-4390-A121-9E8DA1435B0C}" type="pres">
      <dgm:prSet presAssocID="{79F77536-49D5-4F39-9C51-F4CE1F0DD600}" presName="sibTrans" presStyleLbl="node1" presStyleIdx="2" presStyleCnt="3"/>
      <dgm:spPr/>
    </dgm:pt>
  </dgm:ptLst>
  <dgm:cxnLst>
    <dgm:cxn modelId="{CD5C7BC3-D012-4E78-BB45-78A339A0061D}" type="presOf" srcId="{9AD6835F-F306-4A64-88C1-15DCEBCC9237}" destId="{70011FC9-EFA9-4A24-9000-990EEB871BD3}" srcOrd="0" destOrd="0" presId="urn:microsoft.com/office/officeart/2005/8/layout/cycle1"/>
    <dgm:cxn modelId="{7936D2AF-F14E-43A6-ABA1-86EA9FA29B6E}" type="presOf" srcId="{A7131050-B079-4172-AEEE-9CC8B61B60B8}" destId="{1B65D778-B112-4FEC-B25A-9169667D4C28}" srcOrd="0" destOrd="0" presId="urn:microsoft.com/office/officeart/2005/8/layout/cycle1"/>
    <dgm:cxn modelId="{77901259-6D6F-4517-8A00-35D0BB7898B4}" type="presOf" srcId="{9407C45D-75EB-46AF-9D4F-7C93839407B4}" destId="{E32E8500-CF0A-4BAB-8140-22A7CDDB2C17}" srcOrd="0" destOrd="0" presId="urn:microsoft.com/office/officeart/2005/8/layout/cycle1"/>
    <dgm:cxn modelId="{8992340C-D0BC-4576-AC3A-02FDB5B17777}" srcId="{B831E167-DB9D-4146-A703-EF549E5D505A}" destId="{A7131050-B079-4172-AEEE-9CC8B61B60B8}" srcOrd="0" destOrd="0" parTransId="{B8EE158D-3C3A-40D5-90FD-CF630C9F29B5}" sibTransId="{9AD6835F-F306-4A64-88C1-15DCEBCC9237}"/>
    <dgm:cxn modelId="{6234B68E-8D98-4647-976D-6E9B9EF0A1C0}" type="presOf" srcId="{B831E167-DB9D-4146-A703-EF549E5D505A}" destId="{879DD5A4-EAEB-403C-93D3-1A0EAED624CE}" srcOrd="0" destOrd="0" presId="urn:microsoft.com/office/officeart/2005/8/layout/cycle1"/>
    <dgm:cxn modelId="{848EFDF8-5566-43BC-B1A0-7FC6523C7A4D}" type="presOf" srcId="{3D8EE01A-51B1-4BD9-B8BF-AF9D2D94AE7D}" destId="{A166CEC4-23A1-456C-83AF-902641159288}" srcOrd="0" destOrd="0" presId="urn:microsoft.com/office/officeart/2005/8/layout/cycle1"/>
    <dgm:cxn modelId="{828BF4F3-E603-47D4-A8BB-BA44E116A105}" srcId="{B831E167-DB9D-4146-A703-EF549E5D505A}" destId="{9407C45D-75EB-46AF-9D4F-7C93839407B4}" srcOrd="1" destOrd="0" parTransId="{932B9C2E-CA41-4349-92E1-4C9B5D9231B1}" sibTransId="{CC780D20-3BD1-4283-B0B1-DEF12AFF5F3E}"/>
    <dgm:cxn modelId="{647E892A-0C80-4545-A73B-42F5B1B1F2EC}" type="presOf" srcId="{CC780D20-3BD1-4283-B0B1-DEF12AFF5F3E}" destId="{3B5DC7D2-8F13-400C-9211-AF434AA1B252}" srcOrd="0" destOrd="0" presId="urn:microsoft.com/office/officeart/2005/8/layout/cycle1"/>
    <dgm:cxn modelId="{668202C9-79F6-4D4A-A04A-66BF68477DD2}" type="presOf" srcId="{79F77536-49D5-4F39-9C51-F4CE1F0DD600}" destId="{43D33B29-BCFC-4390-A121-9E8DA1435B0C}" srcOrd="0" destOrd="0" presId="urn:microsoft.com/office/officeart/2005/8/layout/cycle1"/>
    <dgm:cxn modelId="{8759B3A7-0C95-4F40-8106-80FB5C44314D}" srcId="{B831E167-DB9D-4146-A703-EF549E5D505A}" destId="{3D8EE01A-51B1-4BD9-B8BF-AF9D2D94AE7D}" srcOrd="2" destOrd="0" parTransId="{37B6F56A-C863-4FA8-91A8-AD96B93B9859}" sibTransId="{79F77536-49D5-4F39-9C51-F4CE1F0DD600}"/>
    <dgm:cxn modelId="{00546761-58B4-4108-8F5C-C1119387D632}" type="presParOf" srcId="{879DD5A4-EAEB-403C-93D3-1A0EAED624CE}" destId="{AF7774ED-9472-48A0-80E2-8EF05AA39D26}" srcOrd="0" destOrd="0" presId="urn:microsoft.com/office/officeart/2005/8/layout/cycle1"/>
    <dgm:cxn modelId="{A743D1C3-D8D1-464D-9710-23109A0D241C}" type="presParOf" srcId="{879DD5A4-EAEB-403C-93D3-1A0EAED624CE}" destId="{1B65D778-B112-4FEC-B25A-9169667D4C28}" srcOrd="1" destOrd="0" presId="urn:microsoft.com/office/officeart/2005/8/layout/cycle1"/>
    <dgm:cxn modelId="{C5D1C2FA-626C-4C27-AD8C-5E9D102AA5D3}" type="presParOf" srcId="{879DD5A4-EAEB-403C-93D3-1A0EAED624CE}" destId="{70011FC9-EFA9-4A24-9000-990EEB871BD3}" srcOrd="2" destOrd="0" presId="urn:microsoft.com/office/officeart/2005/8/layout/cycle1"/>
    <dgm:cxn modelId="{5602AB3A-EE43-407D-9BFB-5AC3E5B23406}" type="presParOf" srcId="{879DD5A4-EAEB-403C-93D3-1A0EAED624CE}" destId="{CE91C961-6A6E-49A7-908F-75552C13E51A}" srcOrd="3" destOrd="0" presId="urn:microsoft.com/office/officeart/2005/8/layout/cycle1"/>
    <dgm:cxn modelId="{13AFD723-3B4C-4562-95DE-7C15BCAE09EF}" type="presParOf" srcId="{879DD5A4-EAEB-403C-93D3-1A0EAED624CE}" destId="{E32E8500-CF0A-4BAB-8140-22A7CDDB2C17}" srcOrd="4" destOrd="0" presId="urn:microsoft.com/office/officeart/2005/8/layout/cycle1"/>
    <dgm:cxn modelId="{D69F3C76-BB14-48BB-B205-E128E656ADB9}" type="presParOf" srcId="{879DD5A4-EAEB-403C-93D3-1A0EAED624CE}" destId="{3B5DC7D2-8F13-400C-9211-AF434AA1B252}" srcOrd="5" destOrd="0" presId="urn:microsoft.com/office/officeart/2005/8/layout/cycle1"/>
    <dgm:cxn modelId="{58DD3495-4872-40C8-AFB3-9396B945EAD1}" type="presParOf" srcId="{879DD5A4-EAEB-403C-93D3-1A0EAED624CE}" destId="{C9A82AB9-6575-42BA-91E3-FBF395FB4A45}" srcOrd="6" destOrd="0" presId="urn:microsoft.com/office/officeart/2005/8/layout/cycle1"/>
    <dgm:cxn modelId="{5CD85E43-F405-46F6-94DF-797AD9EC7F33}" type="presParOf" srcId="{879DD5A4-EAEB-403C-93D3-1A0EAED624CE}" destId="{A166CEC4-23A1-456C-83AF-902641159288}" srcOrd="7" destOrd="0" presId="urn:microsoft.com/office/officeart/2005/8/layout/cycle1"/>
    <dgm:cxn modelId="{A6E9A7F4-4D98-4D64-BD3C-5CE7D934A80D}" type="presParOf" srcId="{879DD5A4-EAEB-403C-93D3-1A0EAED624CE}" destId="{43D33B29-BCFC-4390-A121-9E8DA1435B0C}" srcOrd="8" destOrd="0" presId="urn:microsoft.com/office/officeart/2005/8/layout/cycle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zh-CN" altLang="en-US" sz="1400" b="1" dirty="0">
              <a:latin typeface="微软雅黑" pitchFamily="34" charset="-122"/>
              <a:ea typeface="微软雅黑" pitchFamily="34" charset="-122"/>
              <a:cs typeface="Arial" pitchFamily="34" charset="0"/>
            </a:rPr>
            <a:t>近八周主城区房地产成交走势</a:t>
          </a:r>
        </a:p>
      </cdr:txBody>
    </cdr:sp>
  </cdr:relSizeAnchor>
</c:userShapes>
</file>

<file path=ppt/drawings/drawing10.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en-US" altLang="zh-CN" sz="1400" b="1" dirty="0" smtClean="0">
              <a:latin typeface="华文细黑" pitchFamily="2" charset="-122"/>
              <a:ea typeface="华文细黑" pitchFamily="2" charset="-122"/>
            </a:rPr>
            <a:t>11.17-11.23</a:t>
          </a:r>
          <a:r>
            <a:rPr lang="zh-CN" altLang="en-US" sz="1400" b="1" dirty="0" smtClean="0">
              <a:latin typeface="华文细黑" pitchFamily="2" charset="-122"/>
              <a:ea typeface="华文细黑" pitchFamily="2" charset="-122"/>
            </a:rPr>
            <a:t>每日</a:t>
          </a:r>
          <a:r>
            <a:rPr lang="zh-CN" altLang="en-US" sz="1400" b="1" dirty="0">
              <a:latin typeface="华文细黑" pitchFamily="2" charset="-122"/>
              <a:ea typeface="华文细黑" pitchFamily="2" charset="-122"/>
            </a:rPr>
            <a:t>广告投放分析图</a:t>
          </a:r>
        </a:p>
      </cdr:txBody>
    </cdr:sp>
  </cdr:relSizeAnchor>
</c:userShapes>
</file>

<file path=ppt/drawings/drawing11.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en-US" sz="1400" b="1" dirty="0">
              <a:latin typeface="华文细黑" pitchFamily="2" charset="-122"/>
              <a:ea typeface="华文细黑" pitchFamily="2" charset="-122"/>
            </a:rPr>
            <a:t>近六周媒体投放走势图</a:t>
          </a:r>
        </a:p>
      </cdr:txBody>
    </cdr:sp>
  </cdr:relSizeAnchor>
</c:userShapes>
</file>

<file path=ppt/drawings/drawing2.xml><?xml version="1.0" encoding="utf-8"?>
<c:userShapes xmlns:c="http://schemas.openxmlformats.org/drawingml/2006/chart">
  <cdr:relSizeAnchor xmlns:cdr="http://schemas.openxmlformats.org/drawingml/2006/chartDrawing">
    <cdr:from>
      <cdr:x>0.2973</cdr:x>
      <cdr:y>0.02387</cdr:y>
    </cdr:from>
    <cdr:to>
      <cdr:x>0.7027</cdr:x>
      <cdr:y>0.13095</cdr:y>
    </cdr:to>
    <cdr:sp macro="" textlink="">
      <cdr:nvSpPr>
        <cdr:cNvPr id="2" name="TextBox 1"/>
        <cdr:cNvSpPr txBox="1"/>
      </cdr:nvSpPr>
      <cdr:spPr>
        <a:xfrm xmlns:a="http://schemas.openxmlformats.org/drawingml/2006/main">
          <a:off x="2718511" y="64799"/>
          <a:ext cx="3706978" cy="29068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960" b="1" i="0" u="none" strike="noStrike" kern="1200" baseline="0">
              <a:solidFill>
                <a:prstClr val="black"/>
              </a:solidFill>
              <a:latin typeface="华文细黑" pitchFamily="2" charset="-122"/>
              <a:ea typeface="华文细黑" pitchFamily="2" charset="-122"/>
              <a:cs typeface="+mn-cs"/>
            </a:defRPr>
          </a:pPr>
          <a:r>
            <a:rPr lang="en-US" altLang="zh-CN" sz="1000" dirty="0">
              <a:latin typeface="黑体" pitchFamily="49" charset="-122"/>
              <a:ea typeface="黑体" pitchFamily="49" charset="-122"/>
            </a:rPr>
            <a:t>2013-2014</a:t>
          </a:r>
          <a:r>
            <a:rPr lang="zh-CN" altLang="en-US" sz="1000" dirty="0">
              <a:latin typeface="黑体" pitchFamily="49" charset="-122"/>
              <a:ea typeface="黑体" pitchFamily="49" charset="-122"/>
            </a:rPr>
            <a:t>新开盘走势</a:t>
          </a:r>
        </a:p>
      </cdr:txBody>
    </cdr:sp>
  </cdr:relSizeAnchor>
</c:userShapes>
</file>

<file path=ppt/drawings/drawing3.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zh-CN" sz="1400" b="1" dirty="0">
              <a:latin typeface="微软雅黑" pitchFamily="34" charset="-122"/>
              <a:ea typeface="微软雅黑" pitchFamily="34" charset="-122"/>
            </a:rPr>
            <a:t>近八周主城区批售情况对比</a:t>
          </a:r>
          <a:endParaRPr lang="zh-CN" altLang="zh-CN" sz="1200" dirty="0">
            <a:latin typeface="微软雅黑" pitchFamily="34" charset="-122"/>
            <a:ea typeface="微软雅黑" pitchFamily="34" charset="-122"/>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zh-CN" sz="1400" b="1" dirty="0">
              <a:latin typeface="微软雅黑" pitchFamily="34" charset="-122"/>
              <a:ea typeface="微软雅黑" pitchFamily="34" charset="-122"/>
            </a:rPr>
            <a:t>近八周主城区房地产成交走势</a:t>
          </a:r>
          <a:endParaRPr lang="zh-CN" altLang="zh-CN" sz="1400" dirty="0">
            <a:latin typeface="微软雅黑" pitchFamily="34" charset="-122"/>
            <a:ea typeface="微软雅黑" pitchFamily="34" charset="-122"/>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0.2973</cdr:x>
      <cdr:y>0.02387</cdr:y>
    </cdr:from>
    <cdr:to>
      <cdr:x>0.7027</cdr:x>
      <cdr:y>0.15789</cdr:y>
    </cdr:to>
    <cdr:sp macro="" textlink="">
      <cdr:nvSpPr>
        <cdr:cNvPr id="2" name="TextBox 1"/>
        <cdr:cNvSpPr txBox="1"/>
      </cdr:nvSpPr>
      <cdr:spPr>
        <a:xfrm xmlns:a="http://schemas.openxmlformats.org/drawingml/2006/main">
          <a:off x="2548622" y="97198"/>
          <a:ext cx="3475316" cy="54574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en-US" sz="1400" dirty="0" smtClean="0">
              <a:latin typeface="微软雅黑" pitchFamily="34" charset="-122"/>
              <a:ea typeface="微软雅黑" pitchFamily="34" charset="-122"/>
            </a:rPr>
            <a:t>本周主城区各区房地产市场成交走势</a:t>
          </a:r>
          <a:endParaRPr lang="zh-CN" altLang="zh-CN" sz="1400" dirty="0">
            <a:latin typeface="微软雅黑" pitchFamily="34" charset="-122"/>
            <a:ea typeface="微软雅黑" pitchFamily="34" charset="-122"/>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548622" y="86966"/>
          <a:ext cx="3475316" cy="43490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en-US" sz="1400" b="1" dirty="0">
              <a:latin typeface="微软雅黑" pitchFamily="34" charset="-122"/>
              <a:ea typeface="微软雅黑" pitchFamily="34" charset="-122"/>
            </a:rPr>
            <a:t>近八周主城区住宅供销价走势</a:t>
          </a:r>
        </a:p>
      </cdr:txBody>
    </cdr:sp>
  </cdr:relSizeAnchor>
</c:userShapes>
</file>

<file path=ppt/drawings/drawing7.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en-US" sz="1400" b="1" dirty="0">
              <a:latin typeface="微软雅黑" pitchFamily="34" charset="-122"/>
              <a:ea typeface="微软雅黑" pitchFamily="34" charset="-122"/>
            </a:rPr>
            <a:t>本周主城区各区房地产市场成交走势</a:t>
          </a:r>
        </a:p>
      </cdr:txBody>
    </cdr:sp>
  </cdr:relSizeAnchor>
</c:userShapes>
</file>

<file path=ppt/drawings/drawing8.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en-US" sz="1400" b="1" dirty="0">
              <a:latin typeface="微软雅黑" pitchFamily="34" charset="-122"/>
              <a:ea typeface="微软雅黑" pitchFamily="34" charset="-122"/>
            </a:rPr>
            <a:t>近八周主城区商务供销价走势</a:t>
          </a:r>
        </a:p>
      </cdr:txBody>
    </cdr:sp>
  </cdr:relSizeAnchor>
</c:userShapes>
</file>

<file path=ppt/drawings/drawing9.xml><?xml version="1.0" encoding="utf-8"?>
<c:userShapes xmlns:c="http://schemas.openxmlformats.org/drawingml/2006/chart">
  <cdr:relSizeAnchor xmlns:cdr="http://schemas.openxmlformats.org/drawingml/2006/chartDrawing">
    <cdr:from>
      <cdr:x>0.2973</cdr:x>
      <cdr:y>0.02387</cdr:y>
    </cdr:from>
    <cdr:to>
      <cdr:x>0.7027</cdr:x>
      <cdr:y>0.14324</cdr:y>
    </cdr:to>
    <cdr:sp macro="" textlink="">
      <cdr:nvSpPr>
        <cdr:cNvPr id="2" name="TextBox 1"/>
        <cdr:cNvSpPr txBox="1"/>
      </cdr:nvSpPr>
      <cdr:spPr>
        <a:xfrm xmlns:a="http://schemas.openxmlformats.org/drawingml/2006/main">
          <a:off x="2357454" y="71438"/>
          <a:ext cx="321471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defRPr sz="1080" b="1" i="0" u="none" strike="noStrike" kern="1200" baseline="0">
              <a:solidFill>
                <a:prstClr val="black"/>
              </a:solidFill>
              <a:latin typeface="华文细黑" pitchFamily="2" charset="-122"/>
              <a:ea typeface="华文细黑" pitchFamily="2" charset="-122"/>
              <a:cs typeface="+mn-cs"/>
            </a:defRPr>
          </a:pPr>
          <a:r>
            <a:rPr lang="zh-CN" altLang="en-US" sz="1400" b="1" dirty="0">
              <a:latin typeface="微软雅黑" pitchFamily="34" charset="-122"/>
              <a:ea typeface="微软雅黑" pitchFamily="34" charset="-122"/>
            </a:rPr>
            <a:t>近八周主城区商业供销价走势</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F2EE2-2A87-4F9F-B23A-35DF896A8610}" type="datetimeFigureOut">
              <a:rPr lang="zh-CN" altLang="en-US" smtClean="0"/>
              <a:pPr/>
              <a:t>2014/11/23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057D1-554A-48E3-A859-9B7DA0F2FD05}" type="slidenum">
              <a:rPr lang="zh-CN" altLang="en-US" smtClean="0"/>
              <a:pPr/>
              <a:t>‹#›</a:t>
            </a:fld>
            <a:endParaRPr lang="zh-CN" altLang="en-US"/>
          </a:p>
        </p:txBody>
      </p:sp>
    </p:spTree>
    <p:extLst>
      <p:ext uri="{BB962C8B-B14F-4D97-AF65-F5344CB8AC3E}">
        <p14:creationId xmlns="" xmlns:p14="http://schemas.microsoft.com/office/powerpoint/2010/main" val="308567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2A1C3A4-DBB2-4E09-8499-F1A26CE1B505}" type="slidenum">
              <a:rPr lang="zh-CN" altLang="en-US" smtClean="0"/>
              <a:pPr/>
              <a:t>16</a:t>
            </a:fld>
            <a:endParaRPr lang="zh-CN" altLang="en-US"/>
          </a:p>
        </p:txBody>
      </p:sp>
    </p:spTree>
    <p:extLst>
      <p:ext uri="{BB962C8B-B14F-4D97-AF65-F5344CB8AC3E}">
        <p14:creationId xmlns="" xmlns:p14="http://schemas.microsoft.com/office/powerpoint/2010/main" val="299879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2A1C3A4-DBB2-4E09-8499-F1A26CE1B505}" type="slidenum">
              <a:rPr lang="zh-CN" altLang="en-US" smtClean="0"/>
              <a:pPr/>
              <a:t>22</a:t>
            </a:fld>
            <a:endParaRPr lang="zh-CN" altLang="en-US"/>
          </a:p>
        </p:txBody>
      </p:sp>
    </p:spTree>
    <p:extLst>
      <p:ext uri="{BB962C8B-B14F-4D97-AF65-F5344CB8AC3E}">
        <p14:creationId xmlns="" xmlns:p14="http://schemas.microsoft.com/office/powerpoint/2010/main" val="275195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2108A1D-DBE1-4366-B9BA-BDB9E0B3CCD9}" type="slidenum">
              <a:rPr lang="zh-CN" altLang="en-US" smtClean="0"/>
              <a:pPr/>
              <a:t>32</a:t>
            </a:fld>
            <a:endParaRPr lang="zh-CN" altLang="en-US"/>
          </a:p>
        </p:txBody>
      </p:sp>
    </p:spTree>
    <p:extLst>
      <p:ext uri="{BB962C8B-B14F-4D97-AF65-F5344CB8AC3E}">
        <p14:creationId xmlns="" xmlns:p14="http://schemas.microsoft.com/office/powerpoint/2010/main" val="319098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09558" y="5810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p:cNvSpPr>
          <p:nvPr>
            <p:ph type="dt" sz="half" idx="10"/>
          </p:nvPr>
        </p:nvSpPr>
        <p:spPr>
          <a:xfrm>
            <a:off x="457200" y="6356350"/>
            <a:ext cx="2133600" cy="365125"/>
          </a:xfrm>
          <a:prstGeom prst="rect">
            <a:avLst/>
          </a:prstGeom>
        </p:spPr>
        <p:txBody>
          <a:bodyPr/>
          <a:lstStyle>
            <a:lvl1pPr>
              <a:defRPr sz="900"/>
            </a:lvl1pPr>
          </a:lstStyle>
          <a:p>
            <a:fld id="{F924EC70-42E4-4F6A-BDE1-094F1372548C}" type="datetime1">
              <a:rPr lang="zh-CN" altLang="en-US" smtClean="0"/>
              <a:pPr/>
              <a:t>2014/11/23</a:t>
            </a:fld>
            <a:endParaRPr lang="zh-CN" altLang="en-US" dirty="0"/>
          </a:p>
        </p:txBody>
      </p:sp>
      <p:sp>
        <p:nvSpPr>
          <p:cNvPr id="8" name="页脚占位符 2"/>
          <p:cNvSpPr>
            <a:spLocks noGrp="1"/>
          </p:cNvSpPr>
          <p:nvPr>
            <p:ph type="ftr" sz="quarter" idx="11"/>
          </p:nvPr>
        </p:nvSpPr>
        <p:spPr>
          <a:xfrm>
            <a:off x="3124200" y="6356350"/>
            <a:ext cx="2895600" cy="365125"/>
          </a:xfrm>
          <a:prstGeom prst="rect">
            <a:avLst/>
          </a:prstGeom>
        </p:spPr>
        <p:txBody>
          <a:bodyPr/>
          <a:lstStyle>
            <a:lvl1pPr>
              <a:defRPr sz="900"/>
            </a:lvl1pPr>
          </a:lstStyle>
          <a:p>
            <a:endParaRPr lang="zh-CN" altLang="en-US"/>
          </a:p>
        </p:txBody>
      </p:sp>
      <p:sp>
        <p:nvSpPr>
          <p:cNvPr id="9" name="灯片编号占位符 3"/>
          <p:cNvSpPr>
            <a:spLocks noGrp="1"/>
          </p:cNvSpPr>
          <p:nvPr>
            <p:ph type="sldNum" sz="quarter" idx="12"/>
          </p:nvPr>
        </p:nvSpPr>
        <p:spPr>
          <a:xfrm>
            <a:off x="8001024" y="6357958"/>
            <a:ext cx="900090" cy="365125"/>
          </a:xfrm>
          <a:prstGeom prst="rect">
            <a:avLst/>
          </a:prstGeom>
        </p:spPr>
        <p:txBody>
          <a:bodyPr/>
          <a:lstStyle>
            <a:lvl1pPr algn="ctr">
              <a:defRPr sz="900"/>
            </a:lvl1pPr>
          </a:lstStyle>
          <a:p>
            <a:fld id="{69282A73-761C-4A3E-AA95-7FBF44EA94E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p:cNvSpPr>
          <p:nvPr>
            <p:ph type="dt" sz="half" idx="10"/>
          </p:nvPr>
        </p:nvSpPr>
        <p:spPr>
          <a:xfrm>
            <a:off x="457200" y="6356350"/>
            <a:ext cx="2133600" cy="365125"/>
          </a:xfrm>
          <a:prstGeom prst="rect">
            <a:avLst/>
          </a:prstGeom>
        </p:spPr>
        <p:txBody>
          <a:bodyPr/>
          <a:lstStyle>
            <a:lvl1pPr>
              <a:defRPr sz="900"/>
            </a:lvl1pPr>
          </a:lstStyle>
          <a:p>
            <a:fld id="{F924EC70-42E4-4F6A-BDE1-094F1372548C}" type="datetime1">
              <a:rPr lang="zh-CN" altLang="en-US" smtClean="0"/>
              <a:pPr/>
              <a:t>2014/11/23</a:t>
            </a:fld>
            <a:endParaRPr lang="zh-CN" altLang="en-US" dirty="0"/>
          </a:p>
        </p:txBody>
      </p:sp>
      <p:sp>
        <p:nvSpPr>
          <p:cNvPr id="8" name="页脚占位符 2"/>
          <p:cNvSpPr>
            <a:spLocks noGrp="1"/>
          </p:cNvSpPr>
          <p:nvPr>
            <p:ph type="ftr" sz="quarter" idx="11"/>
          </p:nvPr>
        </p:nvSpPr>
        <p:spPr>
          <a:xfrm>
            <a:off x="3124200" y="6356350"/>
            <a:ext cx="2895600" cy="365125"/>
          </a:xfrm>
          <a:prstGeom prst="rect">
            <a:avLst/>
          </a:prstGeom>
        </p:spPr>
        <p:txBody>
          <a:bodyPr/>
          <a:lstStyle>
            <a:lvl1pPr>
              <a:defRPr sz="900"/>
            </a:lvl1pPr>
          </a:lstStyle>
          <a:p>
            <a:endParaRPr lang="zh-CN" altLang="en-US"/>
          </a:p>
        </p:txBody>
      </p:sp>
      <p:sp>
        <p:nvSpPr>
          <p:cNvPr id="9" name="灯片编号占位符 3"/>
          <p:cNvSpPr>
            <a:spLocks noGrp="1"/>
          </p:cNvSpPr>
          <p:nvPr>
            <p:ph type="sldNum" sz="quarter" idx="12"/>
          </p:nvPr>
        </p:nvSpPr>
        <p:spPr>
          <a:xfrm>
            <a:off x="8001024" y="6357958"/>
            <a:ext cx="900090" cy="365125"/>
          </a:xfrm>
          <a:prstGeom prst="rect">
            <a:avLst/>
          </a:prstGeom>
        </p:spPr>
        <p:txBody>
          <a:bodyPr/>
          <a:lstStyle>
            <a:lvl1pPr algn="ctr">
              <a:defRPr sz="900"/>
            </a:lvl1pPr>
          </a:lstStyle>
          <a:p>
            <a:fld id="{69282A73-761C-4A3E-AA95-7FBF44EA94E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3492500" y="2349500"/>
            <a:ext cx="5111750" cy="1727200"/>
          </a:xfrm>
          <a:prstGeom prst="rect">
            <a:avLst/>
          </a:prstGeom>
          <a:noFill/>
          <a:ln w="25400" algn="ctr">
            <a:noFill/>
            <a:miter lim="800000"/>
            <a:headEnd/>
            <a:tailEnd/>
          </a:ln>
        </p:spPr>
        <p:txBody>
          <a:bodyPr wrap="none" anchor="ctr"/>
          <a:lstStyle/>
          <a:p>
            <a:pPr>
              <a:defRPr/>
            </a:pP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descr="铭腾LOGO-矢量.tif"/>
          <p:cNvPicPr>
            <a:picLocks noChangeAspect="1"/>
          </p:cNvPicPr>
          <p:nvPr userDrawn="1"/>
        </p:nvPicPr>
        <p:blipFill>
          <a:blip r:embed="rId2" cstate="print">
            <a:duotone>
              <a:schemeClr val="bg2">
                <a:shade val="45000"/>
                <a:satMod val="135000"/>
              </a:schemeClr>
              <a:prstClr val="white"/>
            </a:duotone>
          </a:blip>
          <a:srcRect r="76384" b="-4366"/>
          <a:stretch>
            <a:fillRect/>
          </a:stretch>
        </p:blipFill>
        <p:spPr>
          <a:xfrm>
            <a:off x="1107257" y="1000108"/>
            <a:ext cx="6929486" cy="4857784"/>
          </a:xfrm>
          <a:prstGeom prst="rect">
            <a:avLst/>
          </a:prstGeom>
        </p:spPr>
      </p:pic>
      <p:sp>
        <p:nvSpPr>
          <p:cNvPr id="8" name="矩形 7"/>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descr="铭腾LOGO-矢量.tif"/>
          <p:cNvPicPr>
            <a:picLocks noChangeAspect="1"/>
          </p:cNvPicPr>
          <p:nvPr userDrawn="1"/>
        </p:nvPicPr>
        <p:blipFill>
          <a:blip r:embed="rId2" cstate="print">
            <a:duotone>
              <a:schemeClr val="bg2">
                <a:shade val="45000"/>
                <a:satMod val="135000"/>
              </a:schemeClr>
              <a:prstClr val="white"/>
            </a:duotone>
          </a:blip>
          <a:srcRect r="76384" b="-4366"/>
          <a:stretch>
            <a:fillRect/>
          </a:stretch>
        </p:blipFill>
        <p:spPr>
          <a:xfrm>
            <a:off x="1107257" y="1000108"/>
            <a:ext cx="6929486" cy="4857784"/>
          </a:xfrm>
          <a:prstGeom prst="rect">
            <a:avLst/>
          </a:prstGeom>
        </p:spPr>
      </p:pic>
      <p:sp>
        <p:nvSpPr>
          <p:cNvPr id="5" name="矩形 4"/>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2" name="图片 1" descr="铭腾LOGO-矢量.tif"/>
          <p:cNvPicPr>
            <a:picLocks noChangeAspect="1"/>
          </p:cNvPicPr>
          <p:nvPr userDrawn="1"/>
        </p:nvPicPr>
        <p:blipFill>
          <a:blip r:embed="rId2" cstate="print">
            <a:duotone>
              <a:schemeClr val="bg2">
                <a:shade val="45000"/>
                <a:satMod val="135000"/>
              </a:schemeClr>
              <a:prstClr val="white"/>
            </a:duotone>
          </a:blip>
          <a:srcRect r="76384" b="-4366"/>
          <a:stretch>
            <a:fillRect/>
          </a:stretch>
        </p:blipFill>
        <p:spPr>
          <a:xfrm>
            <a:off x="1107257" y="1000108"/>
            <a:ext cx="6929486" cy="4857784"/>
          </a:xfrm>
          <a:prstGeom prst="rect">
            <a:avLst/>
          </a:prstGeom>
        </p:spPr>
      </p:pic>
      <p:sp>
        <p:nvSpPr>
          <p:cNvPr id="3" name="矩形 2"/>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4" name="图片 3" descr="铭腾LOGO-矢量.tif"/>
          <p:cNvPicPr>
            <a:picLocks noChangeAspect="1"/>
          </p:cNvPicPr>
          <p:nvPr userDrawn="1"/>
        </p:nvPicPr>
        <p:blipFill>
          <a:blip r:embed="rId2" cstate="print">
            <a:duotone>
              <a:schemeClr val="bg2">
                <a:shade val="45000"/>
                <a:satMod val="135000"/>
              </a:schemeClr>
              <a:prstClr val="white"/>
            </a:duotone>
          </a:blip>
          <a:srcRect r="76384" b="-4366"/>
          <a:stretch>
            <a:fillRect/>
          </a:stretch>
        </p:blipFill>
        <p:spPr>
          <a:xfrm>
            <a:off x="1107257" y="1000108"/>
            <a:ext cx="6929486" cy="4857784"/>
          </a:xfrm>
          <a:prstGeom prst="rect">
            <a:avLst/>
          </a:prstGeom>
        </p:spPr>
      </p:pic>
      <p:sp>
        <p:nvSpPr>
          <p:cNvPr id="5" name="矩形 4"/>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descr="铭腾LOGO-矢量.tif"/>
          <p:cNvPicPr>
            <a:picLocks noChangeAspect="1"/>
          </p:cNvPicPr>
          <p:nvPr userDrawn="1"/>
        </p:nvPicPr>
        <p:blipFill>
          <a:blip r:embed="rId2" cstate="print">
            <a:duotone>
              <a:schemeClr val="bg2">
                <a:shade val="45000"/>
                <a:satMod val="135000"/>
              </a:schemeClr>
              <a:prstClr val="white"/>
            </a:duotone>
          </a:blip>
          <a:srcRect r="76384" b="-4366"/>
          <a:stretch>
            <a:fillRect/>
          </a:stretch>
        </p:blipFill>
        <p:spPr>
          <a:xfrm>
            <a:off x="1107257" y="1000108"/>
            <a:ext cx="6929486" cy="4857784"/>
          </a:xfrm>
          <a:prstGeom prst="rect">
            <a:avLst/>
          </a:prstGeom>
        </p:spPr>
      </p:pic>
      <p:sp>
        <p:nvSpPr>
          <p:cNvPr id="5" name="矩形 4"/>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铭腾LOGO-矢量.tif"/>
          <p:cNvPicPr>
            <a:picLocks noChangeAspect="1"/>
          </p:cNvPicPr>
          <p:nvPr userDrawn="1"/>
        </p:nvPicPr>
        <p:blipFill>
          <a:blip r:embed="rId2" cstate="print">
            <a:duotone>
              <a:schemeClr val="bg2">
                <a:shade val="45000"/>
                <a:satMod val="135000"/>
              </a:schemeClr>
              <a:prstClr val="white"/>
            </a:duotone>
          </a:blip>
          <a:srcRect r="76384" b="-4366"/>
          <a:stretch>
            <a:fillRect/>
          </a:stretch>
        </p:blipFill>
        <p:spPr>
          <a:xfrm>
            <a:off x="1107257" y="1000108"/>
            <a:ext cx="6929486" cy="4857784"/>
          </a:xfrm>
          <a:prstGeom prst="rect">
            <a:avLst/>
          </a:prstGeom>
        </p:spPr>
      </p:pic>
      <p:sp>
        <p:nvSpPr>
          <p:cNvPr id="6" name="矩形 5"/>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1"/>
          <p:cNvSpPr>
            <a:spLocks noGrp="1"/>
          </p:cNvSpPr>
          <p:nvPr>
            <p:ph type="dt" sz="half" idx="10"/>
          </p:nvPr>
        </p:nvSpPr>
        <p:spPr>
          <a:xfrm>
            <a:off x="457200" y="6356350"/>
            <a:ext cx="2133600" cy="365125"/>
          </a:xfrm>
          <a:prstGeom prst="rect">
            <a:avLst/>
          </a:prstGeom>
        </p:spPr>
        <p:txBody>
          <a:bodyPr/>
          <a:lstStyle>
            <a:lvl1pPr>
              <a:defRPr sz="900"/>
            </a:lvl1pPr>
          </a:lstStyle>
          <a:p>
            <a:fld id="{F924EC70-42E4-4F6A-BDE1-094F1372548C}" type="datetime1">
              <a:rPr lang="zh-CN" altLang="en-US" smtClean="0"/>
              <a:pPr/>
              <a:t>2014/11/23</a:t>
            </a:fld>
            <a:endParaRPr lang="zh-CN" altLang="en-US" dirty="0"/>
          </a:p>
        </p:txBody>
      </p:sp>
      <p:sp>
        <p:nvSpPr>
          <p:cNvPr id="9" name="页脚占位符 2"/>
          <p:cNvSpPr>
            <a:spLocks noGrp="1"/>
          </p:cNvSpPr>
          <p:nvPr>
            <p:ph type="ftr" sz="quarter" idx="11"/>
          </p:nvPr>
        </p:nvSpPr>
        <p:spPr>
          <a:xfrm>
            <a:off x="3124200" y="6356350"/>
            <a:ext cx="2895600" cy="365125"/>
          </a:xfrm>
          <a:prstGeom prst="rect">
            <a:avLst/>
          </a:prstGeom>
        </p:spPr>
        <p:txBody>
          <a:bodyPr/>
          <a:lstStyle>
            <a:lvl1pPr>
              <a:defRPr sz="900"/>
            </a:lvl1pPr>
          </a:lstStyle>
          <a:p>
            <a:endParaRPr lang="zh-CN" altLang="en-US"/>
          </a:p>
        </p:txBody>
      </p:sp>
      <p:sp>
        <p:nvSpPr>
          <p:cNvPr id="10" name="灯片编号占位符 3"/>
          <p:cNvSpPr>
            <a:spLocks noGrp="1"/>
          </p:cNvSpPr>
          <p:nvPr>
            <p:ph type="sldNum" sz="quarter" idx="12"/>
          </p:nvPr>
        </p:nvSpPr>
        <p:spPr>
          <a:xfrm>
            <a:off x="8001024" y="6357958"/>
            <a:ext cx="900090" cy="365125"/>
          </a:xfrm>
          <a:prstGeom prst="rect">
            <a:avLst/>
          </a:prstGeom>
        </p:spPr>
        <p:txBody>
          <a:bodyPr/>
          <a:lstStyle>
            <a:lvl1pPr algn="ctr">
              <a:defRPr sz="900"/>
            </a:lvl1pPr>
          </a:lstStyle>
          <a:p>
            <a:fld id="{69282A73-761C-4A3E-AA95-7FBF44EA94E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BF63C871-EEB5-4065-BE8A-AB82E8DE2032}" type="datetime1">
              <a:rPr lang="zh-CN" altLang="en-US" smtClean="0"/>
              <a:pPr/>
              <a:t>2014/11/23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69282A73-761C-4A3E-AA95-7FBF44EA94E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357158" y="428604"/>
            <a:ext cx="8643998" cy="60722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PowerPoint_____3.pptx"/><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PowerPoint_____4.pptx"/><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9.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4.jpeg"/><Relationship Id="rId7" Type="http://schemas.openxmlformats.org/officeDocument/2006/relationships/diagramQuickStyle" Target="../diagrams/quickStyle1.xml"/><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483200"/>
            <a:ext cx="9144000" cy="1874362"/>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itchFamily="34" charset="-122"/>
            </a:endParaRPr>
          </a:p>
        </p:txBody>
      </p:sp>
      <p:sp>
        <p:nvSpPr>
          <p:cNvPr id="4" name="TextBox 3"/>
          <p:cNvSpPr txBox="1"/>
          <p:nvPr/>
        </p:nvSpPr>
        <p:spPr>
          <a:xfrm>
            <a:off x="2427824" y="1785926"/>
            <a:ext cx="4288353" cy="707886"/>
          </a:xfrm>
          <a:prstGeom prst="rect">
            <a:avLst/>
          </a:prstGeom>
          <a:noFill/>
        </p:spPr>
        <p:txBody>
          <a:bodyPr wrap="none" rtlCol="0">
            <a:spAutoFit/>
          </a:bodyPr>
          <a:lstStyle/>
          <a:p>
            <a:pPr algn="ctr"/>
            <a:r>
              <a:rPr lang="zh-CN" altLang="en-US" sz="4000" b="1" dirty="0">
                <a:solidFill>
                  <a:schemeClr val="bg1"/>
                </a:solidFill>
                <a:latin typeface="+mj-lt"/>
                <a:ea typeface="微软雅黑" pitchFamily="34" charset="-122"/>
              </a:rPr>
              <a:t>周</a:t>
            </a:r>
            <a:r>
              <a:rPr lang="zh-CN" altLang="en-US" sz="4000" b="1" dirty="0" smtClean="0">
                <a:solidFill>
                  <a:schemeClr val="bg1"/>
                </a:solidFill>
                <a:latin typeface="+mj-lt"/>
                <a:ea typeface="微软雅黑" pitchFamily="34" charset="-122"/>
              </a:rPr>
              <a:t>房地产市场简报</a:t>
            </a:r>
            <a:endParaRPr lang="zh-CN" altLang="en-US" sz="4000" b="1" dirty="0">
              <a:solidFill>
                <a:schemeClr val="bg1"/>
              </a:solidFill>
              <a:latin typeface="+mj-lt"/>
              <a:ea typeface="微软雅黑" pitchFamily="34" charset="-122"/>
            </a:endParaRPr>
          </a:p>
        </p:txBody>
      </p:sp>
      <p:sp>
        <p:nvSpPr>
          <p:cNvPr id="6" name="TextBox 5"/>
          <p:cNvSpPr txBox="1"/>
          <p:nvPr/>
        </p:nvSpPr>
        <p:spPr>
          <a:xfrm>
            <a:off x="2778080" y="2548590"/>
            <a:ext cx="4109266" cy="523220"/>
          </a:xfrm>
          <a:prstGeom prst="rect">
            <a:avLst/>
          </a:prstGeom>
          <a:noFill/>
        </p:spPr>
        <p:txBody>
          <a:bodyPr wrap="none" rtlCol="0">
            <a:spAutoFit/>
          </a:bodyPr>
          <a:lstStyle/>
          <a:p>
            <a:pPr algn="ctr"/>
            <a:r>
              <a:rPr lang="en-US" altLang="zh-CN" sz="2800" b="1" dirty="0" smtClean="0">
                <a:solidFill>
                  <a:schemeClr val="bg1"/>
                </a:solidFill>
                <a:latin typeface="Arial" pitchFamily="34" charset="0"/>
                <a:ea typeface="微软雅黑" pitchFamily="34" charset="-122"/>
                <a:cs typeface="Arial" pitchFamily="34" charset="0"/>
              </a:rPr>
              <a:t>[2014.11.17-2014.11.23]</a:t>
            </a:r>
            <a:endParaRPr lang="zh-CN" altLang="en-US" sz="2800" b="1" dirty="0">
              <a:solidFill>
                <a:schemeClr val="bg1"/>
              </a:solidFill>
              <a:latin typeface="Arial" pitchFamily="34" charset="0"/>
              <a:ea typeface="微软雅黑" pitchFamily="34" charset="-122"/>
              <a:cs typeface="Arial" pitchFamily="34" charset="0"/>
            </a:endParaRPr>
          </a:p>
        </p:txBody>
      </p:sp>
      <p:sp>
        <p:nvSpPr>
          <p:cNvPr id="7" name="TextBox 6"/>
          <p:cNvSpPr txBox="1"/>
          <p:nvPr/>
        </p:nvSpPr>
        <p:spPr>
          <a:xfrm>
            <a:off x="3143257" y="4438800"/>
            <a:ext cx="2857487" cy="338554"/>
          </a:xfrm>
          <a:prstGeom prst="rect">
            <a:avLst/>
          </a:prstGeom>
          <a:noFill/>
        </p:spPr>
        <p:txBody>
          <a:bodyPr wrap="square" rtlCol="0">
            <a:spAutoFit/>
          </a:bodyPr>
          <a:lstStyle/>
          <a:p>
            <a:pPr algn="ctr"/>
            <a:r>
              <a:rPr lang="zh-CN" altLang="en-US" sz="1600" b="1" dirty="0" smtClean="0">
                <a:latin typeface="微软雅黑" pitchFamily="34" charset="-122"/>
                <a:ea typeface="微软雅黑" pitchFamily="34" charset="-122"/>
              </a:rPr>
              <a:t>二〇一四年十一月二十三日</a:t>
            </a:r>
            <a:endParaRPr lang="zh-CN" altLang="en-US" sz="1600" b="1" dirty="0">
              <a:latin typeface="微软雅黑" pitchFamily="34" charset="-122"/>
              <a:ea typeface="微软雅黑" pitchFamily="34" charset="-122"/>
            </a:endParaRPr>
          </a:p>
        </p:txBody>
      </p:sp>
      <p:sp>
        <p:nvSpPr>
          <p:cNvPr id="8" name="TextBox 7"/>
          <p:cNvSpPr txBox="1"/>
          <p:nvPr/>
        </p:nvSpPr>
        <p:spPr>
          <a:xfrm>
            <a:off x="1321587" y="5429264"/>
            <a:ext cx="6500826" cy="415498"/>
          </a:xfrm>
          <a:prstGeom prst="rect">
            <a:avLst/>
          </a:prstGeom>
          <a:noFill/>
          <a:ln w="28575">
            <a:solidFill>
              <a:srgbClr val="A50021"/>
            </a:solidFill>
            <a:prstDash val="sysDot"/>
          </a:ln>
        </p:spPr>
        <p:txBody>
          <a:bodyPr wrap="square" rtlCol="0" anchor="ctr" anchorCtr="0">
            <a:spAutoFit/>
          </a:bodyPr>
          <a:lstStyle/>
          <a:p>
            <a:pPr>
              <a:lnSpc>
                <a:spcPct val="150000"/>
              </a:lnSpc>
              <a:spcBef>
                <a:spcPts val="1200"/>
              </a:spcBef>
              <a:spcAft>
                <a:spcPts val="1200"/>
              </a:spcAft>
            </a:pPr>
            <a:r>
              <a:rPr lang="zh-CN" altLang="en-US" sz="1400" i="1" dirty="0" smtClean="0">
                <a:solidFill>
                  <a:srgbClr val="000099"/>
                </a:solidFill>
                <a:latin typeface="+mj-lt"/>
                <a:ea typeface="微软雅黑" pitchFamily="34" charset="-122"/>
              </a:rPr>
              <a:t>备注：本周报亮点</a:t>
            </a:r>
            <a:r>
              <a:rPr lang="en-US" altLang="zh-CN" sz="1400" i="1" dirty="0" smtClean="0">
                <a:solidFill>
                  <a:srgbClr val="000099"/>
                </a:solidFill>
                <a:latin typeface="+mj-lt"/>
                <a:ea typeface="微软雅黑" pitchFamily="34" charset="-122"/>
              </a:rPr>
              <a:t>【</a:t>
            </a:r>
            <a:r>
              <a:rPr lang="zh-CN" altLang="en-US" sz="1400" i="1" dirty="0" smtClean="0">
                <a:solidFill>
                  <a:srgbClr val="000099"/>
                </a:solidFill>
                <a:latin typeface="+mj-lt"/>
                <a:ea typeface="微软雅黑" pitchFamily="34" charset="-122"/>
              </a:rPr>
              <a:t>本周导读、周产品案例分析、周营销案例分析、周新开盘</a:t>
            </a:r>
            <a:r>
              <a:rPr lang="en-US" altLang="zh-CN" sz="1400" i="1" dirty="0" smtClean="0">
                <a:solidFill>
                  <a:srgbClr val="000099"/>
                </a:solidFill>
                <a:latin typeface="+mj-lt"/>
                <a:ea typeface="微软雅黑" pitchFamily="34" charset="-122"/>
              </a:rPr>
              <a:t>】</a:t>
            </a:r>
          </a:p>
        </p:txBody>
      </p:sp>
      <p:pic>
        <p:nvPicPr>
          <p:cNvPr id="1027" name="Picture 3" descr="C:\Documents and Settings\Share\桌面\地产企业logo\铭腾LOGO-矢量.tif"/>
          <p:cNvPicPr>
            <a:picLocks noChangeAspect="1" noChangeArrowheads="1"/>
          </p:cNvPicPr>
          <p:nvPr/>
        </p:nvPicPr>
        <p:blipFill>
          <a:blip r:embed="rId2" cstate="print"/>
          <a:srcRect/>
          <a:stretch>
            <a:fillRect/>
          </a:stretch>
        </p:blipFill>
        <p:spPr bwMode="auto">
          <a:xfrm>
            <a:off x="2928926" y="3704818"/>
            <a:ext cx="3214710" cy="5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73383529-438A-487D-A017-913B7C84E110}" type="slidenum">
              <a:rPr lang="zh-CN" altLang="en-US" sz="1400" b="0">
                <a:solidFill>
                  <a:schemeClr val="tx1"/>
                </a:solidFill>
                <a:latin typeface="Haettenschweiler" pitchFamily="34" charset="0"/>
              </a:rPr>
              <a:pPr algn="r"/>
              <a:t>10</a:t>
            </a:fld>
            <a:endParaRPr lang="en-US" altLang="zh-CN" sz="1400" b="0">
              <a:solidFill>
                <a:schemeClr val="tx1"/>
              </a:solidFill>
              <a:latin typeface="Haettenschweiler" pitchFamily="34" charset="0"/>
            </a:endParaRPr>
          </a:p>
        </p:txBody>
      </p:sp>
      <p:grpSp>
        <p:nvGrpSpPr>
          <p:cNvPr id="2" name="组合 36"/>
          <p:cNvGrpSpPr/>
          <p:nvPr/>
        </p:nvGrpSpPr>
        <p:grpSpPr>
          <a:xfrm>
            <a:off x="392877" y="2678901"/>
            <a:ext cx="8358246" cy="1500198"/>
            <a:chOff x="428596" y="2357430"/>
            <a:chExt cx="8358246" cy="1500198"/>
          </a:xfrm>
        </p:grpSpPr>
        <p:grpSp>
          <p:nvGrpSpPr>
            <p:cNvPr id="3" name="组合 31"/>
            <p:cNvGrpSpPr/>
            <p:nvPr/>
          </p:nvGrpSpPr>
          <p:grpSpPr>
            <a:xfrm>
              <a:off x="428596" y="2571744"/>
              <a:ext cx="8358247" cy="1285884"/>
              <a:chOff x="857224" y="2571744"/>
              <a:chExt cx="7429552" cy="1143008"/>
            </a:xfrm>
            <a:solidFill>
              <a:srgbClr val="A50021"/>
            </a:solidFill>
          </p:grpSpPr>
          <p:sp>
            <p:nvSpPr>
              <p:cNvPr id="51" name="五边形 50"/>
              <p:cNvSpPr/>
              <p:nvPr/>
            </p:nvSpPr>
            <p:spPr>
              <a:xfrm>
                <a:off x="857224" y="2571744"/>
                <a:ext cx="2071702" cy="1143008"/>
              </a:xfrm>
              <a:prstGeom prst="homePlate">
                <a:avLst/>
              </a:prstGeom>
              <a:solidFill>
                <a:srgbClr val="B7DEE8">
                  <a:alpha val="5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mn-cs"/>
                  </a:rPr>
                  <a:t>本周导读</a:t>
                </a:r>
                <a:endParaRPr kumimoji="0" lang="zh-CN" altLang="en-US" sz="1800" b="1"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mn-cs"/>
                </a:endParaRPr>
              </a:p>
            </p:txBody>
          </p:sp>
          <p:sp>
            <p:nvSpPr>
              <p:cNvPr id="52" name="燕尾形 51"/>
              <p:cNvSpPr/>
              <p:nvPr/>
            </p:nvSpPr>
            <p:spPr>
              <a:xfrm>
                <a:off x="2428860" y="2571744"/>
                <a:ext cx="2365392" cy="1143008"/>
              </a:xfrm>
              <a:prstGeom prst="chevron">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mn-cs"/>
                  </a:rPr>
                  <a:t>产品和营销案例分析</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53" name="燕尾形 52"/>
              <p:cNvSpPr/>
              <p:nvPr/>
            </p:nvSpPr>
            <p:spPr>
              <a:xfrm>
                <a:off x="4286248" y="2571744"/>
                <a:ext cx="2214578" cy="1143008"/>
              </a:xfrm>
              <a:prstGeom prst="chevron">
                <a:avLst/>
              </a:prstGeom>
              <a:solidFill>
                <a:srgbClr val="B7DEE8">
                  <a:alpha val="5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C00000"/>
                    </a:solidFill>
                    <a:effectLst/>
                    <a:uLnTx/>
                    <a:uFillTx/>
                    <a:latin typeface="微软雅黑" pitchFamily="34" charset="-122"/>
                    <a:ea typeface="微软雅黑" pitchFamily="34" charset="-122"/>
                    <a:cs typeface="+mn-cs"/>
                  </a:rPr>
                  <a:t>市场概况</a:t>
                </a:r>
              </a:p>
            </p:txBody>
          </p:sp>
          <p:sp>
            <p:nvSpPr>
              <p:cNvPr id="54" name="燕尾形 53"/>
              <p:cNvSpPr/>
              <p:nvPr/>
            </p:nvSpPr>
            <p:spPr>
              <a:xfrm>
                <a:off x="6000760" y="2571744"/>
                <a:ext cx="2286016" cy="1143008"/>
              </a:xfrm>
              <a:prstGeom prst="chevron">
                <a:avLst/>
              </a:prstGeom>
              <a:solidFill>
                <a:srgbClr val="B7DEE8">
                  <a:alpha val="5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C00000"/>
                    </a:solidFill>
                    <a:effectLst/>
                    <a:uLnTx/>
                    <a:uFillTx/>
                    <a:latin typeface="微软雅黑" pitchFamily="34" charset="-122"/>
                    <a:ea typeface="微软雅黑" pitchFamily="34" charset="-122"/>
                    <a:cs typeface="+mn-cs"/>
                  </a:rPr>
                  <a:t>市场咨询</a:t>
                </a:r>
              </a:p>
            </p:txBody>
          </p:sp>
        </p:grpSp>
        <p:sp>
          <p:nvSpPr>
            <p:cNvPr id="47" name="矩形 46"/>
            <p:cNvSpPr/>
            <p:nvPr/>
          </p:nvSpPr>
          <p:spPr>
            <a:xfrm>
              <a:off x="1071538"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1</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48" name="矩形 47"/>
            <p:cNvSpPr/>
            <p:nvPr/>
          </p:nvSpPr>
          <p:spPr>
            <a:xfrm>
              <a:off x="3071802"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2</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49" name="矩形 48"/>
            <p:cNvSpPr/>
            <p:nvPr/>
          </p:nvSpPr>
          <p:spPr>
            <a:xfrm>
              <a:off x="5072066"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3</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50" name="矩形 49"/>
            <p:cNvSpPr/>
            <p:nvPr/>
          </p:nvSpPr>
          <p:spPr>
            <a:xfrm>
              <a:off x="7072330"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4</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灯片编号占位符 3"/>
          <p:cNvSpPr txBox="1">
            <a:spLocks noGrp="1" noChangeArrowheads="1"/>
          </p:cNvSpPr>
          <p:nvPr/>
        </p:nvSpPr>
        <p:spPr bwMode="auto">
          <a:xfrm>
            <a:off x="7380288" y="6524625"/>
            <a:ext cx="1341437" cy="260350"/>
          </a:xfrm>
          <a:prstGeom prst="rect">
            <a:avLst/>
          </a:prstGeom>
          <a:noFill/>
          <a:ln w="9525">
            <a:noFill/>
            <a:miter lim="800000"/>
            <a:headEnd/>
            <a:tailEnd/>
          </a:ln>
        </p:spPr>
        <p:txBody>
          <a:bodyPr/>
          <a:lstStyle/>
          <a:p>
            <a:pPr algn="r"/>
            <a:fld id="{CE6851DA-D469-4842-9206-A73B5A472030}" type="slidenum">
              <a:rPr lang="zh-CN" altLang="en-US" sz="1400" b="0">
                <a:solidFill>
                  <a:schemeClr val="tx1"/>
                </a:solidFill>
                <a:latin typeface="Haettenschweiler" pitchFamily="34" charset="0"/>
              </a:rPr>
              <a:pPr algn="r"/>
              <a:t>11</a:t>
            </a:fld>
            <a:endParaRPr lang="en-US" altLang="zh-CN" sz="1400" b="0" dirty="0">
              <a:solidFill>
                <a:schemeClr val="tx1"/>
              </a:solidFill>
              <a:latin typeface="Haettenschweiler" pitchFamily="34" charset="0"/>
            </a:endParaRPr>
          </a:p>
        </p:txBody>
      </p:sp>
      <p:sp>
        <p:nvSpPr>
          <p:cNvPr id="1028" name="Rectangle 14"/>
          <p:cNvSpPr>
            <a:spLocks noChangeArrowheads="1"/>
          </p:cNvSpPr>
          <p:nvPr/>
        </p:nvSpPr>
        <p:spPr bwMode="auto">
          <a:xfrm>
            <a:off x="0" y="0"/>
            <a:ext cx="3708400" cy="503238"/>
          </a:xfrm>
          <a:prstGeom prst="rect">
            <a:avLst/>
          </a:prstGeom>
          <a:solidFill>
            <a:srgbClr val="A50021"/>
          </a:solidFill>
          <a:ln w="9525">
            <a:noFill/>
            <a:miter lim="800000"/>
            <a:headEnd/>
            <a:tailEnd/>
          </a:ln>
        </p:spPr>
        <p:txBody>
          <a:bodyPr anchorCtr="1"/>
          <a:lstStyle/>
          <a:p>
            <a:r>
              <a:rPr lang="zh-CN" altLang="en-US" sz="2200" b="1" dirty="0">
                <a:solidFill>
                  <a:schemeClr val="bg1"/>
                </a:solidFill>
                <a:latin typeface="黑体" pitchFamily="2" charset="-122"/>
                <a:ea typeface="黑体" pitchFamily="2" charset="-122"/>
              </a:rPr>
              <a:t>本周产品案例分析</a:t>
            </a:r>
          </a:p>
        </p:txBody>
      </p:sp>
      <p:sp>
        <p:nvSpPr>
          <p:cNvPr id="1029" name="AutoShape 7"/>
          <p:cNvSpPr>
            <a:spLocks noChangeArrowheads="1"/>
          </p:cNvSpPr>
          <p:nvPr/>
        </p:nvSpPr>
        <p:spPr bwMode="auto">
          <a:xfrm rot="5400000">
            <a:off x="7422010" y="3706485"/>
            <a:ext cx="693518"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alpha val="39999"/>
            </a:srgbClr>
          </a:solidFill>
          <a:ln w="9525">
            <a:noFill/>
            <a:miter lim="800000"/>
            <a:headEnd/>
            <a:tailEnd/>
          </a:ln>
        </p:spPr>
        <p:txBody>
          <a:bodyPr wrap="none" anchor="ctr"/>
          <a:lstStyle/>
          <a:p>
            <a:endParaRPr lang="zh-CN" altLang="en-US">
              <a:solidFill>
                <a:schemeClr val="tx1"/>
              </a:solidFill>
            </a:endParaRPr>
          </a:p>
        </p:txBody>
      </p:sp>
      <p:sp>
        <p:nvSpPr>
          <p:cNvPr id="35" name="Text Box 8"/>
          <p:cNvSpPr txBox="1">
            <a:spLocks noChangeArrowheads="1"/>
          </p:cNvSpPr>
          <p:nvPr/>
        </p:nvSpPr>
        <p:spPr bwMode="auto">
          <a:xfrm>
            <a:off x="7353657" y="3198357"/>
            <a:ext cx="1015015" cy="276999"/>
          </a:xfrm>
          <a:prstGeom prst="rect">
            <a:avLst/>
          </a:prstGeom>
          <a:noFill/>
          <a:ln w="9525">
            <a:noFill/>
            <a:miter lim="800000"/>
            <a:headEnd/>
            <a:tailEnd/>
          </a:ln>
        </p:spPr>
        <p:txBody>
          <a:bodyPr wrap="square" lIns="0" rIns="0">
            <a:spAutoFit/>
          </a:bodyPr>
          <a:lstStyle/>
          <a:p>
            <a:pPr>
              <a:spcBef>
                <a:spcPct val="50000"/>
              </a:spcBef>
            </a:pPr>
            <a:r>
              <a:rPr lang="zh-CN" altLang="en-US" sz="1200" dirty="0">
                <a:solidFill>
                  <a:schemeClr val="tx1"/>
                </a:solidFill>
                <a:latin typeface="微软雅黑" pitchFamily="34" charset="-122"/>
                <a:ea typeface="微软雅黑" pitchFamily="34" charset="-122"/>
              </a:rPr>
              <a:t>详情见附件：</a:t>
            </a:r>
          </a:p>
        </p:txBody>
      </p:sp>
      <p:graphicFrame>
        <p:nvGraphicFramePr>
          <p:cNvPr id="10" name="对象 9">
            <a:hlinkClick r:id="" action="ppaction://ole?verb=0"/>
          </p:cNvPr>
          <p:cNvGraphicFramePr>
            <a:graphicFrameLocks noChangeAspect="1"/>
          </p:cNvGraphicFramePr>
          <p:nvPr/>
        </p:nvGraphicFramePr>
        <p:xfrm>
          <a:off x="7255650" y="4406613"/>
          <a:ext cx="914400" cy="828675"/>
        </p:xfrm>
        <a:graphic>
          <a:graphicData uri="http://schemas.openxmlformats.org/presentationml/2006/ole">
            <p:oleObj spid="_x0000_s742403" name="演示文稿" showAsIcon="1" r:id="rId3" imgW="914400" imgH="828675" progId="PowerPoint.Show.12">
              <p:embed/>
            </p:oleObj>
          </a:graphicData>
        </a:graphic>
      </p:graphicFrame>
      <p:sp>
        <p:nvSpPr>
          <p:cNvPr id="15" name="TextBox 14"/>
          <p:cNvSpPr txBox="1"/>
          <p:nvPr/>
        </p:nvSpPr>
        <p:spPr>
          <a:xfrm>
            <a:off x="0" y="962095"/>
            <a:ext cx="9144000" cy="1631216"/>
          </a:xfrm>
          <a:prstGeom prst="rect">
            <a:avLst/>
          </a:prstGeom>
          <a:solidFill>
            <a:schemeClr val="accent1"/>
          </a:solid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总价</a:t>
            </a:r>
            <a:r>
              <a:rPr lang="en-US" altLang="zh-CN" sz="4000" b="1" dirty="0" smtClean="0">
                <a:solidFill>
                  <a:schemeClr val="bg1"/>
                </a:solidFill>
                <a:latin typeface="微软雅黑" pitchFamily="34" charset="-122"/>
                <a:ea typeface="微软雅黑" pitchFamily="34" charset="-122"/>
              </a:rPr>
              <a:t>79</a:t>
            </a:r>
            <a:r>
              <a:rPr lang="zh-CN" altLang="en-US" sz="4000" b="1" dirty="0" smtClean="0">
                <a:solidFill>
                  <a:schemeClr val="bg1"/>
                </a:solidFill>
                <a:latin typeface="微软雅黑" pitchFamily="34" charset="-122"/>
                <a:ea typeface="微软雅黑" pitchFamily="34" charset="-122"/>
              </a:rPr>
              <a:t>万起</a:t>
            </a:r>
            <a:endParaRPr lang="en-US" altLang="zh-CN" sz="4000" b="1" dirty="0" smtClean="0">
              <a:solidFill>
                <a:schemeClr val="bg1"/>
              </a:solidFill>
              <a:latin typeface="微软雅黑" pitchFamily="34" charset="-122"/>
              <a:ea typeface="微软雅黑" pitchFamily="34" charset="-122"/>
            </a:endParaRPr>
          </a:p>
          <a:p>
            <a:pPr algn="ctr"/>
            <a:r>
              <a:rPr lang="zh-CN" altLang="en-US" sz="6000" b="1" dirty="0" smtClean="0">
                <a:solidFill>
                  <a:schemeClr val="bg1"/>
                </a:solidFill>
                <a:latin typeface="微软雅黑" pitchFamily="34" charset="-122"/>
                <a:ea typeface="微软雅黑" pitchFamily="34" charset="-122"/>
              </a:rPr>
              <a:t>献给人生的第一栋别墅</a:t>
            </a:r>
            <a:endParaRPr lang="en-US" altLang="zh-CN" sz="6000" b="1" dirty="0" smtClean="0">
              <a:solidFill>
                <a:schemeClr val="bg1"/>
              </a:solidFill>
              <a:latin typeface="微软雅黑" pitchFamily="34" charset="-122"/>
              <a:ea typeface="微软雅黑" pitchFamily="34" charset="-122"/>
            </a:endParaRPr>
          </a:p>
        </p:txBody>
      </p:sp>
      <p:pic>
        <p:nvPicPr>
          <p:cNvPr id="16" name="Picture 2"/>
          <p:cNvPicPr>
            <a:picLocks noChangeAspect="1" noChangeArrowheads="1"/>
          </p:cNvPicPr>
          <p:nvPr/>
        </p:nvPicPr>
        <p:blipFill>
          <a:blip r:embed="rId4" cstate="print"/>
          <a:srcRect/>
          <a:stretch>
            <a:fillRect/>
          </a:stretch>
        </p:blipFill>
        <p:spPr bwMode="auto">
          <a:xfrm>
            <a:off x="235390" y="2952741"/>
            <a:ext cx="6777191" cy="3230249"/>
          </a:xfrm>
          <a:prstGeom prst="rect">
            <a:avLst/>
          </a:prstGeom>
          <a:noFill/>
          <a:ln w="9525">
            <a:noFill/>
            <a:miter lim="800000"/>
            <a:headEnd/>
            <a:tailEnd/>
          </a:ln>
        </p:spPr>
      </p:pic>
    </p:spTree>
    <p:extLst>
      <p:ext uri="{BB962C8B-B14F-4D97-AF65-F5344CB8AC3E}">
        <p14:creationId xmlns="" xmlns:p14="http://schemas.microsoft.com/office/powerpoint/2010/main" val="263166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4"/>
          <p:cNvSpPr>
            <a:spLocks noChangeArrowheads="1"/>
          </p:cNvSpPr>
          <p:nvPr/>
        </p:nvSpPr>
        <p:spPr bwMode="auto">
          <a:xfrm>
            <a:off x="0" y="0"/>
            <a:ext cx="3708400" cy="503238"/>
          </a:xfrm>
          <a:prstGeom prst="rect">
            <a:avLst/>
          </a:prstGeom>
          <a:solidFill>
            <a:srgbClr val="A50021"/>
          </a:solidFill>
          <a:ln w="9525">
            <a:noFill/>
            <a:miter lim="800000"/>
            <a:headEnd/>
            <a:tailEnd/>
          </a:ln>
        </p:spPr>
        <p:txBody>
          <a:bodyPr anchorCtr="1"/>
          <a:lstStyle/>
          <a:p>
            <a:r>
              <a:rPr lang="zh-CN" altLang="en-US" sz="2200" b="1" dirty="0">
                <a:solidFill>
                  <a:schemeClr val="bg1"/>
                </a:solidFill>
                <a:latin typeface="黑体" pitchFamily="2" charset="-122"/>
                <a:ea typeface="黑体" pitchFamily="2" charset="-122"/>
              </a:rPr>
              <a:t>本周营销案例分析</a:t>
            </a:r>
          </a:p>
        </p:txBody>
      </p:sp>
      <p:sp>
        <p:nvSpPr>
          <p:cNvPr id="2053" name="AutoShape 7"/>
          <p:cNvSpPr>
            <a:spLocks noChangeArrowheads="1"/>
          </p:cNvSpPr>
          <p:nvPr/>
        </p:nvSpPr>
        <p:spPr bwMode="auto">
          <a:xfrm>
            <a:off x="3281522" y="2480497"/>
            <a:ext cx="1000132" cy="3697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alpha val="39999"/>
            </a:srgbClr>
          </a:solidFill>
          <a:ln w="9525">
            <a:noFill/>
            <a:miter lim="800000"/>
            <a:headEnd/>
            <a:tailEnd/>
          </a:ln>
        </p:spPr>
        <p:txBody>
          <a:bodyPr wrap="none" anchor="ctr"/>
          <a:lstStyle/>
          <a:p>
            <a:endParaRPr lang="zh-CN" altLang="en-US">
              <a:solidFill>
                <a:schemeClr val="tx1"/>
              </a:solidFill>
            </a:endParaRPr>
          </a:p>
        </p:txBody>
      </p:sp>
      <p:sp>
        <p:nvSpPr>
          <p:cNvPr id="2054" name="Text Box 8"/>
          <p:cNvSpPr txBox="1">
            <a:spLocks noChangeArrowheads="1"/>
          </p:cNvSpPr>
          <p:nvPr/>
        </p:nvSpPr>
        <p:spPr bwMode="auto">
          <a:xfrm>
            <a:off x="3308735" y="2242415"/>
            <a:ext cx="1015015" cy="276999"/>
          </a:xfrm>
          <a:prstGeom prst="rect">
            <a:avLst/>
          </a:prstGeom>
          <a:noFill/>
          <a:ln w="9525">
            <a:noFill/>
            <a:miter lim="800000"/>
            <a:headEnd/>
            <a:tailEnd/>
          </a:ln>
        </p:spPr>
        <p:txBody>
          <a:bodyPr wrap="square" lIns="0" rIns="0">
            <a:spAutoFit/>
          </a:bodyPr>
          <a:lstStyle/>
          <a:p>
            <a:pPr>
              <a:spcBef>
                <a:spcPct val="50000"/>
              </a:spcBef>
            </a:pPr>
            <a:r>
              <a:rPr lang="zh-CN" altLang="en-US" sz="1200" dirty="0">
                <a:solidFill>
                  <a:schemeClr val="tx1"/>
                </a:solidFill>
                <a:latin typeface="微软雅黑" pitchFamily="34" charset="-122"/>
                <a:ea typeface="微软雅黑" pitchFamily="34" charset="-122"/>
              </a:rPr>
              <a:t>详情见附件：</a:t>
            </a:r>
          </a:p>
        </p:txBody>
      </p:sp>
      <p:sp>
        <p:nvSpPr>
          <p:cNvPr id="14" name="灯片编号占位符 3"/>
          <p:cNvSpPr txBox="1">
            <a:spLocks noGrp="1" noChangeArrowheads="1"/>
          </p:cNvSpPr>
          <p:nvPr/>
        </p:nvSpPr>
        <p:spPr bwMode="auto">
          <a:xfrm>
            <a:off x="7380288" y="6524625"/>
            <a:ext cx="1341437" cy="260350"/>
          </a:xfrm>
          <a:prstGeom prst="rect">
            <a:avLst/>
          </a:prstGeom>
          <a:noFill/>
          <a:ln w="9525">
            <a:noFill/>
            <a:miter lim="800000"/>
            <a:headEnd/>
            <a:tailEnd/>
          </a:ln>
        </p:spPr>
        <p:txBody>
          <a:bodyPr/>
          <a:lstStyle/>
          <a:p>
            <a:pPr algn="r"/>
            <a:fld id="{CE6851DA-D469-4842-9206-A73B5A472030}" type="slidenum">
              <a:rPr lang="zh-CN" altLang="en-US" sz="1400" b="0">
                <a:solidFill>
                  <a:schemeClr val="tx1"/>
                </a:solidFill>
                <a:latin typeface="Haettenschweiler" pitchFamily="34" charset="0"/>
              </a:rPr>
              <a:pPr algn="r"/>
              <a:t>12</a:t>
            </a:fld>
            <a:endParaRPr lang="en-US" altLang="zh-CN" sz="1400" b="0" dirty="0">
              <a:solidFill>
                <a:schemeClr val="tx1"/>
              </a:solidFill>
              <a:latin typeface="Haettenschweiler" pitchFamily="34" charset="0"/>
            </a:endParaRPr>
          </a:p>
        </p:txBody>
      </p:sp>
      <p:graphicFrame>
        <p:nvGraphicFramePr>
          <p:cNvPr id="36134" name="Object 294">
            <a:hlinkClick r:id="" action="ppaction://ole?verb=0"/>
          </p:cNvPr>
          <p:cNvGraphicFramePr>
            <a:graphicFrameLocks noChangeAspect="1"/>
          </p:cNvGraphicFramePr>
          <p:nvPr/>
        </p:nvGraphicFramePr>
        <p:xfrm>
          <a:off x="4451629" y="2304432"/>
          <a:ext cx="914400" cy="828675"/>
        </p:xfrm>
        <a:graphic>
          <a:graphicData uri="http://schemas.openxmlformats.org/presentationml/2006/ole">
            <p:oleObj spid="_x0000_s743427" name="演示文稿" showAsIcon="1" r:id="rId3" imgW="914400" imgH="828675" progId="PowerPoint.Show.12">
              <p:embed/>
            </p:oleObj>
          </a:graphicData>
        </a:graphic>
      </p:graphicFrame>
      <p:sp>
        <p:nvSpPr>
          <p:cNvPr id="17" name="矩形 16"/>
          <p:cNvSpPr/>
          <p:nvPr/>
        </p:nvSpPr>
        <p:spPr>
          <a:xfrm>
            <a:off x="232038" y="1029657"/>
            <a:ext cx="8648521" cy="1015663"/>
          </a:xfrm>
          <a:prstGeom prst="rect">
            <a:avLst/>
          </a:prstGeom>
        </p:spPr>
        <p:txBody>
          <a:bodyPr wrap="none">
            <a:spAutoFit/>
          </a:bodyPr>
          <a:lstStyle/>
          <a:p>
            <a:r>
              <a:rPr lang="zh-CN" altLang="en-US" sz="6000" b="1" dirty="0" smtClean="0">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effectLst>
                  <a:outerShdw blurRad="38100" dist="38100" dir="2700000" algn="tl">
                    <a:srgbClr val="000000">
                      <a:alpha val="43137"/>
                    </a:srgbClr>
                  </a:outerShdw>
                </a:effectLst>
                <a:latin typeface="华文楷体" pitchFamily="2" charset="-122"/>
                <a:ea typeface="华文楷体" pitchFamily="2" charset="-122"/>
              </a:rPr>
              <a:t>时代天街怀旧音乐啤酒节</a:t>
            </a:r>
            <a:endParaRPr lang="zh-CN" altLang="en-US" sz="6000" b="1" dirty="0">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8" name="TextBox 22"/>
          <p:cNvSpPr txBox="1">
            <a:spLocks noChangeArrowheads="1"/>
          </p:cNvSpPr>
          <p:nvPr/>
        </p:nvSpPr>
        <p:spPr bwMode="auto">
          <a:xfrm>
            <a:off x="4127700" y="3242392"/>
            <a:ext cx="4377142" cy="3285900"/>
          </a:xfrm>
          <a:prstGeom prst="rect">
            <a:avLst/>
          </a:prstGeom>
          <a:noFill/>
          <a:ln w="9525">
            <a:noFill/>
            <a:miter lim="800000"/>
            <a:headEnd/>
            <a:tailEnd/>
          </a:ln>
        </p:spPr>
        <p:txBody>
          <a:bodyPr wrap="square">
            <a:spAutoFit/>
          </a:bodyPr>
          <a:lstStyle/>
          <a:p>
            <a:pPr marL="895350" indent="-895350" defTabSz="990600">
              <a:lnSpc>
                <a:spcPct val="150000"/>
              </a:lnSpc>
            </a:pPr>
            <a:r>
              <a:rPr lang="zh-CN" altLang="en-US" sz="1400" b="1" dirty="0" smtClean="0">
                <a:latin typeface="微软雅黑" pitchFamily="34" charset="-122"/>
                <a:ea typeface="微软雅黑" pitchFamily="34" charset="-122"/>
              </a:rPr>
              <a:t>主办方：龙湖时代天街</a:t>
            </a:r>
            <a:endParaRPr lang="zh-CN" altLang="en-US" sz="1400" b="1" dirty="0">
              <a:latin typeface="微软雅黑" pitchFamily="34" charset="-122"/>
              <a:ea typeface="微软雅黑" pitchFamily="34" charset="-122"/>
            </a:endParaRPr>
          </a:p>
          <a:p>
            <a:pPr marL="895350" indent="-895350" defTabSz="990600">
              <a:lnSpc>
                <a:spcPct val="150000"/>
              </a:lnSpc>
            </a:pPr>
            <a:r>
              <a:rPr lang="zh-CN" altLang="en-US" sz="1400" b="1" dirty="0" smtClean="0">
                <a:latin typeface="微软雅黑" pitchFamily="34" charset="-122"/>
                <a:ea typeface="微软雅黑" pitchFamily="34" charset="-122"/>
              </a:rPr>
              <a:t>活动时间：</a:t>
            </a:r>
            <a:r>
              <a:rPr lang="en-US" altLang="zh-CN" sz="1400" b="1" dirty="0" smtClean="0">
                <a:latin typeface="微软雅黑" pitchFamily="34" charset="-122"/>
                <a:ea typeface="微软雅黑" pitchFamily="34" charset="-122"/>
              </a:rPr>
              <a:t>2014</a:t>
            </a:r>
            <a:r>
              <a:rPr lang="zh-CN" altLang="en-US" sz="1400" b="1" dirty="0" smtClean="0">
                <a:latin typeface="微软雅黑" pitchFamily="34" charset="-122"/>
                <a:ea typeface="微软雅黑" pitchFamily="34" charset="-122"/>
              </a:rPr>
              <a:t>年</a:t>
            </a:r>
            <a:r>
              <a:rPr lang="en-US" altLang="en-US" sz="1400" b="1" dirty="0" smtClean="0">
                <a:latin typeface="微软雅黑" pitchFamily="34" charset="-122"/>
                <a:ea typeface="微软雅黑" pitchFamily="34" charset="-122"/>
              </a:rPr>
              <a:t>11</a:t>
            </a:r>
            <a:r>
              <a:rPr lang="zh-CN" altLang="en-US" sz="1400" b="1" dirty="0" smtClean="0">
                <a:latin typeface="微软雅黑" pitchFamily="34" charset="-122"/>
                <a:ea typeface="微软雅黑" pitchFamily="34" charset="-122"/>
              </a:rPr>
              <a:t>月</a:t>
            </a:r>
            <a:r>
              <a:rPr lang="en-US" altLang="zh-CN" sz="1400" b="1" dirty="0" smtClean="0">
                <a:latin typeface="微软雅黑" pitchFamily="34" charset="-122"/>
                <a:ea typeface="微软雅黑" pitchFamily="34" charset="-122"/>
              </a:rPr>
              <a:t>15</a:t>
            </a:r>
            <a:r>
              <a:rPr lang="zh-CN" altLang="en-US" sz="1400" b="1" dirty="0" smtClean="0">
                <a:latin typeface="微软雅黑" pitchFamily="34" charset="-122"/>
                <a:ea typeface="微软雅黑" pitchFamily="34" charset="-122"/>
              </a:rPr>
              <a:t>、</a:t>
            </a:r>
            <a:r>
              <a:rPr lang="en-US" altLang="zh-CN" sz="1400" b="1" dirty="0" smtClean="0">
                <a:latin typeface="微软雅黑" pitchFamily="34" charset="-122"/>
                <a:ea typeface="微软雅黑" pitchFamily="34" charset="-122"/>
              </a:rPr>
              <a:t>16</a:t>
            </a:r>
            <a:r>
              <a:rPr lang="zh-CN" altLang="en-US" sz="1400" b="1" dirty="0" smtClean="0">
                <a:latin typeface="微软雅黑" pitchFamily="34" charset="-122"/>
                <a:ea typeface="微软雅黑" pitchFamily="34" charset="-122"/>
              </a:rPr>
              <a:t>日</a:t>
            </a:r>
          </a:p>
          <a:p>
            <a:pPr marL="895350" indent="-895350" defTabSz="990600">
              <a:lnSpc>
                <a:spcPct val="150000"/>
              </a:lnSpc>
            </a:pPr>
            <a:r>
              <a:rPr lang="zh-CN" altLang="en-US" sz="1400" b="1" dirty="0" smtClean="0">
                <a:latin typeface="微软雅黑" pitchFamily="34" charset="-122"/>
                <a:ea typeface="微软雅黑" pitchFamily="34" charset="-122"/>
              </a:rPr>
              <a:t>活动地点：龙湖时代天街</a:t>
            </a:r>
            <a:r>
              <a:rPr lang="en-US" altLang="zh-CN" sz="1400" b="1" dirty="0" smtClean="0">
                <a:latin typeface="+mn-ea"/>
              </a:rPr>
              <a:t>·</a:t>
            </a:r>
            <a:r>
              <a:rPr lang="zh-CN" altLang="en-US" sz="1400" b="1" dirty="0" smtClean="0">
                <a:latin typeface="微软雅黑" pitchFamily="34" charset="-122"/>
                <a:ea typeface="微软雅黑" pitchFamily="34" charset="-122"/>
              </a:rPr>
              <a:t>时代汇</a:t>
            </a:r>
            <a:endParaRPr lang="en-US" altLang="zh-CN" sz="1400" b="1" dirty="0" smtClean="0">
              <a:latin typeface="微软雅黑" pitchFamily="34" charset="-122"/>
              <a:ea typeface="微软雅黑" pitchFamily="34" charset="-122"/>
            </a:endParaRPr>
          </a:p>
          <a:p>
            <a:pPr marL="895350" indent="-895350" defTabSz="990600">
              <a:lnSpc>
                <a:spcPct val="150000"/>
              </a:lnSpc>
            </a:pPr>
            <a:r>
              <a:rPr lang="zh-CN" altLang="en-US" sz="1400" b="1" dirty="0" smtClean="0">
                <a:latin typeface="微软雅黑" pitchFamily="34" charset="-122"/>
                <a:ea typeface="微软雅黑" pitchFamily="34" charset="-122"/>
              </a:rPr>
              <a:t>活动主题：时代的记忆</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龙湖时代天街怀旧音乐啤酒嘉年华“最后一万瓶”山城啤酒免费喝</a:t>
            </a:r>
            <a:endParaRPr lang="en-US" altLang="zh-CN" sz="1200" b="1" dirty="0" smtClean="0">
              <a:latin typeface="微软雅黑" pitchFamily="34" charset="-122"/>
              <a:ea typeface="微软雅黑" pitchFamily="34" charset="-122"/>
            </a:endParaRPr>
          </a:p>
          <a:p>
            <a:pPr marL="895350" indent="-895350" defTabSz="990600">
              <a:lnSpc>
                <a:spcPct val="150000"/>
              </a:lnSpc>
            </a:pPr>
            <a:r>
              <a:rPr lang="zh-CN" altLang="en-US" sz="1400" b="1" dirty="0" smtClean="0">
                <a:latin typeface="微软雅黑" pitchFamily="34" charset="-122"/>
                <a:ea typeface="微软雅黑" pitchFamily="34" charset="-122"/>
              </a:rPr>
              <a:t>活动内容：用三十年前的物价吃喝玩乐，现场还有怀旧物件展、怀旧演唱会、怀旧啤酒节、怀旧互动游戏等</a:t>
            </a:r>
            <a:endParaRPr lang="en-US" altLang="zh-CN" sz="1400" b="1" dirty="0" smtClean="0">
              <a:latin typeface="微软雅黑" pitchFamily="34" charset="-122"/>
              <a:ea typeface="微软雅黑" pitchFamily="34" charset="-122"/>
            </a:endParaRPr>
          </a:p>
          <a:p>
            <a:pPr marL="895350" indent="-895350" defTabSz="990600">
              <a:lnSpc>
                <a:spcPct val="150000"/>
              </a:lnSpc>
            </a:pPr>
            <a:r>
              <a:rPr lang="zh-CN" altLang="en-US" sz="1400" b="1" dirty="0" smtClean="0">
                <a:latin typeface="微软雅黑" pitchFamily="34" charset="-122"/>
                <a:ea typeface="微软雅黑" pitchFamily="34" charset="-122"/>
              </a:rPr>
              <a:t>活动目的：助推项目商业销售，同时也增加已开业商业的人气。</a:t>
            </a:r>
          </a:p>
        </p:txBody>
      </p:sp>
      <p:pic>
        <p:nvPicPr>
          <p:cNvPr id="19" name="Picture 1"/>
          <p:cNvPicPr>
            <a:picLocks noChangeAspect="1" noChangeArrowheads="1"/>
          </p:cNvPicPr>
          <p:nvPr/>
        </p:nvPicPr>
        <p:blipFill>
          <a:blip r:embed="rId4" cstate="print"/>
          <a:srcRect/>
          <a:stretch>
            <a:fillRect/>
          </a:stretch>
        </p:blipFill>
        <p:spPr bwMode="auto">
          <a:xfrm>
            <a:off x="639192" y="3239441"/>
            <a:ext cx="3311371" cy="3403354"/>
          </a:xfrm>
          <a:prstGeom prst="rect">
            <a:avLst/>
          </a:prstGeom>
          <a:noFill/>
          <a:ln w="9525">
            <a:noFill/>
            <a:miter lim="800000"/>
            <a:headEnd/>
            <a:tailEnd/>
          </a:ln>
          <a:effectLst/>
        </p:spPr>
      </p:pic>
    </p:spTree>
    <p:extLst>
      <p:ext uri="{BB962C8B-B14F-4D97-AF65-F5344CB8AC3E}">
        <p14:creationId xmlns="" xmlns:p14="http://schemas.microsoft.com/office/powerpoint/2010/main" val="41472428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174C3BC5-9FA5-4E7C-A04D-51F3C4DBBE1A}" type="slidenum">
              <a:rPr lang="zh-CN" altLang="en-US" sz="1400" b="0">
                <a:solidFill>
                  <a:schemeClr val="tx1"/>
                </a:solidFill>
                <a:latin typeface="Haettenschweiler" pitchFamily="34" charset="0"/>
              </a:rPr>
              <a:pPr algn="r"/>
              <a:t>13</a:t>
            </a:fld>
            <a:endParaRPr lang="en-US" altLang="zh-CN" sz="1400" b="0">
              <a:solidFill>
                <a:schemeClr val="tx1"/>
              </a:solidFill>
              <a:latin typeface="Haettenschweiler" pitchFamily="34" charset="0"/>
            </a:endParaRPr>
          </a:p>
        </p:txBody>
      </p:sp>
      <p:grpSp>
        <p:nvGrpSpPr>
          <p:cNvPr id="2" name="组合 36"/>
          <p:cNvGrpSpPr/>
          <p:nvPr/>
        </p:nvGrpSpPr>
        <p:grpSpPr>
          <a:xfrm>
            <a:off x="392877" y="2678901"/>
            <a:ext cx="8358246" cy="1500198"/>
            <a:chOff x="428596" y="2357430"/>
            <a:chExt cx="8358246" cy="1500198"/>
          </a:xfrm>
        </p:grpSpPr>
        <p:grpSp>
          <p:nvGrpSpPr>
            <p:cNvPr id="3" name="组合 31"/>
            <p:cNvGrpSpPr/>
            <p:nvPr/>
          </p:nvGrpSpPr>
          <p:grpSpPr>
            <a:xfrm>
              <a:off x="428596" y="2571744"/>
              <a:ext cx="8358247" cy="1285884"/>
              <a:chOff x="857224" y="2571744"/>
              <a:chExt cx="7429552" cy="1143008"/>
            </a:xfrm>
            <a:solidFill>
              <a:srgbClr val="A50021"/>
            </a:solidFill>
          </p:grpSpPr>
          <p:sp>
            <p:nvSpPr>
              <p:cNvPr id="31" name="五边形 30"/>
              <p:cNvSpPr/>
              <p:nvPr/>
            </p:nvSpPr>
            <p:spPr>
              <a:xfrm>
                <a:off x="857224" y="2571744"/>
                <a:ext cx="2071702" cy="1143008"/>
              </a:xfrm>
              <a:prstGeom prst="homePlate">
                <a:avLst/>
              </a:prstGeom>
              <a:solidFill>
                <a:srgbClr val="B7DEE8">
                  <a:alpha val="5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smtClean="0">
                    <a:ln>
                      <a:noFill/>
                    </a:ln>
                    <a:solidFill>
                      <a:srgbClr val="C00000"/>
                    </a:solidFill>
                    <a:effectLst/>
                    <a:uLnTx/>
                    <a:uFillTx/>
                    <a:latin typeface="微软雅黑" pitchFamily="34" charset="-122"/>
                    <a:ea typeface="微软雅黑" pitchFamily="34" charset="-122"/>
                    <a:cs typeface="+mn-cs"/>
                  </a:rPr>
                  <a:t>本周导读</a:t>
                </a:r>
                <a:endParaRPr kumimoji="0" lang="zh-CN" altLang="en-US" sz="1800" b="1" i="0" u="none" strike="noStrike" kern="0" cap="none" spc="0" normalizeH="0" baseline="0" noProof="0">
                  <a:ln>
                    <a:noFill/>
                  </a:ln>
                  <a:solidFill>
                    <a:srgbClr val="C00000"/>
                  </a:solidFill>
                  <a:effectLst/>
                  <a:uLnTx/>
                  <a:uFillTx/>
                  <a:latin typeface="微软雅黑" pitchFamily="34" charset="-122"/>
                  <a:ea typeface="微软雅黑" pitchFamily="34" charset="-122"/>
                  <a:cs typeface="+mn-cs"/>
                </a:endParaRPr>
              </a:p>
            </p:txBody>
          </p:sp>
          <p:sp>
            <p:nvSpPr>
              <p:cNvPr id="32" name="燕尾形 31"/>
              <p:cNvSpPr/>
              <p:nvPr/>
            </p:nvSpPr>
            <p:spPr>
              <a:xfrm>
                <a:off x="2428860" y="2571744"/>
                <a:ext cx="2365392" cy="1143008"/>
              </a:xfrm>
              <a:prstGeom prst="chevron">
                <a:avLst/>
              </a:prstGeom>
              <a:solidFill>
                <a:srgbClr val="B7DEE8">
                  <a:alpha val="5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smtClean="0">
                    <a:ln>
                      <a:noFill/>
                    </a:ln>
                    <a:solidFill>
                      <a:srgbClr val="C00000"/>
                    </a:solidFill>
                    <a:effectLst/>
                    <a:uLnTx/>
                    <a:uFillTx/>
                    <a:latin typeface="微软雅黑" pitchFamily="34" charset="-122"/>
                    <a:ea typeface="微软雅黑" pitchFamily="34" charset="-122"/>
                    <a:cs typeface="+mn-cs"/>
                  </a:rPr>
                  <a:t>产品和营销案例分析</a:t>
                </a:r>
                <a:endParaRPr kumimoji="0" lang="zh-CN" altLang="en-US" sz="1800" b="1" i="0" u="none" strike="noStrike" kern="0" cap="none" spc="0" normalizeH="0" baseline="0" noProof="0">
                  <a:ln>
                    <a:noFill/>
                  </a:ln>
                  <a:solidFill>
                    <a:srgbClr val="C00000"/>
                  </a:solidFill>
                  <a:effectLst/>
                  <a:uLnTx/>
                  <a:uFillTx/>
                  <a:latin typeface="微软雅黑" pitchFamily="34" charset="-122"/>
                  <a:ea typeface="微软雅黑" pitchFamily="34" charset="-122"/>
                  <a:cs typeface="+mn-cs"/>
                </a:endParaRPr>
              </a:p>
            </p:txBody>
          </p:sp>
          <p:sp>
            <p:nvSpPr>
              <p:cNvPr id="33" name="燕尾形 32"/>
              <p:cNvSpPr/>
              <p:nvPr/>
            </p:nvSpPr>
            <p:spPr>
              <a:xfrm>
                <a:off x="4286248" y="2571744"/>
                <a:ext cx="2214578" cy="1143008"/>
              </a:xfrm>
              <a:prstGeom prst="chevron">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mn-cs"/>
                  </a:rPr>
                  <a:t>市场概况</a:t>
                </a:r>
              </a:p>
            </p:txBody>
          </p:sp>
          <p:sp>
            <p:nvSpPr>
              <p:cNvPr id="34" name="燕尾形 33"/>
              <p:cNvSpPr/>
              <p:nvPr/>
            </p:nvSpPr>
            <p:spPr>
              <a:xfrm>
                <a:off x="6000760" y="2571744"/>
                <a:ext cx="2286016" cy="1143008"/>
              </a:xfrm>
              <a:prstGeom prst="chevron">
                <a:avLst/>
              </a:prstGeom>
              <a:solidFill>
                <a:srgbClr val="B7DEE8">
                  <a:alpha val="5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C00000"/>
                    </a:solidFill>
                    <a:effectLst/>
                    <a:uLnTx/>
                    <a:uFillTx/>
                    <a:latin typeface="微软雅黑" pitchFamily="34" charset="-122"/>
                    <a:ea typeface="微软雅黑" pitchFamily="34" charset="-122"/>
                    <a:cs typeface="+mn-cs"/>
                  </a:rPr>
                  <a:t>市场咨询</a:t>
                </a:r>
              </a:p>
            </p:txBody>
          </p:sp>
        </p:grpSp>
        <p:sp>
          <p:nvSpPr>
            <p:cNvPr id="27" name="矩形 26"/>
            <p:cNvSpPr/>
            <p:nvPr/>
          </p:nvSpPr>
          <p:spPr>
            <a:xfrm>
              <a:off x="1071538"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1</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28" name="矩形 27"/>
            <p:cNvSpPr/>
            <p:nvPr/>
          </p:nvSpPr>
          <p:spPr>
            <a:xfrm>
              <a:off x="3071802"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2</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29" name="矩形 28"/>
            <p:cNvSpPr/>
            <p:nvPr/>
          </p:nvSpPr>
          <p:spPr>
            <a:xfrm>
              <a:off x="5072066"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3</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30" name="矩形 29"/>
            <p:cNvSpPr/>
            <p:nvPr/>
          </p:nvSpPr>
          <p:spPr>
            <a:xfrm>
              <a:off x="7072330" y="2357430"/>
              <a:ext cx="500066" cy="357190"/>
            </a:xfrm>
            <a:prstGeom prst="rect">
              <a:avLst/>
            </a:prstGeom>
            <a:solidFill>
              <a:srgbClr val="A5002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rPr>
                <a:t>4</a:t>
              </a:r>
              <a:endParaRPr kumimoji="0" lang="zh-CN" alt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0" y="0"/>
            <a:ext cx="4643437" cy="503238"/>
          </a:xfrm>
          <a:prstGeom prst="rect">
            <a:avLst/>
          </a:prstGeom>
          <a:solidFill>
            <a:srgbClr val="A50021"/>
          </a:solidFill>
          <a:ln w="9525">
            <a:noFill/>
            <a:miter lim="800000"/>
            <a:headEnd/>
            <a:tailEnd/>
          </a:ln>
        </p:spPr>
        <p:txBody>
          <a:bodyPr anchor="ctr" anchorCtr="1"/>
          <a:lstStyle/>
          <a:p>
            <a:pPr algn="ctr"/>
            <a:r>
              <a:rPr lang="zh-CN" altLang="en-US" sz="1800" b="1">
                <a:solidFill>
                  <a:schemeClr val="bg1"/>
                </a:solidFill>
                <a:latin typeface="黑体" pitchFamily="2" charset="-122"/>
                <a:ea typeface="黑体" pitchFamily="2" charset="-122"/>
              </a:rPr>
              <a:t>一周市场成交情况</a:t>
            </a:r>
            <a:r>
              <a:rPr lang="en-US" altLang="zh-CN" sz="1800" b="1">
                <a:solidFill>
                  <a:schemeClr val="bg1"/>
                </a:solidFill>
                <a:latin typeface="黑体" pitchFamily="2" charset="-122"/>
                <a:ea typeface="黑体" pitchFamily="2" charset="-122"/>
              </a:rPr>
              <a:t>——</a:t>
            </a:r>
            <a:r>
              <a:rPr lang="zh-CN" altLang="en-US" sz="1800" b="1">
                <a:solidFill>
                  <a:schemeClr val="bg1"/>
                </a:solidFill>
                <a:latin typeface="黑体" pitchFamily="2" charset="-122"/>
                <a:ea typeface="黑体" pitchFamily="2" charset="-122"/>
              </a:rPr>
              <a:t>商品房成交情况</a:t>
            </a:r>
          </a:p>
        </p:txBody>
      </p:sp>
      <p:graphicFrame>
        <p:nvGraphicFramePr>
          <p:cNvPr id="3" name="图表 2"/>
          <p:cNvGraphicFramePr/>
          <p:nvPr/>
        </p:nvGraphicFramePr>
        <p:xfrm>
          <a:off x="285720" y="1093777"/>
          <a:ext cx="8572560"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14282" y="714356"/>
            <a:ext cx="8929718" cy="307777"/>
          </a:xfrm>
          <a:prstGeom prst="rect">
            <a:avLst/>
          </a:prstGeom>
          <a:noFill/>
        </p:spPr>
        <p:txBody>
          <a:bodyPr wrap="square" rtlCol="0">
            <a:spAutoFit/>
          </a:bodyPr>
          <a:lstStyle/>
          <a:p>
            <a:r>
              <a:rPr lang="zh-CN" altLang="zh-CN" sz="1400" b="1" dirty="0">
                <a:solidFill>
                  <a:schemeClr val="tx1"/>
                </a:solidFill>
                <a:latin typeface="微软雅黑" pitchFamily="34" charset="-122"/>
                <a:ea typeface="微软雅黑" pitchFamily="34" charset="-122"/>
              </a:rPr>
              <a:t>供需分析</a:t>
            </a:r>
            <a:r>
              <a:rPr lang="zh-CN" altLang="zh-CN" sz="1400" b="1" dirty="0" smtClean="0">
                <a:solidFill>
                  <a:schemeClr val="tx1"/>
                </a:solidFill>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利好政策带动，供应量大幅走高，成交受车库及经济适用房带动小幅上涨，</a:t>
            </a:r>
            <a:r>
              <a:rPr lang="zh-CN" altLang="zh-CN" sz="1400" dirty="0" smtClean="0">
                <a:solidFill>
                  <a:schemeClr val="tx1"/>
                </a:solidFill>
                <a:latin typeface="微软雅黑" pitchFamily="34" charset="-122"/>
                <a:ea typeface="微软雅黑" pitchFamily="34" charset="-122"/>
              </a:rPr>
              <a:t>开盘</a:t>
            </a:r>
            <a:r>
              <a:rPr lang="zh-CN" altLang="zh-CN" sz="1400" dirty="0">
                <a:solidFill>
                  <a:schemeClr val="tx1"/>
                </a:solidFill>
                <a:latin typeface="微软雅黑" pitchFamily="34" charset="-122"/>
                <a:ea typeface="微软雅黑" pitchFamily="34" charset="-122"/>
              </a:rPr>
              <a:t>当天认购</a:t>
            </a:r>
            <a:r>
              <a:rPr lang="zh-CN" altLang="zh-CN" sz="1400" dirty="0" smtClean="0">
                <a:solidFill>
                  <a:schemeClr val="tx1"/>
                </a:solidFill>
                <a:latin typeface="微软雅黑" pitchFamily="34" charset="-122"/>
                <a:ea typeface="微软雅黑" pitchFamily="34" charset="-122"/>
              </a:rPr>
              <a:t>率</a:t>
            </a:r>
            <a:r>
              <a:rPr lang="en-US" altLang="zh-CN" sz="1400" dirty="0" smtClean="0">
                <a:solidFill>
                  <a:schemeClr val="tx1"/>
                </a:solidFill>
                <a:latin typeface="微软雅黑" pitchFamily="34" charset="-122"/>
                <a:ea typeface="微软雅黑" pitchFamily="34" charset="-122"/>
              </a:rPr>
              <a:t>33</a:t>
            </a:r>
            <a:r>
              <a:rPr lang="zh-CN" altLang="zh-CN" sz="1400" dirty="0" smtClean="0">
                <a:solidFill>
                  <a:schemeClr val="tx1"/>
                </a:solidFill>
                <a:latin typeface="微软雅黑" pitchFamily="34" charset="-122"/>
                <a:ea typeface="微软雅黑" pitchFamily="34" charset="-122"/>
              </a:rPr>
              <a:t>%</a:t>
            </a:r>
            <a:r>
              <a:rPr lang="zh-CN" altLang="zh-CN" sz="1400" dirty="0">
                <a:solidFill>
                  <a:schemeClr val="tx1"/>
                </a:solidFill>
                <a:latin typeface="微软雅黑" pitchFamily="34" charset="-122"/>
                <a:ea typeface="微软雅黑" pitchFamily="34" charset="-122"/>
              </a:rPr>
              <a:t>。</a:t>
            </a:r>
          </a:p>
        </p:txBody>
      </p:sp>
      <p:sp>
        <p:nvSpPr>
          <p:cNvPr id="5" name="TextBox 4"/>
          <p:cNvSpPr txBox="1"/>
          <p:nvPr/>
        </p:nvSpPr>
        <p:spPr>
          <a:xfrm>
            <a:off x="188745" y="4590212"/>
            <a:ext cx="8640960" cy="1492716"/>
          </a:xfrm>
          <a:prstGeom prst="rect">
            <a:avLst/>
          </a:prstGeom>
          <a:noFill/>
        </p:spPr>
        <p:txBody>
          <a:bodyPr wrap="square" rtlCol="0">
            <a:spAutoFit/>
          </a:bodyPr>
          <a:lstStyle/>
          <a:p>
            <a:pPr algn="l">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本周新增供应</a:t>
            </a:r>
            <a:r>
              <a:rPr lang="en-US" altLang="zh-CN" sz="1300" dirty="0" smtClean="0">
                <a:solidFill>
                  <a:schemeClr val="tx1"/>
                </a:solidFill>
                <a:latin typeface="微软雅黑" pitchFamily="34" charset="-122"/>
                <a:ea typeface="微软雅黑" pitchFamily="34" charset="-122"/>
              </a:rPr>
              <a:t>85.56</a:t>
            </a:r>
            <a:r>
              <a:rPr lang="zh-CN" altLang="en-US" sz="1300" dirty="0" smtClean="0">
                <a:solidFill>
                  <a:schemeClr val="tx1"/>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36.92%</a:t>
            </a:r>
            <a:r>
              <a:rPr lang="zh-CN" altLang="en-US" sz="1300" b="1" u="sng" dirty="0">
                <a:solidFill>
                  <a:srgbClr val="800000"/>
                </a:solidFill>
                <a:latin typeface="微软雅黑" pitchFamily="34" charset="-122"/>
                <a:ea typeface="微软雅黑" pitchFamily="34" charset="-122"/>
              </a:rPr>
              <a:t>，新增</a:t>
            </a:r>
            <a:r>
              <a:rPr lang="zh-CN" altLang="en-US" sz="1300" b="1" u="sng" dirty="0" smtClean="0">
                <a:solidFill>
                  <a:srgbClr val="800000"/>
                </a:solidFill>
                <a:latin typeface="微软雅黑" pitchFamily="34" charset="-122"/>
                <a:ea typeface="微软雅黑" pitchFamily="34" charset="-122"/>
              </a:rPr>
              <a:t>供应量持续走高，</a:t>
            </a:r>
            <a:r>
              <a:rPr lang="zh-CN" altLang="en-US" sz="1300" b="1" u="sng" dirty="0">
                <a:solidFill>
                  <a:srgbClr val="800000"/>
                </a:solidFill>
                <a:latin typeface="微软雅黑" pitchFamily="34" charset="-122"/>
                <a:ea typeface="微软雅黑" pitchFamily="34" charset="-122"/>
              </a:rPr>
              <a:t>新</a:t>
            </a:r>
            <a:r>
              <a:rPr lang="zh-CN" altLang="en-US" sz="1300" b="1" u="sng" dirty="0" smtClean="0">
                <a:solidFill>
                  <a:srgbClr val="800000"/>
                </a:solidFill>
                <a:latin typeface="微软雅黑" pitchFamily="34" charset="-122"/>
                <a:ea typeface="微软雅黑" pitchFamily="34" charset="-122"/>
              </a:rPr>
              <a:t>开盘较上周减少</a:t>
            </a:r>
            <a:r>
              <a:rPr lang="en-US" altLang="zh-CN" sz="1300" b="1" u="sng" dirty="0" smtClean="0">
                <a:solidFill>
                  <a:srgbClr val="800000"/>
                </a:solidFill>
                <a:latin typeface="微软雅黑" pitchFamily="34" charset="-122"/>
                <a:ea typeface="微软雅黑" pitchFamily="34" charset="-122"/>
              </a:rPr>
              <a:t>4</a:t>
            </a:r>
            <a:r>
              <a:rPr lang="zh-CN" altLang="en-US" sz="1300" b="1" u="sng" dirty="0" smtClean="0">
                <a:solidFill>
                  <a:srgbClr val="800000"/>
                </a:solidFill>
                <a:latin typeface="微软雅黑" pitchFamily="34" charset="-122"/>
                <a:ea typeface="微软雅黑" pitchFamily="34" charset="-122"/>
              </a:rPr>
              <a:t>个；</a:t>
            </a:r>
            <a:endParaRPr lang="en-US" altLang="zh-CN" sz="1300" dirty="0" smtClean="0">
              <a:solidFill>
                <a:schemeClr val="tx1"/>
              </a:solidFill>
              <a:latin typeface="微软雅黑" pitchFamily="34" charset="-122"/>
              <a:ea typeface="微软雅黑" pitchFamily="34" charset="-122"/>
            </a:endParaRPr>
          </a:p>
          <a:p>
            <a:pPr algn="l">
              <a:buFont typeface="Wingdings" pitchFamily="2" charset="2"/>
              <a:buChar char="p"/>
            </a:pPr>
            <a:endParaRPr lang="zh-CN" altLang="en-US" sz="1300" b="1" dirty="0" smtClean="0">
              <a:solidFill>
                <a:schemeClr val="tx1"/>
              </a:solidFill>
              <a:latin typeface="微软雅黑" pitchFamily="34" charset="-122"/>
              <a:ea typeface="微软雅黑" pitchFamily="34" charset="-122"/>
            </a:endParaRPr>
          </a:p>
          <a:p>
            <a:pPr algn="l">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本周成交面积</a:t>
            </a:r>
            <a:r>
              <a:rPr lang="en-US" altLang="zh-CN" sz="1300" dirty="0" smtClean="0">
                <a:solidFill>
                  <a:schemeClr val="tx1"/>
                </a:solidFill>
                <a:latin typeface="微软雅黑" pitchFamily="34" charset="-122"/>
                <a:ea typeface="微软雅黑" pitchFamily="34" charset="-122"/>
              </a:rPr>
              <a:t>59.95</a:t>
            </a:r>
            <a:r>
              <a:rPr lang="zh-CN" altLang="en-US" sz="1300" dirty="0" smtClean="0">
                <a:solidFill>
                  <a:schemeClr val="tx1"/>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16.91%</a:t>
            </a:r>
            <a:r>
              <a:rPr lang="zh-CN" altLang="en-US" sz="1300" b="1" u="sng" dirty="0">
                <a:solidFill>
                  <a:srgbClr val="800000"/>
                </a:solidFill>
                <a:latin typeface="微软雅黑" pitchFamily="34" charset="-122"/>
                <a:ea typeface="微软雅黑" pitchFamily="34" charset="-122"/>
              </a:rPr>
              <a:t>；新开盘</a:t>
            </a:r>
            <a:r>
              <a:rPr lang="zh-CN" altLang="en-US" sz="1300" b="1" u="sng" dirty="0" smtClean="0">
                <a:solidFill>
                  <a:srgbClr val="800000"/>
                </a:solidFill>
                <a:latin typeface="微软雅黑" pitchFamily="34" charset="-122"/>
                <a:ea typeface="微软雅黑" pitchFamily="34" charset="-122"/>
              </a:rPr>
              <a:t>项目</a:t>
            </a:r>
            <a:r>
              <a:rPr lang="en-US" altLang="zh-CN" sz="1300" b="1" u="sng" dirty="0" smtClean="0">
                <a:solidFill>
                  <a:srgbClr val="800000"/>
                </a:solidFill>
                <a:latin typeface="微软雅黑" pitchFamily="34" charset="-122"/>
                <a:ea typeface="微软雅黑" pitchFamily="34" charset="-122"/>
              </a:rPr>
              <a:t>2</a:t>
            </a:r>
            <a:r>
              <a:rPr lang="zh-CN" altLang="en-US" sz="1300" b="1" u="sng" dirty="0" smtClean="0">
                <a:solidFill>
                  <a:srgbClr val="800000"/>
                </a:solidFill>
                <a:latin typeface="微软雅黑" pitchFamily="34" charset="-122"/>
                <a:ea typeface="微软雅黑" pitchFamily="34" charset="-122"/>
              </a:rPr>
              <a:t>个</a:t>
            </a:r>
            <a:r>
              <a:rPr lang="zh-CN" altLang="en-US" sz="1300" b="1" u="sng" dirty="0">
                <a:solidFill>
                  <a:srgbClr val="800000"/>
                </a:solidFill>
                <a:latin typeface="微软雅黑" pitchFamily="34" charset="-122"/>
                <a:ea typeface="微软雅黑" pitchFamily="34" charset="-122"/>
              </a:rPr>
              <a:t>，开盘当天认购</a:t>
            </a:r>
            <a:r>
              <a:rPr lang="zh-CN" altLang="en-US" sz="1300" b="1" u="sng" dirty="0" smtClean="0">
                <a:solidFill>
                  <a:srgbClr val="800000"/>
                </a:solidFill>
                <a:latin typeface="微软雅黑" pitchFamily="34" charset="-122"/>
                <a:ea typeface="微软雅黑" pitchFamily="34" charset="-122"/>
              </a:rPr>
              <a:t>率</a:t>
            </a:r>
            <a:r>
              <a:rPr lang="en-US" altLang="zh-CN" sz="1300" b="1" u="sng" dirty="0" smtClean="0">
                <a:solidFill>
                  <a:srgbClr val="800000"/>
                </a:solidFill>
                <a:latin typeface="微软雅黑" pitchFamily="34" charset="-122"/>
                <a:ea typeface="微软雅黑" pitchFamily="34" charset="-122"/>
              </a:rPr>
              <a:t>33%</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a:p>
            <a:pPr algn="l">
              <a:buFont typeface="Wingdings" pitchFamily="2" charset="2"/>
              <a:buChar char="p"/>
            </a:pPr>
            <a:endParaRPr lang="zh-CN" altLang="en-US" sz="1300" b="1" dirty="0" smtClean="0">
              <a:solidFill>
                <a:schemeClr val="tx1"/>
              </a:solidFill>
              <a:latin typeface="微软雅黑" pitchFamily="34" charset="-122"/>
              <a:ea typeface="微软雅黑" pitchFamily="34" charset="-122"/>
            </a:endParaRPr>
          </a:p>
          <a:p>
            <a:pPr algn="l">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a:t>
            </a:r>
            <a:r>
              <a:rPr lang="en-US" altLang="zh-CN" sz="1300" dirty="0" smtClean="0">
                <a:latin typeface="微软雅黑" pitchFamily="34" charset="-122"/>
                <a:ea typeface="微软雅黑" pitchFamily="34" charset="-122"/>
              </a:rPr>
              <a:t>7499</a:t>
            </a:r>
            <a:r>
              <a:rPr lang="zh-CN" altLang="en-US" sz="1300" dirty="0" smtClean="0">
                <a:solidFill>
                  <a:schemeClr val="tx1"/>
                </a:solidFill>
                <a:latin typeface="微软雅黑" pitchFamily="34" charset="-122"/>
                <a:ea typeface="微软雅黑" pitchFamily="34" charset="-122"/>
              </a:rPr>
              <a:t>套，</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20.74</a:t>
            </a:r>
            <a:r>
              <a:rPr lang="zh-CN" altLang="en-US" sz="1300" b="1" u="sng" dirty="0" smtClean="0">
                <a:solidFill>
                  <a:srgbClr val="800000"/>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其中经适</a:t>
            </a:r>
            <a:r>
              <a:rPr lang="zh-CN" altLang="en-US" sz="1300" b="1" u="sng" dirty="0" smtClean="0">
                <a:solidFill>
                  <a:srgbClr val="800000"/>
                </a:solidFill>
                <a:latin typeface="微软雅黑" pitchFamily="34" charset="-122"/>
                <a:ea typeface="微软雅黑" pitchFamily="34" charset="-122"/>
              </a:rPr>
              <a:t>房</a:t>
            </a:r>
            <a:r>
              <a:rPr lang="en-US" altLang="zh-CN" sz="1300" b="1" u="sng" dirty="0" smtClean="0">
                <a:solidFill>
                  <a:srgbClr val="800000"/>
                </a:solidFill>
                <a:latin typeface="微软雅黑" pitchFamily="34" charset="-122"/>
                <a:ea typeface="微软雅黑" pitchFamily="34" charset="-122"/>
              </a:rPr>
              <a:t>1456</a:t>
            </a:r>
            <a:r>
              <a:rPr lang="zh-CN" altLang="en-US" sz="1300" b="1" u="sng" dirty="0" smtClean="0">
                <a:solidFill>
                  <a:srgbClr val="800000"/>
                </a:solidFill>
                <a:latin typeface="微软雅黑" pitchFamily="34" charset="-122"/>
                <a:ea typeface="微软雅黑" pitchFamily="34" charset="-122"/>
              </a:rPr>
              <a:t>套</a:t>
            </a:r>
            <a:r>
              <a:rPr lang="zh-CN" altLang="en-US" sz="1300" b="1" u="sng" dirty="0">
                <a:solidFill>
                  <a:srgbClr val="800000"/>
                </a:solidFill>
                <a:latin typeface="微软雅黑" pitchFamily="34" charset="-122"/>
                <a:ea typeface="微软雅黑" pitchFamily="34" charset="-122"/>
              </a:rPr>
              <a:t>，占</a:t>
            </a:r>
            <a:r>
              <a:rPr lang="zh-CN" altLang="en-US" sz="1300" b="1" u="sng" dirty="0" smtClean="0">
                <a:solidFill>
                  <a:srgbClr val="800000"/>
                </a:solidFill>
                <a:latin typeface="微软雅黑" pitchFamily="34" charset="-122"/>
                <a:ea typeface="微软雅黑" pitchFamily="34" charset="-122"/>
              </a:rPr>
              <a:t>比</a:t>
            </a:r>
            <a:r>
              <a:rPr lang="en-US" altLang="zh-CN" sz="1300" b="1" u="sng" dirty="0" smtClean="0">
                <a:solidFill>
                  <a:srgbClr val="800000"/>
                </a:solidFill>
                <a:latin typeface="微软雅黑" pitchFamily="34" charset="-122"/>
                <a:ea typeface="微软雅黑" pitchFamily="34" charset="-122"/>
              </a:rPr>
              <a:t>19.42</a:t>
            </a:r>
            <a:r>
              <a:rPr lang="zh-CN" altLang="en-US" sz="1300" b="1" u="sng" dirty="0" smtClean="0">
                <a:solidFill>
                  <a:srgbClr val="800000"/>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体量占</a:t>
            </a:r>
            <a:r>
              <a:rPr lang="zh-CN" altLang="en-US" sz="1300" b="1" u="sng" dirty="0" smtClean="0">
                <a:solidFill>
                  <a:srgbClr val="800000"/>
                </a:solidFill>
                <a:latin typeface="微软雅黑" pitchFamily="34" charset="-122"/>
                <a:ea typeface="微软雅黑" pitchFamily="34" charset="-122"/>
              </a:rPr>
              <a:t>比</a:t>
            </a:r>
            <a:r>
              <a:rPr lang="en-US" altLang="zh-CN" sz="1300" b="1" u="sng" dirty="0" smtClean="0">
                <a:solidFill>
                  <a:srgbClr val="800000"/>
                </a:solidFill>
                <a:latin typeface="微软雅黑" pitchFamily="34" charset="-122"/>
                <a:ea typeface="微软雅黑" pitchFamily="34" charset="-122"/>
              </a:rPr>
              <a:t>18.92% </a:t>
            </a:r>
            <a:r>
              <a:rPr lang="zh-CN" altLang="en-US" sz="1300" dirty="0" smtClean="0">
                <a:latin typeface="微软雅黑" pitchFamily="34" charset="-122"/>
                <a:ea typeface="微软雅黑" pitchFamily="34" charset="-122"/>
              </a:rPr>
              <a:t>；</a:t>
            </a:r>
            <a:endParaRPr lang="en-US" altLang="zh-CN" sz="1300" dirty="0" smtClean="0">
              <a:latin typeface="微软雅黑" pitchFamily="34" charset="-122"/>
              <a:ea typeface="微软雅黑" pitchFamily="34" charset="-122"/>
            </a:endParaRPr>
          </a:p>
          <a:p>
            <a:pPr algn="l">
              <a:buFont typeface="Wingdings" pitchFamily="2" charset="2"/>
              <a:buChar char="p"/>
            </a:pPr>
            <a:endParaRPr lang="zh-CN" altLang="en-US" sz="1300" b="1" dirty="0" smtClean="0">
              <a:latin typeface="微软雅黑" pitchFamily="34" charset="-122"/>
              <a:ea typeface="微软雅黑" pitchFamily="34" charset="-122"/>
            </a:endParaRPr>
          </a:p>
          <a:p>
            <a:pPr>
              <a:buClr>
                <a:srgbClr val="993300"/>
              </a:buClr>
              <a:buFont typeface="Wingdings" pitchFamily="2" charset="2"/>
              <a:buChar char="p"/>
            </a:pPr>
            <a:r>
              <a:rPr lang="zh-CN" altLang="en-US" sz="1300" dirty="0" smtClean="0">
                <a:latin typeface="微软雅黑" pitchFamily="34" charset="-122"/>
                <a:ea typeface="微软雅黑" pitchFamily="34" charset="-122"/>
              </a:rPr>
              <a:t> 车库及经适房市场占比高达</a:t>
            </a:r>
            <a:r>
              <a:rPr lang="en-US" altLang="zh-CN" sz="1300" dirty="0" smtClean="0">
                <a:latin typeface="微软雅黑" pitchFamily="34" charset="-122"/>
                <a:ea typeface="微软雅黑" pitchFamily="34" charset="-122"/>
              </a:rPr>
              <a:t>24%</a:t>
            </a:r>
            <a:r>
              <a:rPr lang="zh-CN" altLang="en-US" sz="1300" dirty="0" smtClean="0">
                <a:latin typeface="微软雅黑" pitchFamily="34" charset="-122"/>
                <a:ea typeface="微软雅黑" pitchFamily="34" charset="-122"/>
              </a:rPr>
              <a:t>，环比上涨</a:t>
            </a:r>
            <a:r>
              <a:rPr lang="en-US" altLang="zh-CN" sz="1300" dirty="0" smtClean="0">
                <a:latin typeface="微软雅黑" pitchFamily="34" charset="-122"/>
                <a:ea typeface="微软雅黑" pitchFamily="34" charset="-122"/>
              </a:rPr>
              <a:t>11</a:t>
            </a:r>
            <a:r>
              <a:rPr lang="zh-CN" altLang="en-US" sz="1300" dirty="0" smtClean="0">
                <a:latin typeface="微软雅黑" pitchFamily="34" charset="-122"/>
                <a:ea typeface="微软雅黑" pitchFamily="34" charset="-122"/>
              </a:rPr>
              <a:t>个百分点，结构性变化，整体</a:t>
            </a:r>
            <a:r>
              <a:rPr lang="zh-CN" altLang="en-US" sz="1300" dirty="0" smtClean="0">
                <a:solidFill>
                  <a:schemeClr val="tx1"/>
                </a:solidFill>
                <a:latin typeface="微软雅黑" pitchFamily="34" charset="-122"/>
                <a:ea typeface="微软雅黑" pitchFamily="34" charset="-122"/>
              </a:rPr>
              <a:t>均价环比下降</a:t>
            </a:r>
            <a:r>
              <a:rPr lang="en-US" altLang="zh-CN" sz="1300" b="1" u="sng" dirty="0" smtClean="0">
                <a:solidFill>
                  <a:srgbClr val="800000"/>
                </a:solidFill>
                <a:latin typeface="微软雅黑" pitchFamily="34" charset="-122"/>
                <a:ea typeface="微软雅黑" pitchFamily="34" charset="-122"/>
              </a:rPr>
              <a:t>937</a:t>
            </a:r>
            <a:r>
              <a:rPr lang="zh-CN" altLang="en-US" sz="1300" b="1" u="sng" dirty="0" smtClean="0">
                <a:solidFill>
                  <a:srgbClr val="800000"/>
                </a:solidFill>
                <a:latin typeface="微软雅黑" pitchFamily="34" charset="-122"/>
                <a:ea typeface="微软雅黑" pitchFamily="34" charset="-122"/>
              </a:rPr>
              <a:t>元</a:t>
            </a:r>
            <a:r>
              <a:rPr lang="en-US" altLang="zh-CN" sz="1300" b="1" u="sng" dirty="0">
                <a:solidFill>
                  <a:srgbClr val="800000"/>
                </a:solidFill>
                <a:latin typeface="微软雅黑" pitchFamily="34" charset="-122"/>
                <a:ea typeface="微软雅黑" pitchFamily="34" charset="-122"/>
              </a:rPr>
              <a:t>/㎡</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p:txBody>
      </p:sp>
      <p:sp>
        <p:nvSpPr>
          <p:cNvPr id="6" name="TextBox 5"/>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注：数据口径为商品房</a:t>
            </a:r>
            <a:endParaRPr lang="zh-CN" altLang="zh-CN" sz="1200" b="1" dirty="0">
              <a:solidFill>
                <a:schemeClr val="tx1"/>
              </a:solidFill>
              <a:latin typeface="微软雅黑" pitchFamily="34" charset="-122"/>
              <a:ea typeface="微软雅黑" pitchFamily="34" charset="-122"/>
            </a:endParaRPr>
          </a:p>
        </p:txBody>
      </p:sp>
      <p:sp>
        <p:nvSpPr>
          <p:cNvPr id="7"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14</a:t>
            </a:fld>
            <a:endParaRPr lang="en-US" altLang="zh-CN" sz="1400">
              <a:solidFill>
                <a:schemeClr val="tx1"/>
              </a:solidFill>
              <a:latin typeface="Haettenschweiler" pitchFamily="34" charset="0"/>
            </a:endParaRPr>
          </a:p>
        </p:txBody>
      </p:sp>
    </p:spTree>
    <p:extLst>
      <p:ext uri="{BB962C8B-B14F-4D97-AF65-F5344CB8AC3E}">
        <p14:creationId xmlns="" xmlns:p14="http://schemas.microsoft.com/office/powerpoint/2010/main" val="2321677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0" y="0"/>
            <a:ext cx="4643437"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黑体" pitchFamily="2" charset="-122"/>
                <a:ea typeface="黑体" pitchFamily="2" charset="-122"/>
              </a:rPr>
              <a:t>一周市场成交情况</a:t>
            </a:r>
            <a:r>
              <a:rPr lang="en-US" altLang="zh-CN" b="1">
                <a:solidFill>
                  <a:schemeClr val="bg1"/>
                </a:solidFill>
                <a:latin typeface="黑体" pitchFamily="2" charset="-122"/>
                <a:ea typeface="黑体" pitchFamily="2" charset="-122"/>
              </a:rPr>
              <a:t>——</a:t>
            </a:r>
            <a:r>
              <a:rPr lang="zh-CN" altLang="en-US" b="1">
                <a:solidFill>
                  <a:schemeClr val="bg1"/>
                </a:solidFill>
                <a:latin typeface="黑体" pitchFamily="2" charset="-122"/>
                <a:ea typeface="黑体" pitchFamily="2" charset="-122"/>
              </a:rPr>
              <a:t>商品房成交情况</a:t>
            </a:r>
          </a:p>
        </p:txBody>
      </p:sp>
      <p:graphicFrame>
        <p:nvGraphicFramePr>
          <p:cNvPr id="7" name="图表 6"/>
          <p:cNvGraphicFramePr/>
          <p:nvPr/>
        </p:nvGraphicFramePr>
        <p:xfrm>
          <a:off x="285720" y="1080384"/>
          <a:ext cx="8572560" cy="3643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5232" y="642918"/>
            <a:ext cx="8663048" cy="307777"/>
          </a:xfrm>
          <a:prstGeom prst="rect">
            <a:avLst/>
          </a:prstGeom>
          <a:noFill/>
        </p:spPr>
        <p:txBody>
          <a:bodyPr wrap="square" rtlCol="0">
            <a:spAutoFit/>
          </a:bodyPr>
          <a:lstStyle/>
          <a:p>
            <a:r>
              <a:rPr lang="zh-CN" altLang="zh-CN" sz="1400" b="1" dirty="0" smtClean="0">
                <a:solidFill>
                  <a:schemeClr val="tx1"/>
                </a:solidFill>
                <a:latin typeface="微软雅黑" pitchFamily="34" charset="-122"/>
                <a:ea typeface="微软雅黑" pitchFamily="34" charset="-122"/>
              </a:rPr>
              <a:t>量价关系：</a:t>
            </a:r>
            <a:r>
              <a:rPr lang="zh-CN" altLang="en-US" sz="1400" dirty="0" smtClean="0">
                <a:solidFill>
                  <a:schemeClr val="tx1"/>
                </a:solidFill>
                <a:latin typeface="微软雅黑" pitchFamily="34" charset="-122"/>
                <a:ea typeface="微软雅黑" pitchFamily="34" charset="-122"/>
              </a:rPr>
              <a:t>量涨价跌，车库及经济适用房市场占比高达</a:t>
            </a:r>
            <a:r>
              <a:rPr lang="en-US" altLang="zh-CN" sz="1400" dirty="0" smtClean="0">
                <a:solidFill>
                  <a:schemeClr val="tx1"/>
                </a:solidFill>
                <a:latin typeface="微软雅黑" pitchFamily="34" charset="-122"/>
                <a:ea typeface="微软雅黑" pitchFamily="34" charset="-122"/>
              </a:rPr>
              <a:t>24%</a:t>
            </a:r>
            <a:r>
              <a:rPr lang="zh-CN" altLang="en-US" sz="1400" dirty="0" smtClean="0">
                <a:solidFill>
                  <a:schemeClr val="tx1"/>
                </a:solidFill>
                <a:latin typeface="微软雅黑" pitchFamily="34" charset="-122"/>
                <a:ea typeface="微软雅黑" pitchFamily="34" charset="-122"/>
              </a:rPr>
              <a:t>，带动成交量小幅攀升，价格大幅走低。</a:t>
            </a:r>
            <a:endParaRPr lang="zh-CN" altLang="zh-CN" sz="1400" dirty="0">
              <a:solidFill>
                <a:schemeClr val="tx1"/>
              </a:solidFill>
              <a:latin typeface="微软雅黑" pitchFamily="34" charset="-122"/>
              <a:ea typeface="微软雅黑" pitchFamily="34" charset="-122"/>
            </a:endParaRPr>
          </a:p>
        </p:txBody>
      </p:sp>
      <p:sp>
        <p:nvSpPr>
          <p:cNvPr id="9" name="TextBox 8"/>
          <p:cNvSpPr txBox="1"/>
          <p:nvPr/>
        </p:nvSpPr>
        <p:spPr>
          <a:xfrm>
            <a:off x="161894" y="4866598"/>
            <a:ext cx="8640960" cy="1092607"/>
          </a:xfrm>
          <a:prstGeom prst="rect">
            <a:avLst/>
          </a:prstGeom>
          <a:noFill/>
        </p:spPr>
        <p:txBody>
          <a:bodyPr wrap="square" rtlCol="0">
            <a:spAutoFit/>
          </a:bodyPr>
          <a:lstStyle/>
          <a:p>
            <a:pPr algn="l">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本周成交面积</a:t>
            </a:r>
            <a:r>
              <a:rPr lang="en-US" altLang="zh-CN" sz="1300" dirty="0" smtClean="0">
                <a:solidFill>
                  <a:schemeClr val="tx1"/>
                </a:solidFill>
                <a:latin typeface="微软雅黑" pitchFamily="34" charset="-122"/>
                <a:ea typeface="微软雅黑" pitchFamily="34" charset="-122"/>
              </a:rPr>
              <a:t>59.95</a:t>
            </a:r>
            <a:r>
              <a:rPr lang="zh-CN" altLang="en-US" sz="1300" dirty="0" smtClean="0">
                <a:solidFill>
                  <a:schemeClr val="tx1"/>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16.91%</a:t>
            </a:r>
            <a:r>
              <a:rPr lang="zh-CN" altLang="en-US" sz="1300" b="1" u="sng" dirty="0" smtClean="0">
                <a:solidFill>
                  <a:srgbClr val="800000"/>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比去年</a:t>
            </a:r>
            <a:r>
              <a:rPr lang="zh-CN" altLang="en-US" sz="1300" b="1" u="sng" dirty="0" smtClean="0">
                <a:solidFill>
                  <a:srgbClr val="800000"/>
                </a:solidFill>
                <a:latin typeface="微软雅黑" pitchFamily="34" charset="-122"/>
                <a:ea typeface="微软雅黑" pitchFamily="34" charset="-122"/>
              </a:rPr>
              <a:t>同期增加</a:t>
            </a:r>
            <a:r>
              <a:rPr lang="en-US" altLang="zh-CN" sz="1300" b="1" u="sng" dirty="0" smtClean="0">
                <a:solidFill>
                  <a:srgbClr val="800000"/>
                </a:solidFill>
                <a:latin typeface="微软雅黑" pitchFamily="34" charset="-122"/>
                <a:ea typeface="微软雅黑" pitchFamily="34" charset="-122"/>
              </a:rPr>
              <a:t>11.48</a:t>
            </a:r>
            <a:r>
              <a:rPr lang="zh-CN" altLang="en-US" sz="1300" b="1" u="sng" dirty="0" smtClean="0">
                <a:solidFill>
                  <a:srgbClr val="800000"/>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a:t>
            </a:r>
            <a:r>
              <a:rPr lang="zh-CN" altLang="en-US" sz="1300" b="1" u="sng" dirty="0" smtClean="0">
                <a:solidFill>
                  <a:srgbClr val="800000"/>
                </a:solidFill>
                <a:latin typeface="微软雅黑" pitchFamily="34" charset="-122"/>
                <a:ea typeface="微软雅黑" pitchFamily="34" charset="-122"/>
              </a:rPr>
              <a:t>同比上涨</a:t>
            </a:r>
            <a:r>
              <a:rPr lang="en-US" altLang="zh-CN" sz="1300" b="1" u="sng" dirty="0" smtClean="0">
                <a:solidFill>
                  <a:srgbClr val="800000"/>
                </a:solidFill>
                <a:latin typeface="微软雅黑" pitchFamily="34" charset="-122"/>
                <a:ea typeface="微软雅黑" pitchFamily="34" charset="-122"/>
              </a:rPr>
              <a:t>23.68%</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a:p>
            <a:pPr algn="l">
              <a:buFont typeface="Wingdings" pitchFamily="2" charset="2"/>
              <a:buChar char="p"/>
            </a:pPr>
            <a:endParaRPr lang="zh-CN" altLang="en-US" sz="1300" b="1" dirty="0" smtClean="0">
              <a:latin typeface="微软雅黑" pitchFamily="34" charset="-122"/>
              <a:ea typeface="微软雅黑" pitchFamily="34" charset="-122"/>
            </a:endParaRPr>
          </a:p>
          <a:p>
            <a:pPr algn="l">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本周成交均价</a:t>
            </a:r>
            <a:r>
              <a:rPr lang="en-US" altLang="zh-CN" sz="1300" dirty="0" smtClean="0">
                <a:solidFill>
                  <a:schemeClr val="tx1"/>
                </a:solidFill>
                <a:latin typeface="微软雅黑" pitchFamily="34" charset="-122"/>
                <a:ea typeface="微软雅黑" pitchFamily="34" charset="-122"/>
              </a:rPr>
              <a:t>6300</a:t>
            </a:r>
            <a:r>
              <a:rPr lang="zh-CN" altLang="en-US" sz="1300" dirty="0" smtClean="0">
                <a:solidFill>
                  <a:schemeClr val="tx1"/>
                </a:solidFill>
                <a:latin typeface="微软雅黑" pitchFamily="34" charset="-122"/>
                <a:ea typeface="微软雅黑" pitchFamily="34" charset="-122"/>
              </a:rPr>
              <a:t>元</a:t>
            </a:r>
            <a:r>
              <a:rPr lang="en-US" altLang="zh-CN" sz="1300" dirty="0" smtClean="0">
                <a:solidFill>
                  <a:schemeClr val="tx1"/>
                </a:solidFill>
                <a:latin typeface="微软雅黑" pitchFamily="34" charset="-122"/>
                <a:ea typeface="微软雅黑" pitchFamily="34" charset="-122"/>
              </a:rPr>
              <a:t>/㎡</a:t>
            </a:r>
            <a:r>
              <a:rPr lang="zh-CN" altLang="en-US" sz="1300" dirty="0" smtClean="0">
                <a:solidFill>
                  <a:schemeClr val="tx1"/>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比下降</a:t>
            </a:r>
            <a:r>
              <a:rPr lang="en-US" altLang="zh-CN" sz="1300" b="1" u="sng" dirty="0" smtClean="0">
                <a:solidFill>
                  <a:srgbClr val="800000"/>
                </a:solidFill>
                <a:latin typeface="微软雅黑" pitchFamily="34" charset="-122"/>
                <a:ea typeface="微软雅黑" pitchFamily="34" charset="-122"/>
              </a:rPr>
              <a:t>12.95%</a:t>
            </a:r>
            <a:r>
              <a:rPr lang="zh-CN" altLang="en-US" sz="1300" b="1" u="sng" dirty="0">
                <a:solidFill>
                  <a:srgbClr val="800000"/>
                </a:solidFill>
                <a:latin typeface="微软雅黑" pitchFamily="34" charset="-122"/>
                <a:ea typeface="微软雅黑" pitchFamily="34" charset="-122"/>
              </a:rPr>
              <a:t>，比去年</a:t>
            </a:r>
            <a:r>
              <a:rPr lang="zh-CN" altLang="en-US" sz="1300" b="1" u="sng" dirty="0" smtClean="0">
                <a:solidFill>
                  <a:srgbClr val="800000"/>
                </a:solidFill>
                <a:latin typeface="微软雅黑" pitchFamily="34" charset="-122"/>
                <a:ea typeface="微软雅黑" pitchFamily="34" charset="-122"/>
              </a:rPr>
              <a:t>同期下降</a:t>
            </a:r>
            <a:r>
              <a:rPr lang="en-US" altLang="zh-CN" sz="1300" b="1" u="sng" dirty="0" smtClean="0">
                <a:solidFill>
                  <a:srgbClr val="800000"/>
                </a:solidFill>
                <a:latin typeface="微软雅黑" pitchFamily="34" charset="-122"/>
                <a:ea typeface="微软雅黑" pitchFamily="34" charset="-122"/>
              </a:rPr>
              <a:t>1767</a:t>
            </a:r>
            <a:r>
              <a:rPr lang="zh-CN" altLang="en-US" sz="1300" b="1" u="sng" dirty="0" smtClean="0">
                <a:solidFill>
                  <a:srgbClr val="800000"/>
                </a:solidFill>
                <a:latin typeface="微软雅黑" pitchFamily="34" charset="-122"/>
                <a:ea typeface="微软雅黑" pitchFamily="34" charset="-122"/>
              </a:rPr>
              <a:t>元</a:t>
            </a:r>
            <a:r>
              <a:rPr lang="en-US" altLang="zh-CN" sz="1300" b="1" u="sng" dirty="0">
                <a:solidFill>
                  <a:srgbClr val="800000"/>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a:t>
            </a:r>
            <a:r>
              <a:rPr lang="zh-CN" altLang="en-US" sz="1300" b="1" u="sng" dirty="0" smtClean="0">
                <a:solidFill>
                  <a:srgbClr val="800000"/>
                </a:solidFill>
                <a:latin typeface="微软雅黑" pitchFamily="34" charset="-122"/>
                <a:ea typeface="微软雅黑" pitchFamily="34" charset="-122"/>
              </a:rPr>
              <a:t>同比下降</a:t>
            </a:r>
            <a:r>
              <a:rPr lang="en-US" altLang="zh-CN" sz="1300" b="1" u="sng" dirty="0" smtClean="0">
                <a:solidFill>
                  <a:srgbClr val="800000"/>
                </a:solidFill>
                <a:latin typeface="微软雅黑" pitchFamily="34" charset="-122"/>
                <a:ea typeface="微软雅黑" pitchFamily="34" charset="-122"/>
              </a:rPr>
              <a:t>21.90%</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a:p>
            <a:pPr algn="l">
              <a:buFont typeface="Wingdings" pitchFamily="2" charset="2"/>
              <a:buChar char="p"/>
            </a:pPr>
            <a:endParaRPr lang="zh-CN" altLang="en-US" sz="1300" b="1" dirty="0" smtClean="0">
              <a:solidFill>
                <a:schemeClr val="tx1"/>
              </a:solidFill>
              <a:latin typeface="微软雅黑" pitchFamily="34" charset="-122"/>
              <a:ea typeface="微软雅黑" pitchFamily="34" charset="-122"/>
            </a:endParaRPr>
          </a:p>
          <a:p>
            <a:pPr>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本周成交金额</a:t>
            </a:r>
            <a:r>
              <a:rPr lang="en-US" altLang="zh-CN" sz="1300" dirty="0" smtClean="0">
                <a:solidFill>
                  <a:schemeClr val="tx1"/>
                </a:solidFill>
                <a:latin typeface="微软雅黑" pitchFamily="34" charset="-122"/>
                <a:ea typeface="微软雅黑" pitchFamily="34" charset="-122"/>
              </a:rPr>
              <a:t>37.77</a:t>
            </a:r>
            <a:r>
              <a:rPr lang="zh-CN" altLang="en-US" sz="1300" dirty="0" smtClean="0">
                <a:solidFill>
                  <a:schemeClr val="tx1"/>
                </a:solidFill>
                <a:latin typeface="微软雅黑" pitchFamily="34" charset="-122"/>
                <a:ea typeface="微软雅黑" pitchFamily="34" charset="-122"/>
              </a:rPr>
              <a:t>亿元，</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1.78</a:t>
            </a:r>
            <a:r>
              <a:rPr lang="zh-CN" altLang="en-US" sz="1300" b="1" u="sng" dirty="0" smtClean="0">
                <a:solidFill>
                  <a:srgbClr val="800000"/>
                </a:solidFill>
                <a:latin typeface="微软雅黑" pitchFamily="34" charset="-122"/>
                <a:ea typeface="微软雅黑" pitchFamily="34" charset="-122"/>
              </a:rPr>
              <a:t>％，成交量涨价跌，</a:t>
            </a:r>
            <a:r>
              <a:rPr lang="zh-CN" altLang="en-US" sz="1300" b="1" u="sng" dirty="0">
                <a:solidFill>
                  <a:srgbClr val="800000"/>
                </a:solidFill>
                <a:latin typeface="微软雅黑" pitchFamily="34" charset="-122"/>
                <a:ea typeface="微软雅黑" pitchFamily="34" charset="-122"/>
              </a:rPr>
              <a:t>成交金额</a:t>
            </a:r>
            <a:r>
              <a:rPr lang="zh-CN" altLang="en-US" sz="1300" b="1" u="sng" dirty="0" smtClean="0">
                <a:solidFill>
                  <a:srgbClr val="800000"/>
                </a:solidFill>
                <a:latin typeface="微软雅黑" pitchFamily="34" charset="-122"/>
                <a:ea typeface="微软雅黑" pitchFamily="34" charset="-122"/>
              </a:rPr>
              <a:t>同比下降</a:t>
            </a:r>
            <a:r>
              <a:rPr lang="en-US" altLang="zh-CN" sz="1300" b="1" u="sng" dirty="0" smtClean="0">
                <a:solidFill>
                  <a:srgbClr val="800000"/>
                </a:solidFill>
                <a:latin typeface="微软雅黑" pitchFamily="34" charset="-122"/>
                <a:ea typeface="微软雅黑" pitchFamily="34" charset="-122"/>
              </a:rPr>
              <a:t>3.43%</a:t>
            </a:r>
            <a:r>
              <a:rPr lang="zh-CN" altLang="en-US" sz="1300" dirty="0" smtClean="0">
                <a:latin typeface="微软雅黑" pitchFamily="34" charset="-122"/>
                <a:ea typeface="微软雅黑" pitchFamily="34" charset="-122"/>
              </a:rPr>
              <a:t>。</a:t>
            </a:r>
            <a:endParaRPr lang="zh-CN" altLang="en-US" sz="1300" dirty="0" smtClean="0">
              <a:solidFill>
                <a:schemeClr val="tx1"/>
              </a:solidFill>
              <a:latin typeface="微软雅黑" pitchFamily="34" charset="-122"/>
              <a:ea typeface="微软雅黑" pitchFamily="34" charset="-122"/>
            </a:endParaRPr>
          </a:p>
        </p:txBody>
      </p:sp>
      <p:sp>
        <p:nvSpPr>
          <p:cNvPr id="11"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15</a:t>
            </a:fld>
            <a:endParaRPr lang="en-US" altLang="zh-CN" sz="1400">
              <a:solidFill>
                <a:schemeClr val="tx1"/>
              </a:solidFill>
              <a:latin typeface="Haettenschweiler" pitchFamily="34" charset="0"/>
            </a:endParaRPr>
          </a:p>
        </p:txBody>
      </p:sp>
      <p:sp>
        <p:nvSpPr>
          <p:cNvPr id="12" name="TextBox 11"/>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注：数据口径为商品房</a:t>
            </a:r>
            <a:endParaRPr lang="zh-CN" altLang="zh-CN" sz="1200" b="1"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952059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285720" y="1153409"/>
          <a:ext cx="8572560" cy="38576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3800" y="714356"/>
            <a:ext cx="8735918" cy="307777"/>
          </a:xfrm>
          <a:prstGeom prst="rect">
            <a:avLst/>
          </a:prstGeom>
          <a:noFill/>
        </p:spPr>
        <p:txBody>
          <a:bodyPr wrap="square" rtlCol="0">
            <a:spAutoFit/>
          </a:bodyPr>
          <a:lstStyle/>
          <a:p>
            <a:r>
              <a:rPr lang="zh-CN" altLang="en-US" sz="1400" b="1" dirty="0" smtClean="0">
                <a:solidFill>
                  <a:schemeClr val="tx1"/>
                </a:solidFill>
                <a:latin typeface="微软雅黑" pitchFamily="34" charset="-122"/>
                <a:ea typeface="微软雅黑" pitchFamily="34" charset="-122"/>
              </a:rPr>
              <a:t>成交区域对比：</a:t>
            </a:r>
            <a:r>
              <a:rPr lang="zh-CN" altLang="en-US" sz="1400" dirty="0" smtClean="0">
                <a:latin typeface="微软雅黑" pitchFamily="34" charset="-122"/>
                <a:ea typeface="微软雅黑" pitchFamily="34" charset="-122"/>
              </a:rPr>
              <a:t>渝北区经济适用房（和合家园）集中备案，带动区域成交量排名第一，价格仅</a:t>
            </a:r>
            <a:r>
              <a:rPr lang="en-US" altLang="zh-CN" sz="1400" dirty="0" smtClean="0">
                <a:latin typeface="微软雅黑" pitchFamily="34" charset="-122"/>
                <a:ea typeface="微软雅黑" pitchFamily="34" charset="-122"/>
              </a:rPr>
              <a:t>3132</a:t>
            </a:r>
            <a:r>
              <a:rPr lang="zh-CN" altLang="en-US" sz="1400" dirty="0" smtClean="0">
                <a:latin typeface="微软雅黑" pitchFamily="34" charset="-122"/>
                <a:ea typeface="微软雅黑" pitchFamily="34" charset="-122"/>
              </a:rPr>
              <a:t>元</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a:t>
            </a:r>
            <a:r>
              <a:rPr lang="zh-CN" altLang="en-US" sz="1400" dirty="0" smtClean="0">
                <a:solidFill>
                  <a:schemeClr val="tx1"/>
                </a:solidFill>
                <a:latin typeface="微软雅黑" pitchFamily="34" charset="-122"/>
                <a:ea typeface="微软雅黑" pitchFamily="34" charset="-122"/>
              </a:rPr>
              <a:t>。</a:t>
            </a:r>
          </a:p>
        </p:txBody>
      </p:sp>
      <p:sp>
        <p:nvSpPr>
          <p:cNvPr id="4" name="TextBox 3"/>
          <p:cNvSpPr txBox="1"/>
          <p:nvPr/>
        </p:nvSpPr>
        <p:spPr>
          <a:xfrm>
            <a:off x="195232" y="5134887"/>
            <a:ext cx="8640960" cy="692497"/>
          </a:xfrm>
          <a:prstGeom prst="rect">
            <a:avLst/>
          </a:prstGeom>
          <a:noFill/>
        </p:spPr>
        <p:txBody>
          <a:bodyPr wrap="square" rtlCol="0">
            <a:spAutoFit/>
          </a:bodyPr>
          <a:lstStyle/>
          <a:p>
            <a:pPr>
              <a:lnSpc>
                <a:spcPct val="150000"/>
              </a:lnSpc>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本周成交主力为渝北区，其成交总量占全市成交</a:t>
            </a:r>
            <a:r>
              <a:rPr lang="en-US" altLang="zh-CN" sz="1300" dirty="0" smtClean="0">
                <a:latin typeface="微软雅黑" pitchFamily="34" charset="-122"/>
                <a:ea typeface="微软雅黑" pitchFamily="34" charset="-122"/>
              </a:rPr>
              <a:t>23.73%</a:t>
            </a:r>
            <a:r>
              <a:rPr lang="zh-CN" altLang="en-US" sz="1300" dirty="0" smtClean="0">
                <a:solidFill>
                  <a:schemeClr val="tx1"/>
                </a:solidFill>
                <a:latin typeface="微软雅黑" pitchFamily="34" charset="-122"/>
                <a:ea typeface="微软雅黑" pitchFamily="34" charset="-122"/>
              </a:rPr>
              <a:t>。其次为北部新区、九龙坡区</a:t>
            </a:r>
            <a:r>
              <a:rPr lang="zh-CN" altLang="en-US" sz="1300" dirty="0" smtClean="0">
                <a:latin typeface="微软雅黑" pitchFamily="34" charset="-122"/>
                <a:ea typeface="微软雅黑" pitchFamily="34" charset="-122"/>
              </a:rPr>
              <a:t>、江北</a:t>
            </a:r>
            <a:r>
              <a:rPr lang="zh-CN" altLang="en-US" sz="1300" dirty="0" smtClean="0">
                <a:solidFill>
                  <a:schemeClr val="tx1"/>
                </a:solidFill>
                <a:latin typeface="微软雅黑" pitchFamily="34" charset="-122"/>
                <a:ea typeface="微软雅黑" pitchFamily="34" charset="-122"/>
              </a:rPr>
              <a:t>区、沙坪坝区，成交量占全市成交的</a:t>
            </a:r>
            <a:r>
              <a:rPr lang="en-US" altLang="zh-CN" sz="1300" dirty="0" smtClean="0">
                <a:solidFill>
                  <a:schemeClr val="tx1"/>
                </a:solidFill>
                <a:latin typeface="微软雅黑" pitchFamily="34" charset="-122"/>
                <a:ea typeface="微软雅黑" pitchFamily="34" charset="-122"/>
              </a:rPr>
              <a:t>18.41%</a:t>
            </a:r>
            <a:r>
              <a:rPr lang="zh-CN" altLang="en-US" sz="1300" dirty="0" smtClean="0">
                <a:solidFill>
                  <a:schemeClr val="tx1"/>
                </a:solidFill>
                <a:latin typeface="微软雅黑" pitchFamily="34" charset="-122"/>
                <a:ea typeface="微软雅黑" pitchFamily="34" charset="-122"/>
              </a:rPr>
              <a:t>、</a:t>
            </a:r>
            <a:r>
              <a:rPr lang="en-US" altLang="zh-CN" sz="1300" dirty="0" smtClean="0">
                <a:solidFill>
                  <a:schemeClr val="tx1"/>
                </a:solidFill>
                <a:latin typeface="微软雅黑" pitchFamily="34" charset="-122"/>
                <a:ea typeface="微软雅黑" pitchFamily="34" charset="-122"/>
              </a:rPr>
              <a:t>14.65%</a:t>
            </a:r>
            <a:r>
              <a:rPr lang="zh-CN" altLang="en-US" sz="1300" dirty="0" smtClean="0">
                <a:solidFill>
                  <a:schemeClr val="tx1"/>
                </a:solidFill>
                <a:latin typeface="微软雅黑" pitchFamily="34" charset="-122"/>
                <a:ea typeface="微软雅黑" pitchFamily="34" charset="-122"/>
              </a:rPr>
              <a:t>、</a:t>
            </a:r>
            <a:r>
              <a:rPr lang="en-US" altLang="zh-CN" sz="1300" dirty="0" smtClean="0">
                <a:solidFill>
                  <a:schemeClr val="tx1"/>
                </a:solidFill>
                <a:latin typeface="微软雅黑" pitchFamily="34" charset="-122"/>
                <a:ea typeface="微软雅黑" pitchFamily="34" charset="-122"/>
              </a:rPr>
              <a:t>10.73%</a:t>
            </a:r>
            <a:r>
              <a:rPr lang="zh-CN" altLang="en-US" sz="1300" dirty="0" smtClean="0">
                <a:solidFill>
                  <a:schemeClr val="tx1"/>
                </a:solidFill>
                <a:latin typeface="微软雅黑" pitchFamily="34" charset="-122"/>
                <a:ea typeface="微软雅黑" pitchFamily="34" charset="-122"/>
              </a:rPr>
              <a:t>、</a:t>
            </a:r>
            <a:r>
              <a:rPr lang="en-US" altLang="zh-CN" sz="1300" dirty="0" smtClean="0">
                <a:solidFill>
                  <a:schemeClr val="tx1"/>
                </a:solidFill>
                <a:latin typeface="微软雅黑" pitchFamily="34" charset="-122"/>
                <a:ea typeface="微软雅黑" pitchFamily="34" charset="-122"/>
              </a:rPr>
              <a:t>10.56%</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p:txBody>
      </p:sp>
      <p:sp>
        <p:nvSpPr>
          <p:cNvPr id="6" name="Rectangle 25"/>
          <p:cNvSpPr>
            <a:spLocks noChangeArrowheads="1"/>
          </p:cNvSpPr>
          <p:nvPr/>
        </p:nvSpPr>
        <p:spPr bwMode="auto">
          <a:xfrm>
            <a:off x="0" y="0"/>
            <a:ext cx="4643437"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黑体" pitchFamily="2" charset="-122"/>
                <a:ea typeface="黑体" pitchFamily="2" charset="-122"/>
              </a:rPr>
              <a:t>一周市场成交情况</a:t>
            </a:r>
            <a:r>
              <a:rPr lang="en-US" altLang="zh-CN" b="1" dirty="0">
                <a:solidFill>
                  <a:schemeClr val="bg1"/>
                </a:solidFill>
                <a:latin typeface="黑体" pitchFamily="2" charset="-122"/>
                <a:ea typeface="黑体" pitchFamily="2" charset="-122"/>
              </a:rPr>
              <a:t>——</a:t>
            </a:r>
            <a:r>
              <a:rPr lang="zh-CN" altLang="en-US" b="1" dirty="0">
                <a:solidFill>
                  <a:schemeClr val="bg1"/>
                </a:solidFill>
                <a:latin typeface="黑体" pitchFamily="2" charset="-122"/>
                <a:ea typeface="黑体" pitchFamily="2" charset="-122"/>
              </a:rPr>
              <a:t>商品房成交情况</a:t>
            </a:r>
          </a:p>
        </p:txBody>
      </p:sp>
      <p:sp>
        <p:nvSpPr>
          <p:cNvPr id="7"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16</a:t>
            </a:fld>
            <a:endParaRPr lang="en-US" altLang="zh-CN" sz="1400">
              <a:solidFill>
                <a:schemeClr val="tx1"/>
              </a:solidFill>
              <a:latin typeface="Haettenschweiler" pitchFamily="34" charset="0"/>
            </a:endParaRPr>
          </a:p>
        </p:txBody>
      </p:sp>
      <p:sp>
        <p:nvSpPr>
          <p:cNvPr id="8" name="TextBox 7"/>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注：数据口径为商品房</a:t>
            </a:r>
            <a:endParaRPr lang="zh-CN" altLang="zh-CN" sz="1200" b="1"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991502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42918"/>
            <a:ext cx="8964488" cy="307777"/>
          </a:xfrm>
          <a:prstGeom prst="rect">
            <a:avLst/>
          </a:prstGeom>
          <a:noFill/>
        </p:spPr>
        <p:txBody>
          <a:bodyPr wrap="square" rtlCol="0">
            <a:spAutoFit/>
          </a:bodyPr>
          <a:lstStyle/>
          <a:p>
            <a:r>
              <a:rPr lang="zh-CN" altLang="en-US" sz="1400" b="1" dirty="0" smtClean="0">
                <a:solidFill>
                  <a:schemeClr val="tx1"/>
                </a:solidFill>
                <a:latin typeface="微软雅黑" pitchFamily="34" charset="-122"/>
                <a:ea typeface="微软雅黑" pitchFamily="34" charset="-122"/>
              </a:rPr>
              <a:t>住宅市场：</a:t>
            </a:r>
            <a:r>
              <a:rPr lang="zh-CN" altLang="en-US" sz="1400" dirty="0" smtClean="0">
                <a:latin typeface="微软雅黑" pitchFamily="34" charset="-122"/>
                <a:ea typeface="微软雅黑" pitchFamily="34" charset="-122"/>
              </a:rPr>
              <a:t>利好政策突出，房企加大房源储备，客户购买欲望进一步加强，个别二环低价区域表现更为突出</a:t>
            </a:r>
            <a:r>
              <a:rPr lang="zh-CN" altLang="en-US" sz="1400" dirty="0" smtClean="0">
                <a:solidFill>
                  <a:schemeClr val="tx1"/>
                </a:solidFill>
                <a:latin typeface="微软雅黑" pitchFamily="34" charset="-122"/>
                <a:ea typeface="微软雅黑" pitchFamily="34" charset="-122"/>
              </a:rPr>
              <a:t>。</a:t>
            </a:r>
          </a:p>
        </p:txBody>
      </p:sp>
      <p:sp>
        <p:nvSpPr>
          <p:cNvPr id="4" name="TextBox 3"/>
          <p:cNvSpPr txBox="1"/>
          <p:nvPr/>
        </p:nvSpPr>
        <p:spPr>
          <a:xfrm>
            <a:off x="251520" y="4825617"/>
            <a:ext cx="8640960" cy="1092607"/>
          </a:xfrm>
          <a:prstGeom prst="rect">
            <a:avLst/>
          </a:prstGeom>
          <a:noFill/>
        </p:spPr>
        <p:txBody>
          <a:bodyPr wrap="square" rtlCol="0">
            <a:spAutoFit/>
          </a:bodyPr>
          <a:lstStyle/>
          <a:p>
            <a:pPr>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本周新增供应</a:t>
            </a:r>
            <a:r>
              <a:rPr lang="en-US" altLang="zh-CN" sz="1300" dirty="0" smtClean="0">
                <a:solidFill>
                  <a:schemeClr val="tx1"/>
                </a:solidFill>
                <a:latin typeface="微软雅黑" pitchFamily="34" charset="-122"/>
                <a:ea typeface="微软雅黑" pitchFamily="34" charset="-122"/>
              </a:rPr>
              <a:t>62.94</a:t>
            </a:r>
            <a:r>
              <a:rPr lang="zh-CN" altLang="en-US" sz="1300" dirty="0" smtClean="0">
                <a:solidFill>
                  <a:schemeClr val="tx1"/>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50.90%</a:t>
            </a:r>
            <a:r>
              <a:rPr lang="zh-CN" altLang="en-US" sz="1300" b="1" u="sng" dirty="0" smtClean="0">
                <a:solidFill>
                  <a:srgbClr val="800000"/>
                </a:solidFill>
                <a:latin typeface="微软雅黑" pitchFamily="34" charset="-122"/>
                <a:ea typeface="微软雅黑" pitchFamily="34" charset="-122"/>
              </a:rPr>
              <a:t>，品牌房企加大房源储备，待势推出，抢占市场</a:t>
            </a:r>
            <a:r>
              <a:rPr lang="zh-CN" altLang="zh-CN"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a:p>
            <a:pPr algn="l">
              <a:buFont typeface="Wingdings" pitchFamily="2" charset="2"/>
              <a:buChar char="p"/>
            </a:pPr>
            <a:endParaRPr lang="en-US" altLang="zh-CN" sz="1300" b="1" u="sng" dirty="0">
              <a:solidFill>
                <a:schemeClr val="tx1"/>
              </a:solidFill>
              <a:latin typeface="微软雅黑" pitchFamily="34" charset="-122"/>
              <a:ea typeface="微软雅黑" pitchFamily="34" charset="-122"/>
            </a:endParaRPr>
          </a:p>
          <a:p>
            <a:pPr>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本周成交面积</a:t>
            </a:r>
            <a:r>
              <a:rPr lang="en-US" altLang="zh-CN" sz="1300" dirty="0" smtClean="0">
                <a:solidFill>
                  <a:schemeClr val="tx1"/>
                </a:solidFill>
                <a:latin typeface="微软雅黑" pitchFamily="34" charset="-122"/>
                <a:ea typeface="微软雅黑" pitchFamily="34" charset="-122"/>
              </a:rPr>
              <a:t>37.81</a:t>
            </a:r>
            <a:r>
              <a:rPr lang="zh-CN" altLang="en-US" sz="1300" dirty="0" smtClean="0">
                <a:solidFill>
                  <a:schemeClr val="tx1"/>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8.37%</a:t>
            </a:r>
            <a:r>
              <a:rPr lang="zh-CN" altLang="en-US" sz="1300" b="1" u="sng" dirty="0" smtClean="0">
                <a:solidFill>
                  <a:srgbClr val="800000"/>
                </a:solidFill>
                <a:latin typeface="微软雅黑" pitchFamily="34" charset="-122"/>
                <a:ea typeface="微软雅黑" pitchFamily="34" charset="-122"/>
              </a:rPr>
              <a:t>，住宅市场持续小幅攀升，客户购买欲望进一步加强</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a:p>
            <a:pPr algn="l">
              <a:buFont typeface="Wingdings" pitchFamily="2" charset="2"/>
              <a:buChar char="p"/>
            </a:pPr>
            <a:endParaRPr lang="en-US" altLang="zh-CN" sz="1300" b="1" dirty="0" smtClean="0">
              <a:latin typeface="微软雅黑" pitchFamily="34" charset="-122"/>
              <a:ea typeface="微软雅黑" pitchFamily="34" charset="-122"/>
            </a:endParaRPr>
          </a:p>
          <a:p>
            <a:pPr>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本周成交均价</a:t>
            </a:r>
            <a:r>
              <a:rPr lang="en-US" altLang="zh-CN" sz="1300" dirty="0" smtClean="0">
                <a:solidFill>
                  <a:schemeClr val="tx1"/>
                </a:solidFill>
                <a:latin typeface="微软雅黑" pitchFamily="34" charset="-122"/>
                <a:ea typeface="微软雅黑" pitchFamily="34" charset="-122"/>
              </a:rPr>
              <a:t>6547</a:t>
            </a:r>
            <a:r>
              <a:rPr lang="zh-CN" altLang="en-US" sz="1300" dirty="0" smtClean="0">
                <a:solidFill>
                  <a:schemeClr val="tx1"/>
                </a:solidFill>
                <a:latin typeface="微软雅黑" pitchFamily="34" charset="-122"/>
                <a:ea typeface="微软雅黑" pitchFamily="34" charset="-122"/>
              </a:rPr>
              <a:t>元</a:t>
            </a:r>
            <a:r>
              <a:rPr lang="en-US" altLang="zh-CN" sz="1300" dirty="0" smtClean="0">
                <a:solidFill>
                  <a:schemeClr val="tx1"/>
                </a:solidFill>
                <a:latin typeface="微软雅黑" pitchFamily="34" charset="-122"/>
                <a:ea typeface="微软雅黑" pitchFamily="34" charset="-122"/>
              </a:rPr>
              <a:t>/㎡</a:t>
            </a:r>
            <a:r>
              <a:rPr lang="zh-CN" altLang="en-US" sz="1300" dirty="0" smtClean="0">
                <a:solidFill>
                  <a:schemeClr val="tx1"/>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比持平，华岩、大学城、钓鱼嘴等低价市场表现更为突出</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p:txBody>
      </p:sp>
      <p:graphicFrame>
        <p:nvGraphicFramePr>
          <p:cNvPr id="5" name="图表 4"/>
          <p:cNvGraphicFramePr/>
          <p:nvPr/>
        </p:nvGraphicFramePr>
        <p:xfrm>
          <a:off x="285720" y="1060440"/>
          <a:ext cx="8572560" cy="364333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5"/>
          <p:cNvSpPr>
            <a:spLocks noChangeArrowheads="1"/>
          </p:cNvSpPr>
          <p:nvPr/>
        </p:nvSpPr>
        <p:spPr bwMode="auto">
          <a:xfrm>
            <a:off x="0" y="0"/>
            <a:ext cx="4643437"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黑体" pitchFamily="2" charset="-122"/>
                <a:ea typeface="黑体" pitchFamily="2" charset="-122"/>
              </a:rPr>
              <a:t>一周市场成交情况</a:t>
            </a:r>
            <a:r>
              <a:rPr lang="en-US" altLang="zh-CN" b="1" smtClean="0">
                <a:solidFill>
                  <a:schemeClr val="bg1"/>
                </a:solidFill>
                <a:latin typeface="黑体" pitchFamily="2" charset="-122"/>
                <a:ea typeface="黑体" pitchFamily="2" charset="-122"/>
              </a:rPr>
              <a:t>——</a:t>
            </a:r>
            <a:r>
              <a:rPr lang="zh-CN" altLang="en-US" b="1">
                <a:solidFill>
                  <a:schemeClr val="bg1"/>
                </a:solidFill>
                <a:latin typeface="黑体" pitchFamily="2" charset="-122"/>
                <a:ea typeface="黑体" pitchFamily="2" charset="-122"/>
              </a:rPr>
              <a:t>住宅</a:t>
            </a:r>
            <a:r>
              <a:rPr lang="zh-CN" altLang="en-US" b="1" smtClean="0">
                <a:solidFill>
                  <a:schemeClr val="bg1"/>
                </a:solidFill>
                <a:latin typeface="黑体" pitchFamily="2" charset="-122"/>
                <a:ea typeface="黑体" pitchFamily="2" charset="-122"/>
              </a:rPr>
              <a:t>成交</a:t>
            </a:r>
            <a:r>
              <a:rPr lang="zh-CN" altLang="en-US" b="1">
                <a:solidFill>
                  <a:schemeClr val="bg1"/>
                </a:solidFill>
                <a:latin typeface="黑体" pitchFamily="2" charset="-122"/>
                <a:ea typeface="黑体" pitchFamily="2" charset="-122"/>
              </a:rPr>
              <a:t>情况</a:t>
            </a:r>
          </a:p>
        </p:txBody>
      </p:sp>
      <p:sp>
        <p:nvSpPr>
          <p:cNvPr id="7"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17</a:t>
            </a:fld>
            <a:endParaRPr lang="en-US" altLang="zh-CN" sz="1400">
              <a:solidFill>
                <a:schemeClr val="tx1"/>
              </a:solidFill>
              <a:latin typeface="Haettenschweiler" pitchFamily="34" charset="0"/>
            </a:endParaRPr>
          </a:p>
        </p:txBody>
      </p:sp>
      <p:sp>
        <p:nvSpPr>
          <p:cNvPr id="8" name="TextBox 7"/>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注：数据口径为商品</a:t>
            </a:r>
            <a:r>
              <a:rPr lang="zh-CN" altLang="en-US" sz="1200" b="1" dirty="0" smtClean="0">
                <a:solidFill>
                  <a:schemeClr val="tx1"/>
                </a:solidFill>
                <a:latin typeface="微软雅黑" pitchFamily="34" charset="-122"/>
                <a:ea typeface="微软雅黑" pitchFamily="34" charset="-122"/>
              </a:rPr>
              <a:t>住宅</a:t>
            </a:r>
            <a:endParaRPr lang="zh-CN" altLang="zh-CN" sz="1200" b="1"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892915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14356"/>
            <a:ext cx="8750206" cy="307777"/>
          </a:xfrm>
          <a:prstGeom prst="rect">
            <a:avLst/>
          </a:prstGeom>
          <a:noFill/>
        </p:spPr>
        <p:txBody>
          <a:bodyPr wrap="square" rtlCol="0">
            <a:spAutoFit/>
          </a:bodyPr>
          <a:lstStyle/>
          <a:p>
            <a:r>
              <a:rPr lang="zh-CN" altLang="en-US" sz="1400" b="1" dirty="0" smtClean="0">
                <a:solidFill>
                  <a:schemeClr val="tx1"/>
                </a:solidFill>
                <a:latin typeface="微软雅黑" pitchFamily="34" charset="-122"/>
                <a:ea typeface="微软雅黑" pitchFamily="34" charset="-122"/>
              </a:rPr>
              <a:t>住宅市场：</a:t>
            </a:r>
            <a:r>
              <a:rPr lang="zh-CN" altLang="en-US" sz="1400" dirty="0" smtClean="0">
                <a:solidFill>
                  <a:schemeClr val="tx1"/>
                </a:solidFill>
                <a:latin typeface="微软雅黑" pitchFamily="34" charset="-122"/>
                <a:ea typeface="微软雅黑" pitchFamily="34" charset="-122"/>
              </a:rPr>
              <a:t>九龙坡区（大杨石及华岩）、沙坪坝区（大学城）低价走量成效显著，市场表现突出</a:t>
            </a:r>
            <a:r>
              <a:rPr lang="zh-CN" altLang="en-US" sz="1400" dirty="0" smtClean="0">
                <a:latin typeface="微软雅黑" pitchFamily="34" charset="-122"/>
                <a:ea typeface="微软雅黑" pitchFamily="34" charset="-122"/>
              </a:rPr>
              <a:t>。</a:t>
            </a:r>
            <a:endParaRPr lang="zh-CN" altLang="en-US" sz="1400" dirty="0" smtClean="0">
              <a:solidFill>
                <a:schemeClr val="tx1"/>
              </a:solidFill>
              <a:latin typeface="微软雅黑" pitchFamily="34" charset="-122"/>
              <a:ea typeface="微软雅黑" pitchFamily="34" charset="-122"/>
            </a:endParaRPr>
          </a:p>
        </p:txBody>
      </p:sp>
      <p:sp>
        <p:nvSpPr>
          <p:cNvPr id="3" name="TextBox 2"/>
          <p:cNvSpPr txBox="1"/>
          <p:nvPr/>
        </p:nvSpPr>
        <p:spPr>
          <a:xfrm>
            <a:off x="171419" y="5267338"/>
            <a:ext cx="8640960" cy="692497"/>
          </a:xfrm>
          <a:prstGeom prst="rect">
            <a:avLst/>
          </a:prstGeom>
          <a:noFill/>
        </p:spPr>
        <p:txBody>
          <a:bodyPr wrap="square" rtlCol="0">
            <a:spAutoFit/>
          </a:bodyPr>
          <a:lstStyle/>
          <a:p>
            <a:pPr algn="l">
              <a:lnSpc>
                <a:spcPct val="150000"/>
              </a:lnSpc>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本周成交主力为九龙坡区，其成交总量占全市成交</a:t>
            </a:r>
            <a:r>
              <a:rPr lang="en-US" altLang="zh-CN" sz="1300" dirty="0" smtClean="0">
                <a:solidFill>
                  <a:schemeClr val="tx1"/>
                </a:solidFill>
                <a:latin typeface="微软雅黑" pitchFamily="34" charset="-122"/>
                <a:ea typeface="微软雅黑" pitchFamily="34" charset="-122"/>
              </a:rPr>
              <a:t>18.58%</a:t>
            </a:r>
            <a:r>
              <a:rPr lang="zh-CN" altLang="en-US" sz="1300" dirty="0" smtClean="0">
                <a:solidFill>
                  <a:schemeClr val="tx1"/>
                </a:solidFill>
                <a:latin typeface="微软雅黑" pitchFamily="34" charset="-122"/>
                <a:ea typeface="微软雅黑" pitchFamily="34" charset="-122"/>
              </a:rPr>
              <a:t>。其次为沙坪坝区、北部新区、巴南区、江北区，成交量占全市成交的</a:t>
            </a:r>
            <a:r>
              <a:rPr lang="en-US" altLang="zh-CN" sz="1300" dirty="0" smtClean="0">
                <a:solidFill>
                  <a:schemeClr val="tx1"/>
                </a:solidFill>
                <a:latin typeface="微软雅黑" pitchFamily="34" charset="-122"/>
                <a:ea typeface="微软雅黑" pitchFamily="34" charset="-122"/>
              </a:rPr>
              <a:t>15.13%</a:t>
            </a:r>
            <a:r>
              <a:rPr lang="zh-CN" altLang="en-US" sz="1300" dirty="0" smtClean="0">
                <a:solidFill>
                  <a:schemeClr val="tx1"/>
                </a:solidFill>
                <a:latin typeface="微软雅黑" pitchFamily="34" charset="-122"/>
                <a:ea typeface="微软雅黑" pitchFamily="34" charset="-122"/>
              </a:rPr>
              <a:t>、</a:t>
            </a:r>
            <a:r>
              <a:rPr lang="en-US" altLang="zh-CN" sz="1300" dirty="0" smtClean="0">
                <a:solidFill>
                  <a:schemeClr val="tx1"/>
                </a:solidFill>
                <a:latin typeface="微软雅黑" pitchFamily="34" charset="-122"/>
                <a:ea typeface="微软雅黑" pitchFamily="34" charset="-122"/>
              </a:rPr>
              <a:t>14.43%</a:t>
            </a:r>
            <a:r>
              <a:rPr lang="zh-CN" altLang="en-US" sz="1300" dirty="0" smtClean="0">
                <a:solidFill>
                  <a:schemeClr val="tx1"/>
                </a:solidFill>
                <a:latin typeface="微软雅黑" pitchFamily="34" charset="-122"/>
                <a:ea typeface="微软雅黑" pitchFamily="34" charset="-122"/>
              </a:rPr>
              <a:t>、</a:t>
            </a:r>
            <a:r>
              <a:rPr lang="en-US" altLang="zh-CN" sz="1300" dirty="0" smtClean="0">
                <a:solidFill>
                  <a:schemeClr val="tx1"/>
                </a:solidFill>
                <a:latin typeface="微软雅黑" pitchFamily="34" charset="-122"/>
                <a:ea typeface="微软雅黑" pitchFamily="34" charset="-122"/>
              </a:rPr>
              <a:t>10.83%</a:t>
            </a:r>
            <a:r>
              <a:rPr lang="zh-CN" altLang="en-US" sz="1300" dirty="0" smtClean="0">
                <a:solidFill>
                  <a:schemeClr val="tx1"/>
                </a:solidFill>
                <a:latin typeface="微软雅黑" pitchFamily="34" charset="-122"/>
                <a:ea typeface="微软雅黑" pitchFamily="34" charset="-122"/>
              </a:rPr>
              <a:t>、</a:t>
            </a:r>
            <a:r>
              <a:rPr lang="en-US" altLang="zh-CN" sz="1300" dirty="0" smtClean="0">
                <a:solidFill>
                  <a:schemeClr val="tx1"/>
                </a:solidFill>
                <a:latin typeface="微软雅黑" pitchFamily="34" charset="-122"/>
                <a:ea typeface="微软雅黑" pitchFamily="34" charset="-122"/>
              </a:rPr>
              <a:t>10.49% </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p:txBody>
      </p:sp>
      <p:graphicFrame>
        <p:nvGraphicFramePr>
          <p:cNvPr id="5" name="图表 4"/>
          <p:cNvGraphicFramePr/>
          <p:nvPr/>
        </p:nvGraphicFramePr>
        <p:xfrm>
          <a:off x="285720" y="1176320"/>
          <a:ext cx="8572560" cy="398624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5"/>
          <p:cNvSpPr>
            <a:spLocks noChangeArrowheads="1"/>
          </p:cNvSpPr>
          <p:nvPr/>
        </p:nvSpPr>
        <p:spPr bwMode="auto">
          <a:xfrm>
            <a:off x="0" y="0"/>
            <a:ext cx="4643437"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黑体" pitchFamily="2" charset="-122"/>
                <a:ea typeface="黑体" pitchFamily="2" charset="-122"/>
              </a:rPr>
              <a:t>一周市场成交情况</a:t>
            </a:r>
            <a:r>
              <a:rPr lang="en-US" altLang="zh-CN" b="1" dirty="0" smtClean="0">
                <a:solidFill>
                  <a:schemeClr val="bg1"/>
                </a:solidFill>
                <a:latin typeface="黑体" pitchFamily="2" charset="-122"/>
                <a:ea typeface="黑体" pitchFamily="2" charset="-122"/>
              </a:rPr>
              <a:t>——</a:t>
            </a:r>
            <a:r>
              <a:rPr lang="zh-CN" altLang="en-US" b="1" dirty="0">
                <a:solidFill>
                  <a:schemeClr val="bg1"/>
                </a:solidFill>
                <a:latin typeface="黑体" pitchFamily="2" charset="-122"/>
                <a:ea typeface="黑体" pitchFamily="2" charset="-122"/>
              </a:rPr>
              <a:t>住宅</a:t>
            </a:r>
            <a:r>
              <a:rPr lang="zh-CN" altLang="en-US" b="1" dirty="0" smtClean="0">
                <a:solidFill>
                  <a:schemeClr val="bg1"/>
                </a:solidFill>
                <a:latin typeface="黑体" pitchFamily="2" charset="-122"/>
                <a:ea typeface="黑体" pitchFamily="2" charset="-122"/>
              </a:rPr>
              <a:t>成交</a:t>
            </a:r>
            <a:r>
              <a:rPr lang="zh-CN" altLang="en-US" b="1" dirty="0">
                <a:solidFill>
                  <a:schemeClr val="bg1"/>
                </a:solidFill>
                <a:latin typeface="黑体" pitchFamily="2" charset="-122"/>
                <a:ea typeface="黑体" pitchFamily="2" charset="-122"/>
              </a:rPr>
              <a:t>情况</a:t>
            </a:r>
          </a:p>
        </p:txBody>
      </p:sp>
      <p:sp>
        <p:nvSpPr>
          <p:cNvPr id="7"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18</a:t>
            </a:fld>
            <a:endParaRPr lang="en-US" altLang="zh-CN" sz="1400">
              <a:solidFill>
                <a:schemeClr val="tx1"/>
              </a:solidFill>
              <a:latin typeface="Haettenschweiler" pitchFamily="34" charset="0"/>
            </a:endParaRPr>
          </a:p>
        </p:txBody>
      </p:sp>
      <p:sp>
        <p:nvSpPr>
          <p:cNvPr id="8" name="TextBox 7"/>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注：数据口径为商品</a:t>
            </a:r>
            <a:r>
              <a:rPr lang="zh-CN" altLang="en-US" sz="1200" b="1" dirty="0" smtClean="0">
                <a:solidFill>
                  <a:schemeClr val="tx1"/>
                </a:solidFill>
                <a:latin typeface="微软雅黑" pitchFamily="34" charset="-122"/>
                <a:ea typeface="微软雅黑" pitchFamily="34" charset="-122"/>
              </a:rPr>
              <a:t>住宅</a:t>
            </a:r>
            <a:endParaRPr lang="zh-CN" altLang="zh-CN" sz="1200" b="1"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4163604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0" y="0"/>
            <a:ext cx="4643437"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黑体" pitchFamily="2" charset="-122"/>
                <a:ea typeface="黑体" pitchFamily="2" charset="-122"/>
              </a:rPr>
              <a:t>一周市场成交情况</a:t>
            </a:r>
            <a:r>
              <a:rPr lang="en-US" altLang="zh-CN" b="1" smtClean="0">
                <a:solidFill>
                  <a:schemeClr val="bg1"/>
                </a:solidFill>
                <a:latin typeface="黑体" pitchFamily="2" charset="-122"/>
                <a:ea typeface="黑体" pitchFamily="2" charset="-122"/>
              </a:rPr>
              <a:t>——</a:t>
            </a:r>
            <a:r>
              <a:rPr lang="zh-CN" altLang="en-US" b="1">
                <a:solidFill>
                  <a:schemeClr val="bg1"/>
                </a:solidFill>
                <a:latin typeface="黑体" pitchFamily="2" charset="-122"/>
                <a:ea typeface="黑体" pitchFamily="2" charset="-122"/>
              </a:rPr>
              <a:t>商务</a:t>
            </a:r>
            <a:r>
              <a:rPr lang="zh-CN" altLang="en-US" b="1" smtClean="0">
                <a:solidFill>
                  <a:schemeClr val="bg1"/>
                </a:solidFill>
                <a:latin typeface="黑体" pitchFamily="2" charset="-122"/>
                <a:ea typeface="黑体" pitchFamily="2" charset="-122"/>
              </a:rPr>
              <a:t>成交</a:t>
            </a:r>
            <a:r>
              <a:rPr lang="zh-CN" altLang="en-US" b="1">
                <a:solidFill>
                  <a:schemeClr val="bg1"/>
                </a:solidFill>
                <a:latin typeface="黑体" pitchFamily="2" charset="-122"/>
                <a:ea typeface="黑体" pitchFamily="2" charset="-122"/>
              </a:rPr>
              <a:t>情况</a:t>
            </a:r>
          </a:p>
        </p:txBody>
      </p:sp>
      <p:sp>
        <p:nvSpPr>
          <p:cNvPr id="3" name="TextBox 2"/>
          <p:cNvSpPr txBox="1"/>
          <p:nvPr/>
        </p:nvSpPr>
        <p:spPr>
          <a:xfrm>
            <a:off x="198562" y="714356"/>
            <a:ext cx="8837934" cy="307777"/>
          </a:xfrm>
          <a:prstGeom prst="rect">
            <a:avLst/>
          </a:prstGeom>
          <a:noFill/>
        </p:spPr>
        <p:txBody>
          <a:bodyPr wrap="square" rtlCol="0">
            <a:spAutoFit/>
          </a:bodyPr>
          <a:lstStyle/>
          <a:p>
            <a:r>
              <a:rPr lang="zh-CN" altLang="en-US" sz="1400" b="1" dirty="0" smtClean="0">
                <a:solidFill>
                  <a:schemeClr val="tx1"/>
                </a:solidFill>
                <a:latin typeface="微软雅黑" pitchFamily="34" charset="-122"/>
                <a:ea typeface="微软雅黑" pitchFamily="34" charset="-122"/>
              </a:rPr>
              <a:t>商务市场：</a:t>
            </a:r>
            <a:r>
              <a:rPr lang="zh-CN" altLang="en-US" sz="1400" dirty="0" smtClean="0">
                <a:latin typeface="微软雅黑" pitchFamily="34" charset="-122"/>
                <a:ea typeface="微软雅黑" pitchFamily="34" charset="-122"/>
              </a:rPr>
              <a:t>持续存量去化，核心地段高端项目占比大幅下滑，近郊及二环低价公寓主力成交，“量价齐跌”</a:t>
            </a:r>
            <a:r>
              <a:rPr lang="zh-CN" altLang="en-US" sz="1400" dirty="0" smtClean="0">
                <a:solidFill>
                  <a:schemeClr val="tx1"/>
                </a:solidFill>
                <a:latin typeface="微软雅黑" pitchFamily="34" charset="-122"/>
                <a:ea typeface="微软雅黑" pitchFamily="34" charset="-122"/>
              </a:rPr>
              <a:t>。</a:t>
            </a:r>
          </a:p>
        </p:txBody>
      </p:sp>
      <p:sp>
        <p:nvSpPr>
          <p:cNvPr id="5" name="TextBox 4"/>
          <p:cNvSpPr txBox="1"/>
          <p:nvPr/>
        </p:nvSpPr>
        <p:spPr>
          <a:xfrm>
            <a:off x="241995" y="4867379"/>
            <a:ext cx="8640960" cy="1107996"/>
          </a:xfrm>
          <a:prstGeom prst="rect">
            <a:avLst/>
          </a:prstGeom>
          <a:noFill/>
        </p:spPr>
        <p:txBody>
          <a:bodyPr wrap="square" rtlCol="0">
            <a:spAutoFit/>
          </a:bodyPr>
          <a:lstStyle/>
          <a:p>
            <a:pPr>
              <a:buClr>
                <a:srgbClr val="993300"/>
              </a:buClr>
              <a:buFont typeface="Wingdings" pitchFamily="2" charset="2"/>
              <a:buChar char="p"/>
            </a:pPr>
            <a:r>
              <a:rPr lang="zh-CN" altLang="en-US" sz="1300" b="1" u="sng" dirty="0" smtClean="0">
                <a:solidFill>
                  <a:srgbClr val="800000"/>
                </a:solidFill>
                <a:latin typeface="微软雅黑" pitchFamily="34" charset="-122"/>
                <a:ea typeface="微软雅黑" pitchFamily="34" charset="-122"/>
              </a:rPr>
              <a:t> 受高库存及</a:t>
            </a:r>
            <a:r>
              <a:rPr lang="en-US" altLang="zh-CN" sz="1300" b="1" u="sng" dirty="0" smtClean="0">
                <a:solidFill>
                  <a:srgbClr val="800000"/>
                </a:solidFill>
                <a:latin typeface="微软雅黑" pitchFamily="34" charset="-122"/>
                <a:ea typeface="微软雅黑" pitchFamily="34" charset="-122"/>
              </a:rPr>
              <a:t>10</a:t>
            </a:r>
            <a:r>
              <a:rPr lang="zh-CN" altLang="en-US" sz="1300" b="1" u="sng" dirty="0" smtClean="0">
                <a:solidFill>
                  <a:srgbClr val="800000"/>
                </a:solidFill>
                <a:latin typeface="微软雅黑" pitchFamily="34" charset="-122"/>
                <a:ea typeface="微软雅黑" pitchFamily="34" charset="-122"/>
              </a:rPr>
              <a:t>月中旬大批量放量影响，重庆商务市场连续三周无供应，持续去化存量</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a:p>
            <a:pPr algn="l">
              <a:buClr>
                <a:srgbClr val="993300"/>
              </a:buClr>
              <a:buFont typeface="Wingdings" pitchFamily="2" charset="2"/>
              <a:buChar char="p"/>
            </a:pPr>
            <a:endParaRPr lang="zh-CN" altLang="en-US" sz="1300" b="1" dirty="0" smtClean="0">
              <a:latin typeface="微软雅黑" pitchFamily="34" charset="-122"/>
              <a:ea typeface="微软雅黑" pitchFamily="34" charset="-122"/>
            </a:endParaRPr>
          </a:p>
          <a:p>
            <a:pPr>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本周成交面积</a:t>
            </a:r>
            <a:r>
              <a:rPr lang="en-US" altLang="zh-CN" sz="1300" dirty="0" smtClean="0">
                <a:solidFill>
                  <a:schemeClr val="tx1"/>
                </a:solidFill>
                <a:latin typeface="微软雅黑" pitchFamily="34" charset="-122"/>
                <a:ea typeface="微软雅黑" pitchFamily="34" charset="-122"/>
              </a:rPr>
              <a:t>2.04</a:t>
            </a:r>
            <a:r>
              <a:rPr lang="zh-CN" altLang="en-US" sz="1300" dirty="0" smtClean="0">
                <a:solidFill>
                  <a:schemeClr val="tx1"/>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比下降</a:t>
            </a:r>
            <a:r>
              <a:rPr lang="en-US" altLang="zh-CN" sz="1300" b="1" u="sng" dirty="0" smtClean="0">
                <a:solidFill>
                  <a:srgbClr val="800000"/>
                </a:solidFill>
                <a:latin typeface="微软雅黑" pitchFamily="34" charset="-122"/>
                <a:ea typeface="微软雅黑" pitchFamily="34" charset="-122"/>
              </a:rPr>
              <a:t>45.60%</a:t>
            </a:r>
            <a:r>
              <a:rPr lang="zh-CN" altLang="en-US" sz="1300" b="1" u="sng" dirty="0" smtClean="0">
                <a:solidFill>
                  <a:srgbClr val="800000"/>
                </a:solidFill>
                <a:latin typeface="微软雅黑" pitchFamily="34" charset="-122"/>
                <a:ea typeface="微软雅黑" pitchFamily="34" charset="-122"/>
              </a:rPr>
              <a:t>，近郊及二环区域少量低总价公寓成交为主，</a:t>
            </a:r>
            <a:r>
              <a:rPr lang="zh-CN" altLang="en-US" sz="1300" dirty="0" smtClean="0">
                <a:solidFill>
                  <a:schemeClr val="tx1"/>
                </a:solidFill>
                <a:latin typeface="微软雅黑" pitchFamily="34" charset="-122"/>
                <a:ea typeface="微软雅黑" pitchFamily="34" charset="-122"/>
              </a:rPr>
              <a:t>；</a:t>
            </a:r>
            <a:endParaRPr lang="en-US" altLang="zh-CN" sz="1300" dirty="0" smtClean="0">
              <a:solidFill>
                <a:schemeClr val="tx1"/>
              </a:solidFill>
              <a:latin typeface="微软雅黑" pitchFamily="34" charset="-122"/>
              <a:ea typeface="微软雅黑" pitchFamily="34" charset="-122"/>
            </a:endParaRPr>
          </a:p>
          <a:p>
            <a:pPr algn="l">
              <a:buClr>
                <a:srgbClr val="993300"/>
              </a:buClr>
              <a:buFont typeface="Wingdings" pitchFamily="2" charset="2"/>
              <a:buChar char="p"/>
            </a:pPr>
            <a:endParaRPr lang="zh-CN" altLang="en-US" sz="1300" b="1" dirty="0" smtClean="0">
              <a:latin typeface="微软雅黑" pitchFamily="34" charset="-122"/>
              <a:ea typeface="微软雅黑" pitchFamily="34" charset="-122"/>
            </a:endParaRPr>
          </a:p>
          <a:p>
            <a:pPr algn="l">
              <a:buClr>
                <a:srgbClr val="993300"/>
              </a:buClr>
              <a:buFont typeface="Wingdings" pitchFamily="2" charset="2"/>
              <a:buChar char="p"/>
            </a:pPr>
            <a:r>
              <a:rPr lang="zh-CN" altLang="en-US" sz="1300" dirty="0" smtClean="0">
                <a:solidFill>
                  <a:schemeClr val="tx1"/>
                </a:solidFill>
                <a:latin typeface="微软雅黑" pitchFamily="34" charset="-122"/>
                <a:ea typeface="微软雅黑" pitchFamily="34" charset="-122"/>
              </a:rPr>
              <a:t> 本周成交均价</a:t>
            </a:r>
            <a:r>
              <a:rPr lang="en-US" altLang="zh-CN" sz="1300" dirty="0" smtClean="0">
                <a:solidFill>
                  <a:schemeClr val="tx1"/>
                </a:solidFill>
                <a:latin typeface="微软雅黑" pitchFamily="34" charset="-122"/>
                <a:ea typeface="微软雅黑" pitchFamily="34" charset="-122"/>
              </a:rPr>
              <a:t>10079</a:t>
            </a:r>
            <a:r>
              <a:rPr lang="zh-CN" altLang="en-US" sz="1300" dirty="0" smtClean="0">
                <a:solidFill>
                  <a:schemeClr val="tx1"/>
                </a:solidFill>
                <a:latin typeface="微软雅黑" pitchFamily="34" charset="-122"/>
                <a:ea typeface="微软雅黑" pitchFamily="34" charset="-122"/>
              </a:rPr>
              <a:t>元</a:t>
            </a:r>
            <a:r>
              <a:rPr lang="en-US" altLang="zh-CN" sz="1300" dirty="0" smtClean="0">
                <a:solidFill>
                  <a:schemeClr val="tx1"/>
                </a:solidFill>
                <a:latin typeface="微软雅黑" pitchFamily="34" charset="-122"/>
                <a:ea typeface="微软雅黑" pitchFamily="34" charset="-122"/>
              </a:rPr>
              <a:t>/㎡</a:t>
            </a:r>
            <a:r>
              <a:rPr lang="zh-CN" altLang="en-US" sz="1300" dirty="0" smtClean="0">
                <a:solidFill>
                  <a:schemeClr val="tx1"/>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比下降</a:t>
            </a:r>
            <a:r>
              <a:rPr lang="en-US" altLang="zh-CN" sz="1300" b="1" u="sng" dirty="0" smtClean="0">
                <a:solidFill>
                  <a:srgbClr val="800000"/>
                </a:solidFill>
                <a:latin typeface="微软雅黑" pitchFamily="34" charset="-122"/>
                <a:ea typeface="微软雅黑" pitchFamily="34" charset="-122"/>
              </a:rPr>
              <a:t>33.35</a:t>
            </a:r>
            <a:r>
              <a:rPr lang="zh-CN" altLang="en-US" sz="1300" b="1" u="sng" dirty="0" smtClean="0">
                <a:solidFill>
                  <a:srgbClr val="800000"/>
                </a:solidFill>
                <a:latin typeface="微软雅黑" pitchFamily="34" charset="-122"/>
                <a:ea typeface="微软雅黑" pitchFamily="34" charset="-122"/>
              </a:rPr>
              <a:t>％，城市核心地段高端物业占比少，价格大幅下滑</a:t>
            </a:r>
            <a:r>
              <a:rPr lang="zh-CN" altLang="en-US" sz="1300" dirty="0" smtClean="0">
                <a:solidFill>
                  <a:schemeClr val="tx1"/>
                </a:solidFill>
                <a:latin typeface="微软雅黑" pitchFamily="34" charset="-122"/>
                <a:ea typeface="微软雅黑" pitchFamily="34" charset="-122"/>
              </a:rPr>
              <a:t>。</a:t>
            </a:r>
          </a:p>
        </p:txBody>
      </p:sp>
      <p:graphicFrame>
        <p:nvGraphicFramePr>
          <p:cNvPr id="6" name="图表 5"/>
          <p:cNvGraphicFramePr/>
          <p:nvPr/>
        </p:nvGraphicFramePr>
        <p:xfrm>
          <a:off x="285720" y="1127116"/>
          <a:ext cx="8572560" cy="3643338"/>
        </p:xfrm>
        <a:graphic>
          <a:graphicData uri="http://schemas.openxmlformats.org/drawingml/2006/chart">
            <c:chart xmlns:c="http://schemas.openxmlformats.org/drawingml/2006/chart" xmlns:r="http://schemas.openxmlformats.org/officeDocument/2006/relationships" r:id="rId2"/>
          </a:graphicData>
        </a:graphic>
      </p:graphicFrame>
      <p:sp>
        <p:nvSpPr>
          <p:cNvPr id="7"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19</a:t>
            </a:fld>
            <a:endParaRPr lang="en-US" altLang="zh-CN" sz="1400">
              <a:solidFill>
                <a:schemeClr val="tx1"/>
              </a:solidFill>
              <a:latin typeface="Haettenschweiler" pitchFamily="34" charset="0"/>
            </a:endParaRPr>
          </a:p>
        </p:txBody>
      </p:sp>
      <p:sp>
        <p:nvSpPr>
          <p:cNvPr id="8" name="TextBox 7"/>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a:t>
            </a:r>
            <a:r>
              <a:rPr lang="zh-CN" altLang="en-US" sz="1200" b="1" dirty="0" smtClean="0">
                <a:solidFill>
                  <a:schemeClr val="tx1"/>
                </a:solidFill>
                <a:latin typeface="微软雅黑" pitchFamily="34" charset="-122"/>
                <a:ea typeface="微软雅黑" pitchFamily="34" charset="-122"/>
              </a:rPr>
              <a:t>商务市场</a:t>
            </a:r>
            <a:endParaRPr lang="zh-CN" altLang="zh-CN" sz="1200" b="1"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1066874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000" y="1317600"/>
            <a:ext cx="2857487" cy="400110"/>
          </a:xfrm>
          <a:prstGeom prst="rect">
            <a:avLst/>
          </a:prstGeom>
          <a:noFill/>
        </p:spPr>
        <p:txBody>
          <a:bodyPr wrap="square" rtlCol="0">
            <a:spAutoFit/>
          </a:bodyPr>
          <a:lstStyle/>
          <a:p>
            <a:pPr algn="ctr"/>
            <a:r>
              <a:rPr lang="zh-CN" altLang="en-US" sz="2000" b="1" dirty="0">
                <a:latin typeface="黑体" pitchFamily="49" charset="-122"/>
                <a:ea typeface="黑体" pitchFamily="49" charset="-122"/>
              </a:rPr>
              <a:t>本</a:t>
            </a:r>
            <a:r>
              <a:rPr lang="zh-CN" altLang="en-US" sz="2000" b="1" dirty="0" smtClean="0">
                <a:latin typeface="黑体" pitchFamily="49" charset="-122"/>
                <a:ea typeface="黑体" pitchFamily="49" charset="-122"/>
              </a:rPr>
              <a:t>报告数据说明：</a:t>
            </a:r>
            <a:endParaRPr lang="zh-CN" altLang="en-US" sz="2000" b="1" dirty="0">
              <a:latin typeface="黑体" pitchFamily="49" charset="-122"/>
              <a:ea typeface="黑体" pitchFamily="49" charset="-122"/>
            </a:endParaRPr>
          </a:p>
        </p:txBody>
      </p:sp>
      <p:sp>
        <p:nvSpPr>
          <p:cNvPr id="3" name="TextBox 2"/>
          <p:cNvSpPr txBox="1"/>
          <p:nvPr/>
        </p:nvSpPr>
        <p:spPr>
          <a:xfrm>
            <a:off x="1044000" y="2203200"/>
            <a:ext cx="7314214" cy="2554545"/>
          </a:xfrm>
          <a:prstGeom prst="rect">
            <a:avLst/>
          </a:prstGeom>
          <a:noFill/>
        </p:spPr>
        <p:txBody>
          <a:bodyPr wrap="square" rtlCol="0">
            <a:spAutoFit/>
          </a:bodyPr>
          <a:lstStyle/>
          <a:p>
            <a:pPr>
              <a:lnSpc>
                <a:spcPct val="200000"/>
              </a:lnSpc>
              <a:buFont typeface="Wingdings" pitchFamily="2" charset="2"/>
              <a:buChar char="n"/>
            </a:pPr>
            <a:r>
              <a:rPr lang="zh-CN" altLang="en-US" sz="1600" dirty="0" smtClean="0">
                <a:latin typeface="黑体" pitchFamily="49" charset="-122"/>
                <a:ea typeface="黑体" pitchFamily="49" charset="-122"/>
              </a:rPr>
              <a:t>本报告中所涉及的新增预售供应量、成交量、成交均价等未特别注明的，均为建筑面积、建面价格；</a:t>
            </a:r>
          </a:p>
          <a:p>
            <a:pPr>
              <a:lnSpc>
                <a:spcPct val="200000"/>
              </a:lnSpc>
              <a:buFont typeface="Wingdings" pitchFamily="2" charset="2"/>
              <a:buChar char="n"/>
            </a:pPr>
            <a:r>
              <a:rPr lang="zh-CN" altLang="en-US" sz="1600" dirty="0" smtClean="0">
                <a:latin typeface="黑体" pitchFamily="49" charset="-122"/>
                <a:ea typeface="黑体" pitchFamily="49" charset="-122"/>
              </a:rPr>
              <a:t>本报告中所涉及的新开盘及加推房源价格未特别注明的，均为套内面积价格；</a:t>
            </a:r>
          </a:p>
          <a:p>
            <a:pPr>
              <a:lnSpc>
                <a:spcPct val="200000"/>
              </a:lnSpc>
              <a:buFont typeface="Wingdings" pitchFamily="2" charset="2"/>
              <a:buChar char="n"/>
            </a:pPr>
            <a:r>
              <a:rPr lang="zh-CN" altLang="en-US" sz="1600" dirty="0" smtClean="0">
                <a:latin typeface="黑体" pitchFamily="49" charset="-122"/>
                <a:ea typeface="黑体" pitchFamily="49" charset="-122"/>
              </a:rPr>
              <a:t>新开盘加推及媒体投放数据由铭腾汇景公司独家采集；</a:t>
            </a:r>
          </a:p>
          <a:p>
            <a:pPr>
              <a:lnSpc>
                <a:spcPct val="200000"/>
              </a:lnSpc>
              <a:buFont typeface="Wingdings" pitchFamily="2" charset="2"/>
              <a:buChar char="n"/>
            </a:pPr>
            <a:r>
              <a:rPr lang="zh-CN" altLang="en-US" sz="1600" dirty="0" smtClean="0">
                <a:latin typeface="黑体" pitchFamily="49" charset="-122"/>
                <a:ea typeface="黑体" pitchFamily="49" charset="-122"/>
              </a:rPr>
              <a:t>本报告中新增预售供应量及成交数据均来自于网上房地产官方网站；</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0" y="0"/>
            <a:ext cx="4643437"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Arial" charset="0"/>
                <a:ea typeface="黑体" pitchFamily="2" charset="-122"/>
              </a:rPr>
              <a:t>一周市场成交情况</a:t>
            </a:r>
            <a:r>
              <a:rPr lang="en-US" altLang="zh-CN" b="1" smtClean="0">
                <a:solidFill>
                  <a:schemeClr val="bg1"/>
                </a:solidFill>
                <a:latin typeface="Arial" charset="0"/>
                <a:ea typeface="黑体" pitchFamily="2" charset="-122"/>
              </a:rPr>
              <a:t>——</a:t>
            </a:r>
            <a:r>
              <a:rPr lang="zh-CN" altLang="en-US" b="1">
                <a:solidFill>
                  <a:schemeClr val="bg1"/>
                </a:solidFill>
                <a:latin typeface="Arial" charset="0"/>
                <a:ea typeface="黑体" pitchFamily="2" charset="-122"/>
              </a:rPr>
              <a:t>商业</a:t>
            </a:r>
            <a:r>
              <a:rPr lang="zh-CN" altLang="en-US" b="1" smtClean="0">
                <a:solidFill>
                  <a:schemeClr val="bg1"/>
                </a:solidFill>
                <a:latin typeface="Arial" charset="0"/>
                <a:ea typeface="黑体" pitchFamily="2" charset="-122"/>
              </a:rPr>
              <a:t>成交</a:t>
            </a:r>
            <a:r>
              <a:rPr lang="zh-CN" altLang="en-US" b="1">
                <a:solidFill>
                  <a:schemeClr val="bg1"/>
                </a:solidFill>
                <a:latin typeface="Arial" charset="0"/>
                <a:ea typeface="黑体" pitchFamily="2" charset="-122"/>
              </a:rPr>
              <a:t>情况</a:t>
            </a:r>
          </a:p>
        </p:txBody>
      </p:sp>
      <p:sp>
        <p:nvSpPr>
          <p:cNvPr id="8"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20</a:t>
            </a:fld>
            <a:endParaRPr lang="en-US" altLang="zh-CN" sz="1400">
              <a:solidFill>
                <a:schemeClr val="tx1"/>
              </a:solidFill>
              <a:latin typeface="Haettenschweiler" pitchFamily="34" charset="0"/>
            </a:endParaRPr>
          </a:p>
        </p:txBody>
      </p:sp>
      <p:sp>
        <p:nvSpPr>
          <p:cNvPr id="9" name="TextBox 8"/>
          <p:cNvSpPr txBox="1"/>
          <p:nvPr/>
        </p:nvSpPr>
        <p:spPr>
          <a:xfrm>
            <a:off x="122362" y="714356"/>
            <a:ext cx="8807356" cy="307777"/>
          </a:xfrm>
          <a:prstGeom prst="rect">
            <a:avLst/>
          </a:prstGeom>
          <a:noFill/>
        </p:spPr>
        <p:txBody>
          <a:bodyPr wrap="square" rtlCol="0">
            <a:spAutoFit/>
          </a:bodyPr>
          <a:lstStyle/>
          <a:p>
            <a:r>
              <a:rPr lang="zh-CN" altLang="en-US" sz="1400" b="1" dirty="0" smtClean="0">
                <a:solidFill>
                  <a:schemeClr val="tx1"/>
                </a:solidFill>
                <a:latin typeface="微软雅黑" pitchFamily="34" charset="-122"/>
                <a:ea typeface="微软雅黑" pitchFamily="34" charset="-122"/>
              </a:rPr>
              <a:t>商业市场：</a:t>
            </a:r>
            <a:r>
              <a:rPr lang="zh-CN" altLang="en-US" sz="1400" dirty="0" smtClean="0">
                <a:latin typeface="微软雅黑" pitchFamily="34" charset="-122"/>
                <a:ea typeface="微软雅黑" pitchFamily="34" charset="-122"/>
              </a:rPr>
              <a:t>房企持续加大商业供应，冲刺业绩</a:t>
            </a:r>
            <a:r>
              <a:rPr lang="zh-CN" altLang="en-US" sz="1400" dirty="0" smtClean="0">
                <a:solidFill>
                  <a:schemeClr val="tx1"/>
                </a:solidFill>
                <a:latin typeface="微软雅黑" pitchFamily="34" charset="-122"/>
                <a:ea typeface="微软雅黑" pitchFamily="34" charset="-122"/>
              </a:rPr>
              <a:t>，典型项目持续备案，带动成交量走高，价格结构性下降</a:t>
            </a:r>
            <a:r>
              <a:rPr lang="zh-CN" altLang="en-US" sz="1400" dirty="0" smtClean="0">
                <a:latin typeface="微软雅黑" pitchFamily="34" charset="-122"/>
                <a:ea typeface="微软雅黑" pitchFamily="34" charset="-122"/>
              </a:rPr>
              <a:t>。</a:t>
            </a:r>
            <a:endParaRPr lang="zh-CN" altLang="en-US" sz="1400" dirty="0" smtClean="0">
              <a:solidFill>
                <a:schemeClr val="tx1"/>
              </a:solidFill>
              <a:latin typeface="微软雅黑" pitchFamily="34" charset="-122"/>
              <a:ea typeface="微软雅黑" pitchFamily="34" charset="-122"/>
            </a:endParaRPr>
          </a:p>
        </p:txBody>
      </p:sp>
      <p:sp>
        <p:nvSpPr>
          <p:cNvPr id="11" name="TextBox 10"/>
          <p:cNvSpPr txBox="1"/>
          <p:nvPr/>
        </p:nvSpPr>
        <p:spPr>
          <a:xfrm>
            <a:off x="109506" y="4725964"/>
            <a:ext cx="8640960" cy="1092607"/>
          </a:xfrm>
          <a:prstGeom prst="rect">
            <a:avLst/>
          </a:prstGeom>
          <a:noFill/>
        </p:spPr>
        <p:txBody>
          <a:bodyPr wrap="square" rtlCol="0">
            <a:spAutoFit/>
          </a:bodyPr>
          <a:lstStyle/>
          <a:p>
            <a:pPr>
              <a:buClr>
                <a:srgbClr val="993300"/>
              </a:buClr>
              <a:buFont typeface="Wingdings" pitchFamily="2" charset="2"/>
              <a:buChar char="p"/>
            </a:pPr>
            <a:r>
              <a:rPr lang="zh-CN" altLang="en-US" sz="1300" dirty="0" smtClean="0">
                <a:latin typeface="微软雅黑" pitchFamily="34" charset="-122"/>
                <a:ea typeface="微软雅黑" pitchFamily="34" charset="-122"/>
              </a:rPr>
              <a:t> 本周新增供应</a:t>
            </a:r>
            <a:r>
              <a:rPr lang="en-US" altLang="zh-CN" sz="1300" dirty="0" smtClean="0">
                <a:latin typeface="微软雅黑" pitchFamily="34" charset="-122"/>
                <a:ea typeface="微软雅黑" pitchFamily="34" charset="-122"/>
              </a:rPr>
              <a:t>9.63</a:t>
            </a:r>
            <a:r>
              <a:rPr lang="zh-CN" altLang="en-US" sz="1300" dirty="0" smtClean="0">
                <a:latin typeface="微软雅黑" pitchFamily="34" charset="-122"/>
                <a:ea typeface="微软雅黑" pitchFamily="34" charset="-122"/>
              </a:rPr>
              <a:t>万方，</a:t>
            </a:r>
            <a:r>
              <a:rPr lang="zh-CN" altLang="en-US" sz="1300" b="1" u="sng" dirty="0" smtClean="0">
                <a:solidFill>
                  <a:srgbClr val="800000"/>
                </a:solidFill>
                <a:latin typeface="微软雅黑" pitchFamily="34" charset="-122"/>
                <a:ea typeface="微软雅黑" pitchFamily="34" charset="-122"/>
              </a:rPr>
              <a:t>环比下降</a:t>
            </a:r>
            <a:r>
              <a:rPr lang="en-US" altLang="zh-CN" sz="1300" b="1" u="sng" dirty="0" smtClean="0">
                <a:solidFill>
                  <a:srgbClr val="800000"/>
                </a:solidFill>
                <a:latin typeface="微软雅黑" pitchFamily="34" charset="-122"/>
                <a:ea typeface="微软雅黑" pitchFamily="34" charset="-122"/>
              </a:rPr>
              <a:t>53.66%</a:t>
            </a:r>
            <a:r>
              <a:rPr lang="zh-CN" altLang="en-US" sz="1300" b="1" u="sng" dirty="0" smtClean="0">
                <a:solidFill>
                  <a:srgbClr val="800000"/>
                </a:solidFill>
                <a:latin typeface="微软雅黑" pitchFamily="34" charset="-122"/>
                <a:ea typeface="微软雅黑" pitchFamily="34" charset="-122"/>
              </a:rPr>
              <a:t>，多项目（巴南万达、时代都汇）持续加大商业放量，冲刺业绩</a:t>
            </a:r>
            <a:r>
              <a:rPr lang="zh-CN" altLang="en-US" sz="1300" dirty="0" smtClean="0">
                <a:latin typeface="微软雅黑" pitchFamily="34" charset="-122"/>
                <a:ea typeface="微软雅黑" pitchFamily="34" charset="-122"/>
              </a:rPr>
              <a:t>；</a:t>
            </a:r>
            <a:endParaRPr lang="en-US" altLang="zh-CN" sz="1300" dirty="0" smtClean="0">
              <a:latin typeface="微软雅黑" pitchFamily="34" charset="-122"/>
              <a:ea typeface="微软雅黑" pitchFamily="34" charset="-122"/>
            </a:endParaRPr>
          </a:p>
          <a:p>
            <a:pPr algn="l">
              <a:buClr>
                <a:srgbClr val="993300"/>
              </a:buClr>
              <a:buFont typeface="Wingdings" pitchFamily="2" charset="2"/>
              <a:buChar char="p"/>
            </a:pPr>
            <a:endParaRPr lang="zh-CN" altLang="en-US" sz="1300" b="1" dirty="0" smtClean="0">
              <a:latin typeface="微软雅黑" pitchFamily="34" charset="-122"/>
              <a:ea typeface="微软雅黑" pitchFamily="34" charset="-122"/>
            </a:endParaRPr>
          </a:p>
          <a:p>
            <a:pPr>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本周成交面积</a:t>
            </a:r>
            <a:r>
              <a:rPr lang="en-US" altLang="zh-CN" sz="1300" dirty="0" smtClean="0">
                <a:solidFill>
                  <a:schemeClr val="tx1"/>
                </a:solidFill>
                <a:latin typeface="微软雅黑" pitchFamily="34" charset="-122"/>
                <a:ea typeface="微软雅黑" pitchFamily="34" charset="-122"/>
              </a:rPr>
              <a:t>5.67</a:t>
            </a:r>
            <a:r>
              <a:rPr lang="zh-CN" altLang="en-US" sz="1300" dirty="0" smtClean="0">
                <a:solidFill>
                  <a:schemeClr val="tx1"/>
                </a:solidFill>
                <a:latin typeface="微软雅黑" pitchFamily="34" charset="-122"/>
                <a:ea typeface="微软雅黑" pitchFamily="34" charset="-122"/>
              </a:rPr>
              <a:t>万方，</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比上涨</a:t>
            </a:r>
            <a:r>
              <a:rPr lang="en-US" altLang="zh-CN" sz="1300" b="1" u="sng" dirty="0" smtClean="0">
                <a:solidFill>
                  <a:srgbClr val="800000"/>
                </a:solidFill>
                <a:latin typeface="微软雅黑" pitchFamily="34" charset="-122"/>
                <a:ea typeface="微软雅黑" pitchFamily="34" charset="-122"/>
              </a:rPr>
              <a:t>190.77%</a:t>
            </a:r>
            <a:r>
              <a:rPr lang="zh-CN" altLang="en-US" sz="1300" b="1" u="sng" dirty="0" smtClean="0">
                <a:solidFill>
                  <a:srgbClr val="800000"/>
                </a:solidFill>
                <a:latin typeface="微软雅黑" pitchFamily="34" charset="-122"/>
                <a:ea typeface="微软雅黑" pitchFamily="34" charset="-122"/>
              </a:rPr>
              <a:t>；典型项目（绿地保税中心），带动成交量持续走高</a:t>
            </a:r>
            <a:r>
              <a:rPr lang="zh-CN" altLang="en-US" sz="1300" dirty="0" smtClean="0">
                <a:latin typeface="微软雅黑" pitchFamily="34" charset="-122"/>
                <a:ea typeface="微软雅黑" pitchFamily="34" charset="-122"/>
              </a:rPr>
              <a:t>；</a:t>
            </a:r>
            <a:endParaRPr lang="en-US" altLang="zh-CN" sz="1300" dirty="0" smtClean="0">
              <a:latin typeface="微软雅黑" pitchFamily="34" charset="-122"/>
              <a:ea typeface="微软雅黑" pitchFamily="34" charset="-122"/>
            </a:endParaRPr>
          </a:p>
          <a:p>
            <a:pPr algn="l">
              <a:buClr>
                <a:srgbClr val="993300"/>
              </a:buClr>
              <a:buFont typeface="Wingdings" pitchFamily="2" charset="2"/>
              <a:buChar char="p"/>
            </a:pPr>
            <a:endParaRPr lang="zh-CN" altLang="en-US" sz="1300" b="1" dirty="0" smtClean="0">
              <a:latin typeface="微软雅黑" pitchFamily="34" charset="-122"/>
              <a:ea typeface="微软雅黑" pitchFamily="34" charset="-122"/>
            </a:endParaRPr>
          </a:p>
          <a:p>
            <a:pPr>
              <a:buClr>
                <a:srgbClr val="993300"/>
              </a:buClr>
              <a:buFont typeface="Wingdings" pitchFamily="2" charset="2"/>
              <a:buChar char="p"/>
            </a:pPr>
            <a:r>
              <a:rPr lang="zh-CN" altLang="en-US" sz="1300" b="1" dirty="0" smtClean="0">
                <a:solidFill>
                  <a:schemeClr val="tx1"/>
                </a:solidFill>
                <a:latin typeface="微软雅黑" pitchFamily="34" charset="-122"/>
                <a:ea typeface="微软雅黑" pitchFamily="34" charset="-122"/>
              </a:rPr>
              <a:t> </a:t>
            </a:r>
            <a:r>
              <a:rPr lang="zh-CN" altLang="en-US" sz="1300" dirty="0" smtClean="0">
                <a:solidFill>
                  <a:schemeClr val="tx1"/>
                </a:solidFill>
                <a:latin typeface="微软雅黑" pitchFamily="34" charset="-122"/>
                <a:ea typeface="微软雅黑" pitchFamily="34" charset="-122"/>
              </a:rPr>
              <a:t>本周成交均价</a:t>
            </a:r>
            <a:r>
              <a:rPr lang="en-US" altLang="zh-CN" sz="1300" dirty="0" smtClean="0">
                <a:solidFill>
                  <a:schemeClr val="tx1"/>
                </a:solidFill>
                <a:latin typeface="微软雅黑" pitchFamily="34" charset="-122"/>
                <a:ea typeface="微软雅黑" pitchFamily="34" charset="-122"/>
              </a:rPr>
              <a:t>15857</a:t>
            </a:r>
            <a:r>
              <a:rPr lang="zh-CN" altLang="en-US" sz="1300" dirty="0" smtClean="0">
                <a:solidFill>
                  <a:schemeClr val="tx1"/>
                </a:solidFill>
                <a:latin typeface="微软雅黑" pitchFamily="34" charset="-122"/>
                <a:ea typeface="微软雅黑" pitchFamily="34" charset="-122"/>
              </a:rPr>
              <a:t>元</a:t>
            </a:r>
            <a:r>
              <a:rPr lang="en-US" altLang="zh-CN" sz="1300" dirty="0" smtClean="0">
                <a:solidFill>
                  <a:schemeClr val="tx1"/>
                </a:solidFill>
                <a:latin typeface="微软雅黑" pitchFamily="34" charset="-122"/>
                <a:ea typeface="微软雅黑" pitchFamily="34" charset="-122"/>
              </a:rPr>
              <a:t>/㎡</a:t>
            </a:r>
            <a:r>
              <a:rPr lang="zh-CN" altLang="en-US" sz="1300" dirty="0" smtClean="0">
                <a:solidFill>
                  <a:schemeClr val="tx1"/>
                </a:solidFill>
                <a:latin typeface="微软雅黑" pitchFamily="34" charset="-122"/>
                <a:ea typeface="微软雅黑" pitchFamily="34" charset="-122"/>
              </a:rPr>
              <a:t>，</a:t>
            </a:r>
            <a:r>
              <a:rPr lang="zh-CN" altLang="en-US" sz="1300" b="1" u="sng" dirty="0">
                <a:solidFill>
                  <a:srgbClr val="800000"/>
                </a:solidFill>
                <a:latin typeface="微软雅黑" pitchFamily="34" charset="-122"/>
                <a:ea typeface="微软雅黑" pitchFamily="34" charset="-122"/>
              </a:rPr>
              <a:t>环</a:t>
            </a:r>
            <a:r>
              <a:rPr lang="zh-CN" altLang="en-US" sz="1300" b="1" u="sng" dirty="0" smtClean="0">
                <a:solidFill>
                  <a:srgbClr val="800000"/>
                </a:solidFill>
                <a:latin typeface="微软雅黑" pitchFamily="34" charset="-122"/>
                <a:ea typeface="微软雅黑" pitchFamily="34" charset="-122"/>
              </a:rPr>
              <a:t>比下降</a:t>
            </a:r>
            <a:r>
              <a:rPr lang="en-US" altLang="zh-CN" sz="1300" b="1" u="sng" dirty="0" smtClean="0">
                <a:solidFill>
                  <a:srgbClr val="800000"/>
                </a:solidFill>
                <a:latin typeface="微软雅黑" pitchFamily="34" charset="-122"/>
                <a:ea typeface="微软雅黑" pitchFamily="34" charset="-122"/>
              </a:rPr>
              <a:t>23.68</a:t>
            </a:r>
            <a:r>
              <a:rPr lang="zh-CN" altLang="en-US" sz="1300" b="1" u="sng" dirty="0" smtClean="0">
                <a:solidFill>
                  <a:srgbClr val="800000"/>
                </a:solidFill>
                <a:latin typeface="微软雅黑" pitchFamily="34" charset="-122"/>
                <a:ea typeface="微软雅黑" pitchFamily="34" charset="-122"/>
              </a:rPr>
              <a:t>％，受多个二环低价项目影响，结构性下跌</a:t>
            </a:r>
            <a:r>
              <a:rPr lang="zh-CN" altLang="en-US" sz="1300" dirty="0" smtClean="0">
                <a:latin typeface="微软雅黑" pitchFamily="34" charset="-122"/>
                <a:ea typeface="微软雅黑" pitchFamily="34" charset="-122"/>
              </a:rPr>
              <a:t>。</a:t>
            </a:r>
            <a:endParaRPr lang="zh-CN" altLang="en-US" sz="1300" dirty="0" smtClean="0">
              <a:solidFill>
                <a:schemeClr val="tx1"/>
              </a:solidFill>
              <a:latin typeface="微软雅黑" pitchFamily="34" charset="-122"/>
              <a:ea typeface="微软雅黑" pitchFamily="34" charset="-122"/>
            </a:endParaRPr>
          </a:p>
        </p:txBody>
      </p:sp>
      <p:graphicFrame>
        <p:nvGraphicFramePr>
          <p:cNvPr id="12" name="图表 11"/>
          <p:cNvGraphicFramePr/>
          <p:nvPr>
            <p:extLst>
              <p:ext uri="{D42A27DB-BD31-4B8C-83A1-F6EECF244321}">
                <p14:modId xmlns="" xmlns:p14="http://schemas.microsoft.com/office/powerpoint/2010/main" val="2225517621"/>
              </p:ext>
            </p:extLst>
          </p:nvPr>
        </p:nvGraphicFramePr>
        <p:xfrm>
          <a:off x="214282" y="1154064"/>
          <a:ext cx="8715436" cy="344384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a:t>
            </a:r>
            <a:r>
              <a:rPr lang="zh-CN" altLang="en-US" sz="1200" b="1" dirty="0" smtClean="0">
                <a:solidFill>
                  <a:schemeClr val="tx1"/>
                </a:solidFill>
                <a:latin typeface="微软雅黑" pitchFamily="34" charset="-122"/>
                <a:ea typeface="微软雅黑" pitchFamily="34" charset="-122"/>
              </a:rPr>
              <a:t>商业市场</a:t>
            </a:r>
            <a:endParaRPr lang="zh-CN" altLang="zh-CN" sz="1200" b="1"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3651681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Arial" charset="0"/>
                <a:ea typeface="黑体" pitchFamily="2" charset="-122"/>
              </a:rPr>
              <a:t>一周市场新开</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加推</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项目情况</a:t>
            </a:r>
          </a:p>
        </p:txBody>
      </p:sp>
      <p:sp>
        <p:nvSpPr>
          <p:cNvPr id="21"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21</a:t>
            </a:fld>
            <a:endParaRPr lang="en-US" altLang="zh-CN" sz="1400">
              <a:solidFill>
                <a:schemeClr val="tx1"/>
              </a:solidFill>
              <a:latin typeface="Haettenschweiler" pitchFamily="34" charset="0"/>
            </a:endParaRPr>
          </a:p>
        </p:txBody>
      </p:sp>
      <p:sp>
        <p:nvSpPr>
          <p:cNvPr id="22" name="Rectangle 6"/>
          <p:cNvSpPr>
            <a:spLocks noChangeArrowheads="1"/>
          </p:cNvSpPr>
          <p:nvPr/>
        </p:nvSpPr>
        <p:spPr bwMode="auto">
          <a:xfrm>
            <a:off x="1836738" y="571482"/>
            <a:ext cx="5472112" cy="433387"/>
          </a:xfrm>
          <a:prstGeom prst="rect">
            <a:avLst/>
          </a:prstGeom>
          <a:noFill/>
          <a:ln w="9525">
            <a:noFill/>
            <a:miter lim="800000"/>
            <a:headEnd/>
            <a:tailEnd/>
          </a:ln>
        </p:spPr>
        <p:txBody>
          <a:bodyPr anchor="ctr"/>
          <a:lstStyle/>
          <a:p>
            <a:pPr algn="ctr"/>
            <a:r>
              <a:rPr lang="zh-CN" altLang="en-US" sz="2000" b="1" dirty="0">
                <a:solidFill>
                  <a:schemeClr val="tx1"/>
                </a:solidFill>
                <a:latin typeface="黑体" pitchFamily="2" charset="-122"/>
                <a:ea typeface="黑体" pitchFamily="2" charset="-122"/>
              </a:rPr>
              <a:t>重点楼盘开盘（加推）项目位置关系图</a:t>
            </a:r>
          </a:p>
        </p:txBody>
      </p:sp>
      <p:grpSp>
        <p:nvGrpSpPr>
          <p:cNvPr id="13" name="组合 12"/>
          <p:cNvGrpSpPr/>
          <p:nvPr/>
        </p:nvGrpSpPr>
        <p:grpSpPr>
          <a:xfrm>
            <a:off x="188913" y="1053232"/>
            <a:ext cx="8786812" cy="5472112"/>
            <a:chOff x="188913" y="1053232"/>
            <a:chExt cx="8786812" cy="5472112"/>
          </a:xfrm>
        </p:grpSpPr>
        <p:pic>
          <p:nvPicPr>
            <p:cNvPr id="14" name="Picture 16" descr="001"/>
            <p:cNvPicPr>
              <a:picLocks noChangeAspect="1" noChangeArrowheads="1"/>
            </p:cNvPicPr>
            <p:nvPr/>
          </p:nvPicPr>
          <p:blipFill>
            <a:blip r:embed="rId2" cstate="print"/>
            <a:srcRect/>
            <a:stretch>
              <a:fillRect/>
            </a:stretch>
          </p:blipFill>
          <p:spPr bwMode="auto">
            <a:xfrm>
              <a:off x="188913" y="1053232"/>
              <a:ext cx="8786812" cy="5472112"/>
            </a:xfrm>
            <a:prstGeom prst="rect">
              <a:avLst/>
            </a:prstGeom>
            <a:noFill/>
            <a:ln w="9525">
              <a:solidFill>
                <a:srgbClr val="000000"/>
              </a:solidFill>
              <a:miter lim="800000"/>
              <a:headEnd/>
              <a:tailEnd/>
            </a:ln>
          </p:spPr>
        </p:pic>
        <p:sp>
          <p:nvSpPr>
            <p:cNvPr id="15" name="AutoShape 18"/>
            <p:cNvSpPr>
              <a:spLocks/>
            </p:cNvSpPr>
            <p:nvPr/>
          </p:nvSpPr>
          <p:spPr bwMode="auto">
            <a:xfrm>
              <a:off x="3347864" y="3888480"/>
              <a:ext cx="720000" cy="215900"/>
            </a:xfrm>
            <a:prstGeom prst="borderCallout2">
              <a:avLst>
                <a:gd name="adj1" fmla="val 52940"/>
                <a:gd name="adj2" fmla="val 109412"/>
                <a:gd name="adj3" fmla="val 52940"/>
                <a:gd name="adj4" fmla="val 124903"/>
                <a:gd name="adj5" fmla="val -73528"/>
                <a:gd name="adj6" fmla="val 131176"/>
              </a:avLst>
            </a:prstGeom>
            <a:solidFill>
              <a:srgbClr val="336699"/>
            </a:solidFill>
            <a:ln w="22225">
              <a:solidFill>
                <a:schemeClr val="tx1"/>
              </a:solidFill>
              <a:miter lim="800000"/>
              <a:headEnd/>
              <a:tailEnd/>
            </a:ln>
          </p:spPr>
          <p:txBody>
            <a:bodyPr lIns="0" tIns="0" rIns="0" bIns="0" anchor="ctr"/>
            <a:lstStyle>
              <a:lvl1pPr eaLnBrk="0" hangingPunct="0">
                <a:defRPr sz="1000">
                  <a:solidFill>
                    <a:schemeClr val="bg1"/>
                  </a:solidFill>
                  <a:latin typeface="黑体" panose="02010609060101010101" pitchFamily="49" charset="-122"/>
                  <a:ea typeface="微软雅黑" panose="020B0503020204020204" pitchFamily="34" charset="-122"/>
                </a:defRPr>
              </a:lvl1pPr>
              <a:lvl2pPr marL="742950" indent="-285750" eaLnBrk="0" hangingPunct="0">
                <a:defRPr sz="1000">
                  <a:solidFill>
                    <a:schemeClr val="bg1"/>
                  </a:solidFill>
                  <a:latin typeface="黑体" panose="02010609060101010101" pitchFamily="49" charset="-122"/>
                  <a:ea typeface="微软雅黑" panose="020B0503020204020204" pitchFamily="34" charset="-122"/>
                </a:defRPr>
              </a:lvl2pPr>
              <a:lvl3pPr marL="1143000" indent="-228600" eaLnBrk="0" hangingPunct="0">
                <a:defRPr sz="1000">
                  <a:solidFill>
                    <a:schemeClr val="bg1"/>
                  </a:solidFill>
                  <a:latin typeface="黑体" panose="02010609060101010101" pitchFamily="49" charset="-122"/>
                  <a:ea typeface="微软雅黑" panose="020B0503020204020204" pitchFamily="34" charset="-122"/>
                </a:defRPr>
              </a:lvl3pPr>
              <a:lvl4pPr marL="1600200" indent="-228600" eaLnBrk="0" hangingPunct="0">
                <a:defRPr sz="1000">
                  <a:solidFill>
                    <a:schemeClr val="bg1"/>
                  </a:solidFill>
                  <a:latin typeface="黑体" panose="02010609060101010101" pitchFamily="49" charset="-122"/>
                  <a:ea typeface="微软雅黑" panose="020B0503020204020204" pitchFamily="34" charset="-122"/>
                </a:defRPr>
              </a:lvl4pPr>
              <a:lvl5pPr marL="2057400" indent="-228600" eaLnBrk="0" hangingPunct="0">
                <a:defRPr sz="1000">
                  <a:solidFill>
                    <a:schemeClr val="bg1"/>
                  </a:solidFill>
                  <a:latin typeface="黑体" panose="02010609060101010101" pitchFamily="49" charset="-122"/>
                  <a:ea typeface="微软雅黑" panose="020B0503020204020204" pitchFamily="34" charset="-122"/>
                </a:defRPr>
              </a:lvl5pPr>
              <a:lvl6pPr marL="25146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6pPr>
              <a:lvl7pPr marL="29718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7pPr>
              <a:lvl8pPr marL="34290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8pPr>
              <a:lvl9pPr marL="38862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9pPr>
            </a:lstStyle>
            <a:p>
              <a:pPr algn="ctr" eaLnBrk="1" hangingPunct="1"/>
              <a:r>
                <a:rPr lang="zh-CN" altLang="en-US" sz="750" dirty="0">
                  <a:ea typeface="黑体" panose="02010609060101010101" pitchFamily="49" charset="-122"/>
                </a:rPr>
                <a:t>华润</a:t>
              </a:r>
              <a:r>
                <a:rPr lang="en-US" altLang="zh-CN" sz="750" dirty="0">
                  <a:ea typeface="黑体" panose="02010609060101010101" pitchFamily="49" charset="-122"/>
                </a:rPr>
                <a:t>·</a:t>
              </a:r>
              <a:r>
                <a:rPr lang="zh-CN" altLang="en-US" sz="750" dirty="0">
                  <a:ea typeface="黑体" panose="02010609060101010101" pitchFamily="49" charset="-122"/>
                </a:rPr>
                <a:t>中央公园</a:t>
              </a:r>
            </a:p>
          </p:txBody>
        </p:sp>
        <p:sp>
          <p:nvSpPr>
            <p:cNvPr id="16" name="AutoShape 18"/>
            <p:cNvSpPr>
              <a:spLocks/>
            </p:cNvSpPr>
            <p:nvPr/>
          </p:nvSpPr>
          <p:spPr bwMode="auto">
            <a:xfrm>
              <a:off x="2070008" y="3987286"/>
              <a:ext cx="900000" cy="216000"/>
            </a:xfrm>
            <a:prstGeom prst="borderCallout2">
              <a:avLst>
                <a:gd name="adj1" fmla="val 48002"/>
                <a:gd name="adj2" fmla="val 98202"/>
                <a:gd name="adj3" fmla="val 44240"/>
                <a:gd name="adj4" fmla="val 115616"/>
                <a:gd name="adj5" fmla="val -17060"/>
                <a:gd name="adj6" fmla="val 129683"/>
              </a:avLst>
            </a:prstGeom>
            <a:solidFill>
              <a:srgbClr val="336699"/>
            </a:solidFill>
            <a:ln w="22225">
              <a:solidFill>
                <a:sysClr val="windowText" lastClr="000000"/>
              </a:solidFill>
              <a:miter lim="800000"/>
              <a:headEnd/>
              <a:tailEnd/>
            </a:ln>
          </p:spPr>
          <p:txBody>
            <a:bodyPr lIns="0" tIns="0" rIns="0" bIns="0" anchor="ctr"/>
            <a:lstStyle/>
            <a:p>
              <a:pPr lvl="0" algn="ctr">
                <a:defRPr/>
              </a:pPr>
              <a:r>
                <a:rPr lang="zh-CN" altLang="en-US" sz="750" kern="0" dirty="0" smtClean="0">
                  <a:solidFill>
                    <a:schemeClr val="bg1"/>
                  </a:solidFill>
                  <a:latin typeface="黑体" pitchFamily="2" charset="-122"/>
                  <a:ea typeface="黑体" pitchFamily="2" charset="-122"/>
                </a:rPr>
                <a:t>融汇温泉城</a:t>
              </a:r>
              <a:r>
                <a:rPr lang="en-US" altLang="zh-CN" sz="750" kern="0" dirty="0" smtClean="0">
                  <a:solidFill>
                    <a:schemeClr val="bg1"/>
                  </a:solidFill>
                  <a:latin typeface="黑体" pitchFamily="2" charset="-122"/>
                  <a:ea typeface="黑体" pitchFamily="2" charset="-122"/>
                </a:rPr>
                <a:t>·</a:t>
              </a:r>
              <a:r>
                <a:rPr lang="zh-CN" altLang="en-US" sz="750" kern="0" dirty="0" smtClean="0">
                  <a:solidFill>
                    <a:schemeClr val="bg1"/>
                  </a:solidFill>
                  <a:latin typeface="黑体" pitchFamily="2" charset="-122"/>
                  <a:ea typeface="黑体" pitchFamily="2" charset="-122"/>
                </a:rPr>
                <a:t>童话里</a:t>
              </a:r>
              <a:endParaRPr kumimoji="0" lang="zh-CN" altLang="en-US" sz="750" i="0" u="none" strike="noStrike" kern="0" cap="none" spc="0" normalizeH="0" baseline="0" noProof="0" dirty="0">
                <a:ln>
                  <a:noFill/>
                </a:ln>
                <a:solidFill>
                  <a:schemeClr val="bg1"/>
                </a:solidFill>
                <a:effectLst/>
                <a:uLnTx/>
                <a:uFillTx/>
                <a:latin typeface="黑体" pitchFamily="2" charset="-122"/>
                <a:ea typeface="黑体" pitchFamily="2" charset="-122"/>
              </a:endParaRPr>
            </a:p>
          </p:txBody>
        </p:sp>
      </p:grpSp>
    </p:spTree>
    <p:extLst>
      <p:ext uri="{BB962C8B-B14F-4D97-AF65-F5344CB8AC3E}">
        <p14:creationId xmlns="" xmlns:p14="http://schemas.microsoft.com/office/powerpoint/2010/main" val="3799034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Arial" charset="0"/>
                <a:ea typeface="黑体" pitchFamily="2" charset="-122"/>
              </a:rPr>
              <a:t>一周市场新开</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加推</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项目情况</a:t>
            </a:r>
          </a:p>
        </p:txBody>
      </p:sp>
      <p:sp>
        <p:nvSpPr>
          <p:cNvPr id="53"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22</a:t>
            </a:fld>
            <a:endParaRPr lang="en-US" altLang="zh-CN" sz="1400">
              <a:solidFill>
                <a:schemeClr val="tx1"/>
              </a:solidFill>
              <a:latin typeface="Haettenschweiler" pitchFamily="34" charset="0"/>
            </a:endParaRPr>
          </a:p>
        </p:txBody>
      </p:sp>
      <p:sp>
        <p:nvSpPr>
          <p:cNvPr id="54" name="Rectangle 6"/>
          <p:cNvSpPr>
            <a:spLocks noChangeArrowheads="1"/>
          </p:cNvSpPr>
          <p:nvPr/>
        </p:nvSpPr>
        <p:spPr bwMode="auto">
          <a:xfrm>
            <a:off x="1885951" y="503490"/>
            <a:ext cx="5472113" cy="433387"/>
          </a:xfrm>
          <a:prstGeom prst="rect">
            <a:avLst/>
          </a:prstGeom>
          <a:noFill/>
          <a:ln w="9525">
            <a:noFill/>
            <a:miter lim="800000"/>
            <a:headEnd/>
            <a:tailEnd/>
          </a:ln>
        </p:spPr>
        <p:txBody>
          <a:bodyPr anchor="ctr"/>
          <a:lstStyle/>
          <a:p>
            <a:pPr algn="ctr"/>
            <a:r>
              <a:rPr lang="zh-CN" altLang="en-US" sz="2000" b="1" dirty="0">
                <a:solidFill>
                  <a:schemeClr val="tx1"/>
                </a:solidFill>
                <a:latin typeface="黑体" pitchFamily="2" charset="-122"/>
                <a:ea typeface="黑体" pitchFamily="2" charset="-122"/>
              </a:rPr>
              <a:t>北区重点楼盘开盘（加推）项目近期变化</a:t>
            </a:r>
          </a:p>
        </p:txBody>
      </p:sp>
      <p:grpSp>
        <p:nvGrpSpPr>
          <p:cNvPr id="51" name="组合 50"/>
          <p:cNvGrpSpPr/>
          <p:nvPr/>
        </p:nvGrpSpPr>
        <p:grpSpPr>
          <a:xfrm>
            <a:off x="1071534" y="958872"/>
            <a:ext cx="7027857" cy="5824516"/>
            <a:chOff x="1071534" y="958872"/>
            <a:chExt cx="7027857" cy="5824516"/>
          </a:xfrm>
        </p:grpSpPr>
        <p:grpSp>
          <p:nvGrpSpPr>
            <p:cNvPr id="55" name="组合 65"/>
            <p:cNvGrpSpPr/>
            <p:nvPr/>
          </p:nvGrpSpPr>
          <p:grpSpPr>
            <a:xfrm>
              <a:off x="1071534" y="958872"/>
              <a:ext cx="7027857" cy="5756276"/>
              <a:chOff x="1106485" y="913084"/>
              <a:chExt cx="7027857" cy="5756276"/>
            </a:xfrm>
          </p:grpSpPr>
          <p:grpSp>
            <p:nvGrpSpPr>
              <p:cNvPr id="100" name="Group 61"/>
              <p:cNvGrpSpPr>
                <a:grpSpLocks/>
              </p:cNvGrpSpPr>
              <p:nvPr/>
            </p:nvGrpSpPr>
            <p:grpSpPr bwMode="auto">
              <a:xfrm>
                <a:off x="1106485" y="913084"/>
                <a:ext cx="7027857" cy="5756276"/>
                <a:chOff x="727" y="528"/>
                <a:chExt cx="4427" cy="3626"/>
              </a:xfrm>
            </p:grpSpPr>
            <p:pic>
              <p:nvPicPr>
                <p:cNvPr id="103" name="Picture 2"/>
                <p:cNvPicPr>
                  <a:picLocks noChangeAspect="1" noChangeArrowheads="1"/>
                </p:cNvPicPr>
                <p:nvPr/>
              </p:nvPicPr>
              <p:blipFill>
                <a:blip r:embed="rId3" cstate="print"/>
                <a:srcRect/>
                <a:stretch>
                  <a:fillRect/>
                </a:stretch>
              </p:blipFill>
              <p:spPr bwMode="auto">
                <a:xfrm>
                  <a:off x="746" y="540"/>
                  <a:ext cx="4339" cy="3597"/>
                </a:xfrm>
                <a:prstGeom prst="rect">
                  <a:avLst/>
                </a:prstGeom>
                <a:solidFill>
                  <a:srgbClr val="000000">
                    <a:alpha val="20000"/>
                  </a:srgbClr>
                </a:solidFill>
                <a:ln w="9525">
                  <a:noFill/>
                  <a:miter lim="800000"/>
                  <a:headEnd/>
                  <a:tailEnd/>
                </a:ln>
              </p:spPr>
            </p:pic>
            <p:sp>
              <p:nvSpPr>
                <p:cNvPr id="104" name="任意多边形 3"/>
                <p:cNvSpPr>
                  <a:spLocks noChangeArrowheads="1"/>
                </p:cNvSpPr>
                <p:nvPr/>
              </p:nvSpPr>
              <p:spPr bwMode="auto">
                <a:xfrm>
                  <a:off x="3073" y="2911"/>
                  <a:ext cx="457" cy="911"/>
                </a:xfrm>
                <a:custGeom>
                  <a:avLst/>
                  <a:gdLst>
                    <a:gd name="T0" fmla="*/ 0 w 726440"/>
                    <a:gd name="T1" fmla="*/ 0 h 1446106"/>
                    <a:gd name="T2" fmla="*/ 0 w 726440"/>
                    <a:gd name="T3" fmla="*/ 0 h 1446106"/>
                    <a:gd name="T4" fmla="*/ 0 w 726440"/>
                    <a:gd name="T5" fmla="*/ 0 h 1446106"/>
                    <a:gd name="T6" fmla="*/ 0 w 726440"/>
                    <a:gd name="T7" fmla="*/ 0 h 1446106"/>
                    <a:gd name="T8" fmla="*/ 0 w 726440"/>
                    <a:gd name="T9" fmla="*/ 0 h 1446106"/>
                    <a:gd name="T10" fmla="*/ 0 w 726440"/>
                    <a:gd name="T11" fmla="*/ 0 h 1446106"/>
                    <a:gd name="T12" fmla="*/ 0 w 726440"/>
                    <a:gd name="T13" fmla="*/ 0 h 1446106"/>
                    <a:gd name="T14" fmla="*/ 0 w 726440"/>
                    <a:gd name="T15" fmla="*/ 0 h 1446106"/>
                    <a:gd name="T16" fmla="*/ 0 w 726440"/>
                    <a:gd name="T17" fmla="*/ 0 h 1446106"/>
                    <a:gd name="T18" fmla="*/ 0 w 726440"/>
                    <a:gd name="T19" fmla="*/ 0 h 1446106"/>
                    <a:gd name="T20" fmla="*/ 0 w 726440"/>
                    <a:gd name="T21" fmla="*/ 0 h 1446106"/>
                    <a:gd name="T22" fmla="*/ 0 w 726440"/>
                    <a:gd name="T23" fmla="*/ 0 h 1446106"/>
                    <a:gd name="T24" fmla="*/ 0 w 726440"/>
                    <a:gd name="T25" fmla="*/ 0 h 1446106"/>
                    <a:gd name="T26" fmla="*/ 0 w 726440"/>
                    <a:gd name="T27" fmla="*/ 0 h 1446106"/>
                    <a:gd name="T28" fmla="*/ 0 w 726440"/>
                    <a:gd name="T29" fmla="*/ 0 h 1446106"/>
                    <a:gd name="T30" fmla="*/ 0 w 726440"/>
                    <a:gd name="T31" fmla="*/ 0 h 1446106"/>
                    <a:gd name="T32" fmla="*/ 0 w 726440"/>
                    <a:gd name="T33" fmla="*/ 0 h 1446106"/>
                    <a:gd name="T34" fmla="*/ 0 w 726440"/>
                    <a:gd name="T35" fmla="*/ 0 h 1446106"/>
                    <a:gd name="T36" fmla="*/ 0 w 726440"/>
                    <a:gd name="T37" fmla="*/ 0 h 1446106"/>
                    <a:gd name="T38" fmla="*/ 0 w 726440"/>
                    <a:gd name="T39" fmla="*/ 0 h 1446106"/>
                    <a:gd name="T40" fmla="*/ 0 w 726440"/>
                    <a:gd name="T41" fmla="*/ 0 h 1446106"/>
                    <a:gd name="T42" fmla="*/ 0 w 726440"/>
                    <a:gd name="T43" fmla="*/ 0 h 1446106"/>
                    <a:gd name="T44" fmla="*/ 0 w 726440"/>
                    <a:gd name="T45" fmla="*/ 0 h 1446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6440"/>
                    <a:gd name="T70" fmla="*/ 0 h 1446106"/>
                    <a:gd name="T71" fmla="*/ 726440 w 726440"/>
                    <a:gd name="T72" fmla="*/ 1446106 h 1446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6440" h="1446106">
                      <a:moveTo>
                        <a:pt x="721360" y="1332653"/>
                      </a:moveTo>
                      <a:cubicBezTo>
                        <a:pt x="726440" y="1292013"/>
                        <a:pt x="670560" y="1225973"/>
                        <a:pt x="650240" y="1190413"/>
                      </a:cubicBezTo>
                      <a:cubicBezTo>
                        <a:pt x="629920" y="1154853"/>
                        <a:pt x="618067" y="1141306"/>
                        <a:pt x="599440" y="1119293"/>
                      </a:cubicBezTo>
                      <a:cubicBezTo>
                        <a:pt x="580813" y="1097280"/>
                        <a:pt x="558800" y="1085426"/>
                        <a:pt x="538480" y="1058333"/>
                      </a:cubicBezTo>
                      <a:cubicBezTo>
                        <a:pt x="518160" y="1031240"/>
                        <a:pt x="491067" y="993986"/>
                        <a:pt x="477520" y="956733"/>
                      </a:cubicBezTo>
                      <a:cubicBezTo>
                        <a:pt x="463973" y="919480"/>
                        <a:pt x="462280" y="882226"/>
                        <a:pt x="457200" y="834813"/>
                      </a:cubicBezTo>
                      <a:cubicBezTo>
                        <a:pt x="452120" y="787400"/>
                        <a:pt x="443653" y="741680"/>
                        <a:pt x="447040" y="672253"/>
                      </a:cubicBezTo>
                      <a:cubicBezTo>
                        <a:pt x="450427" y="602826"/>
                        <a:pt x="460587" y="480906"/>
                        <a:pt x="477520" y="418253"/>
                      </a:cubicBezTo>
                      <a:cubicBezTo>
                        <a:pt x="494453" y="355600"/>
                        <a:pt x="521547" y="353906"/>
                        <a:pt x="548640" y="296333"/>
                      </a:cubicBezTo>
                      <a:cubicBezTo>
                        <a:pt x="575733" y="238760"/>
                        <a:pt x="657013" y="118533"/>
                        <a:pt x="640080" y="72813"/>
                      </a:cubicBezTo>
                      <a:cubicBezTo>
                        <a:pt x="623147" y="27093"/>
                        <a:pt x="489373" y="30480"/>
                        <a:pt x="447040" y="22013"/>
                      </a:cubicBezTo>
                      <a:cubicBezTo>
                        <a:pt x="404707" y="13546"/>
                        <a:pt x="411480" y="0"/>
                        <a:pt x="386080" y="22013"/>
                      </a:cubicBezTo>
                      <a:cubicBezTo>
                        <a:pt x="360680" y="44026"/>
                        <a:pt x="323427" y="93133"/>
                        <a:pt x="294640" y="154093"/>
                      </a:cubicBezTo>
                      <a:cubicBezTo>
                        <a:pt x="265853" y="215053"/>
                        <a:pt x="250613" y="314960"/>
                        <a:pt x="213360" y="387773"/>
                      </a:cubicBezTo>
                      <a:cubicBezTo>
                        <a:pt x="176107" y="460586"/>
                        <a:pt x="106680" y="533400"/>
                        <a:pt x="71120" y="590973"/>
                      </a:cubicBezTo>
                      <a:cubicBezTo>
                        <a:pt x="35560" y="648546"/>
                        <a:pt x="0" y="685800"/>
                        <a:pt x="0" y="733213"/>
                      </a:cubicBezTo>
                      <a:cubicBezTo>
                        <a:pt x="0" y="780626"/>
                        <a:pt x="38947" y="816186"/>
                        <a:pt x="71120" y="875453"/>
                      </a:cubicBezTo>
                      <a:cubicBezTo>
                        <a:pt x="103293" y="934720"/>
                        <a:pt x="179493" y="1014306"/>
                        <a:pt x="193040" y="1088813"/>
                      </a:cubicBezTo>
                      <a:cubicBezTo>
                        <a:pt x="206587" y="1163320"/>
                        <a:pt x="145627" y="1271693"/>
                        <a:pt x="152400" y="1322493"/>
                      </a:cubicBezTo>
                      <a:cubicBezTo>
                        <a:pt x="159173" y="1373293"/>
                        <a:pt x="187960" y="1374986"/>
                        <a:pt x="233680" y="1393613"/>
                      </a:cubicBezTo>
                      <a:cubicBezTo>
                        <a:pt x="279400" y="1412240"/>
                        <a:pt x="362373" y="1427480"/>
                        <a:pt x="426720" y="1434253"/>
                      </a:cubicBezTo>
                      <a:cubicBezTo>
                        <a:pt x="491067" y="1441026"/>
                        <a:pt x="572347" y="1446106"/>
                        <a:pt x="619760" y="1434253"/>
                      </a:cubicBezTo>
                      <a:cubicBezTo>
                        <a:pt x="667173" y="1422400"/>
                        <a:pt x="716280" y="1373293"/>
                        <a:pt x="721360" y="133265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 name="任意多边形 4"/>
                <p:cNvSpPr>
                  <a:spLocks noChangeArrowheads="1"/>
                </p:cNvSpPr>
                <p:nvPr/>
              </p:nvSpPr>
              <p:spPr bwMode="auto">
                <a:xfrm>
                  <a:off x="1515" y="3571"/>
                  <a:ext cx="1696" cy="174"/>
                </a:xfrm>
                <a:custGeom>
                  <a:avLst/>
                  <a:gdLst>
                    <a:gd name="T0" fmla="*/ 0 w 2692400"/>
                    <a:gd name="T1" fmla="*/ 0 h 882227"/>
                    <a:gd name="T2" fmla="*/ 0 w 2692400"/>
                    <a:gd name="T3" fmla="*/ 0 h 882227"/>
                    <a:gd name="T4" fmla="*/ 0 w 2692400"/>
                    <a:gd name="T5" fmla="*/ 0 h 882227"/>
                    <a:gd name="T6" fmla="*/ 0 w 2692400"/>
                    <a:gd name="T7" fmla="*/ 0 h 882227"/>
                    <a:gd name="T8" fmla="*/ 0 w 2692400"/>
                    <a:gd name="T9" fmla="*/ 0 h 882227"/>
                    <a:gd name="T10" fmla="*/ 0 w 2692400"/>
                    <a:gd name="T11" fmla="*/ 0 h 882227"/>
                    <a:gd name="T12" fmla="*/ 0 w 2692400"/>
                    <a:gd name="T13" fmla="*/ 0 h 882227"/>
                    <a:gd name="T14" fmla="*/ 0 w 2692400"/>
                    <a:gd name="T15" fmla="*/ 0 h 882227"/>
                    <a:gd name="T16" fmla="*/ 0 w 2692400"/>
                    <a:gd name="T17" fmla="*/ 0 h 882227"/>
                    <a:gd name="T18" fmla="*/ 0 w 2692400"/>
                    <a:gd name="T19" fmla="*/ 0 h 882227"/>
                    <a:gd name="T20" fmla="*/ 0 w 2692400"/>
                    <a:gd name="T21" fmla="*/ 0 h 882227"/>
                    <a:gd name="T22" fmla="*/ 0 w 2692400"/>
                    <a:gd name="T23" fmla="*/ 0 h 882227"/>
                    <a:gd name="T24" fmla="*/ 0 w 2692400"/>
                    <a:gd name="T25" fmla="*/ 0 h 882227"/>
                    <a:gd name="T26" fmla="*/ 0 w 2692400"/>
                    <a:gd name="T27" fmla="*/ 0 h 882227"/>
                    <a:gd name="T28" fmla="*/ 0 w 2692400"/>
                    <a:gd name="T29" fmla="*/ 0 h 882227"/>
                    <a:gd name="T30" fmla="*/ 0 w 2692400"/>
                    <a:gd name="T31" fmla="*/ 0 h 882227"/>
                    <a:gd name="T32" fmla="*/ 0 w 2692400"/>
                    <a:gd name="T33" fmla="*/ 0 h 882227"/>
                    <a:gd name="T34" fmla="*/ 0 w 2692400"/>
                    <a:gd name="T35" fmla="*/ 0 h 882227"/>
                    <a:gd name="T36" fmla="*/ 0 w 2692400"/>
                    <a:gd name="T37" fmla="*/ 0 h 882227"/>
                    <a:gd name="T38" fmla="*/ 0 w 2692400"/>
                    <a:gd name="T39" fmla="*/ 0 h 882227"/>
                    <a:gd name="T40" fmla="*/ 0 w 2692400"/>
                    <a:gd name="T41" fmla="*/ 0 h 882227"/>
                    <a:gd name="T42" fmla="*/ 0 w 2692400"/>
                    <a:gd name="T43" fmla="*/ 0 h 882227"/>
                    <a:gd name="T44" fmla="*/ 0 w 2692400"/>
                    <a:gd name="T45" fmla="*/ 0 h 882227"/>
                    <a:gd name="T46" fmla="*/ 0 w 2692400"/>
                    <a:gd name="T47" fmla="*/ 0 h 882227"/>
                    <a:gd name="T48" fmla="*/ 0 w 2692400"/>
                    <a:gd name="T49" fmla="*/ 0 h 882227"/>
                    <a:gd name="T50" fmla="*/ 0 w 2692400"/>
                    <a:gd name="T51" fmla="*/ 0 h 882227"/>
                    <a:gd name="T52" fmla="*/ 0 w 2692400"/>
                    <a:gd name="T53" fmla="*/ 0 h 882227"/>
                    <a:gd name="T54" fmla="*/ 0 w 2692400"/>
                    <a:gd name="T55" fmla="*/ 0 h 882227"/>
                    <a:gd name="T56" fmla="*/ 0 w 2692400"/>
                    <a:gd name="T57" fmla="*/ 0 h 882227"/>
                    <a:gd name="T58" fmla="*/ 0 w 2692400"/>
                    <a:gd name="T59" fmla="*/ 0 h 882227"/>
                    <a:gd name="T60" fmla="*/ 0 w 2692400"/>
                    <a:gd name="T61" fmla="*/ 0 h 882227"/>
                    <a:gd name="T62" fmla="*/ 0 w 2692400"/>
                    <a:gd name="T63" fmla="*/ 0 h 882227"/>
                    <a:gd name="T64" fmla="*/ 0 w 2692400"/>
                    <a:gd name="T65" fmla="*/ 0 h 882227"/>
                    <a:gd name="T66" fmla="*/ 0 w 2692400"/>
                    <a:gd name="T67" fmla="*/ 0 h 882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2400"/>
                    <a:gd name="T103" fmla="*/ 0 h 882227"/>
                    <a:gd name="T104" fmla="*/ 2692400 w 2692400"/>
                    <a:gd name="T105" fmla="*/ 882227 h 882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2400" h="882227">
                      <a:moveTo>
                        <a:pt x="2614507" y="294640"/>
                      </a:moveTo>
                      <a:cubicBezTo>
                        <a:pt x="2692400" y="270933"/>
                        <a:pt x="2638214" y="194733"/>
                        <a:pt x="2644987" y="152400"/>
                      </a:cubicBezTo>
                      <a:cubicBezTo>
                        <a:pt x="2651760" y="110067"/>
                        <a:pt x="2677160" y="66040"/>
                        <a:pt x="2655147" y="40640"/>
                      </a:cubicBezTo>
                      <a:cubicBezTo>
                        <a:pt x="2633134" y="15240"/>
                        <a:pt x="2556934" y="0"/>
                        <a:pt x="2512907" y="0"/>
                      </a:cubicBezTo>
                      <a:cubicBezTo>
                        <a:pt x="2468880" y="0"/>
                        <a:pt x="2390987" y="40640"/>
                        <a:pt x="2390987" y="40640"/>
                      </a:cubicBezTo>
                      <a:lnTo>
                        <a:pt x="2136987" y="132080"/>
                      </a:lnTo>
                      <a:cubicBezTo>
                        <a:pt x="2076027" y="152400"/>
                        <a:pt x="2077720" y="150707"/>
                        <a:pt x="2025227" y="162560"/>
                      </a:cubicBezTo>
                      <a:cubicBezTo>
                        <a:pt x="1972734" y="174413"/>
                        <a:pt x="1889760" y="165947"/>
                        <a:pt x="1822027" y="203200"/>
                      </a:cubicBezTo>
                      <a:cubicBezTo>
                        <a:pt x="1754294" y="240453"/>
                        <a:pt x="1662854" y="331893"/>
                        <a:pt x="1618827" y="386080"/>
                      </a:cubicBezTo>
                      <a:cubicBezTo>
                        <a:pt x="1574800" y="440267"/>
                        <a:pt x="1591734" y="484293"/>
                        <a:pt x="1557867" y="528320"/>
                      </a:cubicBezTo>
                      <a:cubicBezTo>
                        <a:pt x="1524000" y="572347"/>
                        <a:pt x="1478280" y="633307"/>
                        <a:pt x="1415627" y="650240"/>
                      </a:cubicBezTo>
                      <a:cubicBezTo>
                        <a:pt x="1352974" y="667173"/>
                        <a:pt x="1254760" y="640080"/>
                        <a:pt x="1181947" y="629920"/>
                      </a:cubicBezTo>
                      <a:cubicBezTo>
                        <a:pt x="1109134" y="619760"/>
                        <a:pt x="1044787" y="604520"/>
                        <a:pt x="978747" y="589280"/>
                      </a:cubicBezTo>
                      <a:cubicBezTo>
                        <a:pt x="912707" y="574040"/>
                        <a:pt x="843280" y="546947"/>
                        <a:pt x="785707" y="538480"/>
                      </a:cubicBezTo>
                      <a:cubicBezTo>
                        <a:pt x="728134" y="530013"/>
                        <a:pt x="695960" y="530013"/>
                        <a:pt x="633307" y="538480"/>
                      </a:cubicBezTo>
                      <a:cubicBezTo>
                        <a:pt x="570654" y="546947"/>
                        <a:pt x="472440" y="590973"/>
                        <a:pt x="409787" y="589280"/>
                      </a:cubicBezTo>
                      <a:cubicBezTo>
                        <a:pt x="347134" y="587587"/>
                        <a:pt x="298027" y="557107"/>
                        <a:pt x="257387" y="528320"/>
                      </a:cubicBezTo>
                      <a:cubicBezTo>
                        <a:pt x="216747" y="499533"/>
                        <a:pt x="198120" y="428413"/>
                        <a:pt x="165947" y="416560"/>
                      </a:cubicBezTo>
                      <a:cubicBezTo>
                        <a:pt x="133774" y="404707"/>
                        <a:pt x="89747" y="440267"/>
                        <a:pt x="64347" y="457200"/>
                      </a:cubicBezTo>
                      <a:cubicBezTo>
                        <a:pt x="38947" y="474133"/>
                        <a:pt x="22014" y="499533"/>
                        <a:pt x="13547" y="518160"/>
                      </a:cubicBezTo>
                      <a:cubicBezTo>
                        <a:pt x="5080" y="536787"/>
                        <a:pt x="0" y="545253"/>
                        <a:pt x="13547" y="568960"/>
                      </a:cubicBezTo>
                      <a:cubicBezTo>
                        <a:pt x="27094" y="592667"/>
                        <a:pt x="49107" y="626533"/>
                        <a:pt x="94827" y="660400"/>
                      </a:cubicBezTo>
                      <a:cubicBezTo>
                        <a:pt x="140547" y="694267"/>
                        <a:pt x="216747" y="765387"/>
                        <a:pt x="287867" y="772160"/>
                      </a:cubicBezTo>
                      <a:cubicBezTo>
                        <a:pt x="358987" y="778933"/>
                        <a:pt x="457200" y="711200"/>
                        <a:pt x="521547" y="701040"/>
                      </a:cubicBezTo>
                      <a:cubicBezTo>
                        <a:pt x="585894" y="690880"/>
                        <a:pt x="614680" y="699347"/>
                        <a:pt x="673947" y="711200"/>
                      </a:cubicBezTo>
                      <a:cubicBezTo>
                        <a:pt x="733214" y="723053"/>
                        <a:pt x="877147" y="772160"/>
                        <a:pt x="877147" y="772160"/>
                      </a:cubicBezTo>
                      <a:cubicBezTo>
                        <a:pt x="963507" y="797560"/>
                        <a:pt x="1112520" y="848360"/>
                        <a:pt x="1192107" y="863600"/>
                      </a:cubicBezTo>
                      <a:cubicBezTo>
                        <a:pt x="1271694" y="878840"/>
                        <a:pt x="1286934" y="865293"/>
                        <a:pt x="1354667" y="863600"/>
                      </a:cubicBezTo>
                      <a:cubicBezTo>
                        <a:pt x="1422400" y="861907"/>
                        <a:pt x="1530774" y="882227"/>
                        <a:pt x="1598507" y="853440"/>
                      </a:cubicBezTo>
                      <a:cubicBezTo>
                        <a:pt x="1666240" y="824653"/>
                        <a:pt x="1728894" y="739987"/>
                        <a:pt x="1761067" y="690880"/>
                      </a:cubicBezTo>
                      <a:cubicBezTo>
                        <a:pt x="1793240" y="641773"/>
                        <a:pt x="1766147" y="609600"/>
                        <a:pt x="1791547" y="558800"/>
                      </a:cubicBezTo>
                      <a:cubicBezTo>
                        <a:pt x="1816947" y="508000"/>
                        <a:pt x="1849120" y="430107"/>
                        <a:pt x="1913467" y="386080"/>
                      </a:cubicBezTo>
                      <a:cubicBezTo>
                        <a:pt x="1977814" y="342053"/>
                        <a:pt x="2065867" y="306493"/>
                        <a:pt x="2177627" y="294640"/>
                      </a:cubicBezTo>
                      <a:cubicBezTo>
                        <a:pt x="2289387" y="282787"/>
                        <a:pt x="2536614" y="318347"/>
                        <a:pt x="2614507" y="294640"/>
                      </a:cubicBezTo>
                      <a:close/>
                    </a:path>
                  </a:pathLst>
                </a:cu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lang="zh-CN" altLang="en-US" sz="1200" b="1">
                    <a:solidFill>
                      <a:schemeClr val="bg1"/>
                    </a:solidFill>
                    <a:latin typeface="黑体" pitchFamily="2" charset="-122"/>
                    <a:ea typeface="黑体" pitchFamily="2" charset="-122"/>
                  </a:endParaRPr>
                </a:p>
              </p:txBody>
            </p:sp>
            <p:sp>
              <p:nvSpPr>
                <p:cNvPr id="106" name="任意多边形 8"/>
                <p:cNvSpPr>
                  <a:spLocks noChangeArrowheads="1"/>
                </p:cNvSpPr>
                <p:nvPr/>
              </p:nvSpPr>
              <p:spPr bwMode="auto">
                <a:xfrm>
                  <a:off x="911" y="2787"/>
                  <a:ext cx="702" cy="1110"/>
                </a:xfrm>
                <a:custGeom>
                  <a:avLst/>
                  <a:gdLst>
                    <a:gd name="T0" fmla="*/ 0 w 1114213"/>
                    <a:gd name="T1" fmla="*/ 0 h 1761067"/>
                    <a:gd name="T2" fmla="*/ 0 w 1114213"/>
                    <a:gd name="T3" fmla="*/ 0 h 1761067"/>
                    <a:gd name="T4" fmla="*/ 0 w 1114213"/>
                    <a:gd name="T5" fmla="*/ 0 h 1761067"/>
                    <a:gd name="T6" fmla="*/ 0 w 1114213"/>
                    <a:gd name="T7" fmla="*/ 0 h 1761067"/>
                    <a:gd name="T8" fmla="*/ 0 w 1114213"/>
                    <a:gd name="T9" fmla="*/ 0 h 1761067"/>
                    <a:gd name="T10" fmla="*/ 0 w 1114213"/>
                    <a:gd name="T11" fmla="*/ 0 h 1761067"/>
                    <a:gd name="T12" fmla="*/ 0 w 1114213"/>
                    <a:gd name="T13" fmla="*/ 0 h 1761067"/>
                    <a:gd name="T14" fmla="*/ 0 w 1114213"/>
                    <a:gd name="T15" fmla="*/ 0 h 1761067"/>
                    <a:gd name="T16" fmla="*/ 0 w 1114213"/>
                    <a:gd name="T17" fmla="*/ 0 h 1761067"/>
                    <a:gd name="T18" fmla="*/ 0 w 1114213"/>
                    <a:gd name="T19" fmla="*/ 0 h 1761067"/>
                    <a:gd name="T20" fmla="*/ 0 w 1114213"/>
                    <a:gd name="T21" fmla="*/ 0 h 1761067"/>
                    <a:gd name="T22" fmla="*/ 0 w 1114213"/>
                    <a:gd name="T23" fmla="*/ 0 h 1761067"/>
                    <a:gd name="T24" fmla="*/ 0 w 1114213"/>
                    <a:gd name="T25" fmla="*/ 0 h 1761067"/>
                    <a:gd name="T26" fmla="*/ 0 w 1114213"/>
                    <a:gd name="T27" fmla="*/ 0 h 1761067"/>
                    <a:gd name="T28" fmla="*/ 0 w 1114213"/>
                    <a:gd name="T29" fmla="*/ 0 h 1761067"/>
                    <a:gd name="T30" fmla="*/ 0 w 1114213"/>
                    <a:gd name="T31" fmla="*/ 0 h 1761067"/>
                    <a:gd name="T32" fmla="*/ 0 w 1114213"/>
                    <a:gd name="T33" fmla="*/ 0 h 1761067"/>
                    <a:gd name="T34" fmla="*/ 0 w 1114213"/>
                    <a:gd name="T35" fmla="*/ 0 h 1761067"/>
                    <a:gd name="T36" fmla="*/ 0 w 1114213"/>
                    <a:gd name="T37" fmla="*/ 0 h 1761067"/>
                    <a:gd name="T38" fmla="*/ 0 w 1114213"/>
                    <a:gd name="T39" fmla="*/ 0 h 1761067"/>
                    <a:gd name="T40" fmla="*/ 0 w 1114213"/>
                    <a:gd name="T41" fmla="*/ 0 h 1761067"/>
                    <a:gd name="T42" fmla="*/ 0 w 1114213"/>
                    <a:gd name="T43" fmla="*/ 0 h 1761067"/>
                    <a:gd name="T44" fmla="*/ 0 w 1114213"/>
                    <a:gd name="T45" fmla="*/ 0 h 1761067"/>
                    <a:gd name="T46" fmla="*/ 0 w 1114213"/>
                    <a:gd name="T47" fmla="*/ 0 h 1761067"/>
                    <a:gd name="T48" fmla="*/ 0 w 1114213"/>
                    <a:gd name="T49" fmla="*/ 0 h 1761067"/>
                    <a:gd name="T50" fmla="*/ 0 w 1114213"/>
                    <a:gd name="T51" fmla="*/ 0 h 1761067"/>
                    <a:gd name="T52" fmla="*/ 0 w 1114213"/>
                    <a:gd name="T53" fmla="*/ 0 h 1761067"/>
                    <a:gd name="T54" fmla="*/ 0 w 1114213"/>
                    <a:gd name="T55" fmla="*/ 0 h 17610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4213"/>
                    <a:gd name="T85" fmla="*/ 0 h 1761067"/>
                    <a:gd name="T86" fmla="*/ 1114213 w 1114213"/>
                    <a:gd name="T87" fmla="*/ 1761067 h 17610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4213" h="1761067">
                      <a:moveTo>
                        <a:pt x="1114213" y="1620520"/>
                      </a:moveTo>
                      <a:cubicBezTo>
                        <a:pt x="1114213" y="1667933"/>
                        <a:pt x="1022773" y="1701800"/>
                        <a:pt x="982133" y="1722120"/>
                      </a:cubicBezTo>
                      <a:cubicBezTo>
                        <a:pt x="941493" y="1742440"/>
                        <a:pt x="902546" y="1761067"/>
                        <a:pt x="870373" y="1742440"/>
                      </a:cubicBezTo>
                      <a:cubicBezTo>
                        <a:pt x="838200" y="1723813"/>
                        <a:pt x="824653" y="1654387"/>
                        <a:pt x="789093" y="1610360"/>
                      </a:cubicBezTo>
                      <a:cubicBezTo>
                        <a:pt x="753533" y="1566333"/>
                        <a:pt x="689186" y="1513840"/>
                        <a:pt x="657013" y="1478280"/>
                      </a:cubicBezTo>
                      <a:cubicBezTo>
                        <a:pt x="624840" y="1442720"/>
                        <a:pt x="621453" y="1429173"/>
                        <a:pt x="596053" y="1397000"/>
                      </a:cubicBezTo>
                      <a:cubicBezTo>
                        <a:pt x="570653" y="1364827"/>
                        <a:pt x="533400" y="1320800"/>
                        <a:pt x="504613" y="1285240"/>
                      </a:cubicBezTo>
                      <a:cubicBezTo>
                        <a:pt x="475826" y="1249680"/>
                        <a:pt x="460586" y="1219200"/>
                        <a:pt x="423333" y="1183640"/>
                      </a:cubicBezTo>
                      <a:cubicBezTo>
                        <a:pt x="386080" y="1148080"/>
                        <a:pt x="333586" y="1104053"/>
                        <a:pt x="281093" y="1071880"/>
                      </a:cubicBezTo>
                      <a:cubicBezTo>
                        <a:pt x="228600" y="1039707"/>
                        <a:pt x="152400" y="1017693"/>
                        <a:pt x="108373" y="990600"/>
                      </a:cubicBezTo>
                      <a:cubicBezTo>
                        <a:pt x="64346" y="963507"/>
                        <a:pt x="30480" y="949960"/>
                        <a:pt x="16933" y="909320"/>
                      </a:cubicBezTo>
                      <a:cubicBezTo>
                        <a:pt x="3386" y="868680"/>
                        <a:pt x="0" y="809413"/>
                        <a:pt x="27093" y="746760"/>
                      </a:cubicBezTo>
                      <a:cubicBezTo>
                        <a:pt x="54186" y="684107"/>
                        <a:pt x="137160" y="596053"/>
                        <a:pt x="179493" y="533400"/>
                      </a:cubicBezTo>
                      <a:cubicBezTo>
                        <a:pt x="221826" y="470747"/>
                        <a:pt x="250613" y="423333"/>
                        <a:pt x="281093" y="370840"/>
                      </a:cubicBezTo>
                      <a:cubicBezTo>
                        <a:pt x="311573" y="318347"/>
                        <a:pt x="338666" y="272627"/>
                        <a:pt x="362373" y="218440"/>
                      </a:cubicBezTo>
                      <a:cubicBezTo>
                        <a:pt x="386080" y="164253"/>
                        <a:pt x="381000" y="67733"/>
                        <a:pt x="423333" y="45720"/>
                      </a:cubicBezTo>
                      <a:cubicBezTo>
                        <a:pt x="465666" y="23707"/>
                        <a:pt x="550333" y="93133"/>
                        <a:pt x="616373" y="86360"/>
                      </a:cubicBezTo>
                      <a:cubicBezTo>
                        <a:pt x="682413" y="79587"/>
                        <a:pt x="767080" y="10160"/>
                        <a:pt x="819573" y="5080"/>
                      </a:cubicBezTo>
                      <a:cubicBezTo>
                        <a:pt x="872066" y="0"/>
                        <a:pt x="905933" y="22013"/>
                        <a:pt x="931333" y="55880"/>
                      </a:cubicBezTo>
                      <a:cubicBezTo>
                        <a:pt x="956733" y="89747"/>
                        <a:pt x="990600" y="142240"/>
                        <a:pt x="971973" y="208280"/>
                      </a:cubicBezTo>
                      <a:cubicBezTo>
                        <a:pt x="953346" y="274320"/>
                        <a:pt x="861906" y="347133"/>
                        <a:pt x="819573" y="452120"/>
                      </a:cubicBezTo>
                      <a:cubicBezTo>
                        <a:pt x="777240" y="557107"/>
                        <a:pt x="746760" y="743373"/>
                        <a:pt x="717973" y="838200"/>
                      </a:cubicBezTo>
                      <a:cubicBezTo>
                        <a:pt x="689186" y="933027"/>
                        <a:pt x="660400" y="975360"/>
                        <a:pt x="646853" y="1021080"/>
                      </a:cubicBezTo>
                      <a:cubicBezTo>
                        <a:pt x="633306" y="1066800"/>
                        <a:pt x="602826" y="1090507"/>
                        <a:pt x="636693" y="1112520"/>
                      </a:cubicBezTo>
                      <a:cubicBezTo>
                        <a:pt x="670560" y="1134533"/>
                        <a:pt x="794173" y="1136227"/>
                        <a:pt x="850053" y="1153160"/>
                      </a:cubicBezTo>
                      <a:cubicBezTo>
                        <a:pt x="905933" y="1170093"/>
                        <a:pt x="949960" y="1166707"/>
                        <a:pt x="971973" y="1214120"/>
                      </a:cubicBezTo>
                      <a:cubicBezTo>
                        <a:pt x="993986" y="1261533"/>
                        <a:pt x="963506" y="1374987"/>
                        <a:pt x="982133" y="1437640"/>
                      </a:cubicBezTo>
                      <a:cubicBezTo>
                        <a:pt x="1000760" y="1500293"/>
                        <a:pt x="1114213" y="1573107"/>
                        <a:pt x="1114213" y="162052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任意多边形 10"/>
                <p:cNvSpPr>
                  <a:spLocks noChangeArrowheads="1"/>
                </p:cNvSpPr>
                <p:nvPr/>
              </p:nvSpPr>
              <p:spPr bwMode="auto">
                <a:xfrm>
                  <a:off x="1294" y="2958"/>
                  <a:ext cx="1055" cy="1030"/>
                </a:xfrm>
                <a:custGeom>
                  <a:avLst/>
                  <a:gdLst>
                    <a:gd name="T0" fmla="*/ 0 w 1674707"/>
                    <a:gd name="T1" fmla="*/ 0 h 1635760"/>
                    <a:gd name="T2" fmla="*/ 0 w 1674707"/>
                    <a:gd name="T3" fmla="*/ 0 h 1635760"/>
                    <a:gd name="T4" fmla="*/ 0 w 1674707"/>
                    <a:gd name="T5" fmla="*/ 0 h 1635760"/>
                    <a:gd name="T6" fmla="*/ 0 w 1674707"/>
                    <a:gd name="T7" fmla="*/ 0 h 1635760"/>
                    <a:gd name="T8" fmla="*/ 0 w 1674707"/>
                    <a:gd name="T9" fmla="*/ 0 h 1635760"/>
                    <a:gd name="T10" fmla="*/ 0 w 1674707"/>
                    <a:gd name="T11" fmla="*/ 0 h 1635760"/>
                    <a:gd name="T12" fmla="*/ 0 w 1674707"/>
                    <a:gd name="T13" fmla="*/ 0 h 1635760"/>
                    <a:gd name="T14" fmla="*/ 0 w 1674707"/>
                    <a:gd name="T15" fmla="*/ 0 h 1635760"/>
                    <a:gd name="T16" fmla="*/ 0 w 1674707"/>
                    <a:gd name="T17" fmla="*/ 0 h 1635760"/>
                    <a:gd name="T18" fmla="*/ 0 w 1674707"/>
                    <a:gd name="T19" fmla="*/ 0 h 1635760"/>
                    <a:gd name="T20" fmla="*/ 0 w 1674707"/>
                    <a:gd name="T21" fmla="*/ 0 h 1635760"/>
                    <a:gd name="T22" fmla="*/ 0 w 1674707"/>
                    <a:gd name="T23" fmla="*/ 0 h 1635760"/>
                    <a:gd name="T24" fmla="*/ 0 w 1674707"/>
                    <a:gd name="T25" fmla="*/ 0 h 1635760"/>
                    <a:gd name="T26" fmla="*/ 0 w 1674707"/>
                    <a:gd name="T27" fmla="*/ 0 h 1635760"/>
                    <a:gd name="T28" fmla="*/ 0 w 1674707"/>
                    <a:gd name="T29" fmla="*/ 0 h 1635760"/>
                    <a:gd name="T30" fmla="*/ 0 w 1674707"/>
                    <a:gd name="T31" fmla="*/ 0 h 1635760"/>
                    <a:gd name="T32" fmla="*/ 0 w 1674707"/>
                    <a:gd name="T33" fmla="*/ 0 h 1635760"/>
                    <a:gd name="T34" fmla="*/ 0 w 1674707"/>
                    <a:gd name="T35" fmla="*/ 0 h 1635760"/>
                    <a:gd name="T36" fmla="*/ 0 w 1674707"/>
                    <a:gd name="T37" fmla="*/ 0 h 1635760"/>
                    <a:gd name="T38" fmla="*/ 0 w 1674707"/>
                    <a:gd name="T39" fmla="*/ 0 h 1635760"/>
                    <a:gd name="T40" fmla="*/ 0 w 1674707"/>
                    <a:gd name="T41" fmla="*/ 0 h 1635760"/>
                    <a:gd name="T42" fmla="*/ 0 w 1674707"/>
                    <a:gd name="T43" fmla="*/ 0 h 1635760"/>
                    <a:gd name="T44" fmla="*/ 0 w 1674707"/>
                    <a:gd name="T45" fmla="*/ 0 h 1635760"/>
                    <a:gd name="T46" fmla="*/ 0 w 1674707"/>
                    <a:gd name="T47" fmla="*/ 0 h 1635760"/>
                    <a:gd name="T48" fmla="*/ 0 w 1674707"/>
                    <a:gd name="T49" fmla="*/ 0 h 1635760"/>
                    <a:gd name="T50" fmla="*/ 0 w 1674707"/>
                    <a:gd name="T51" fmla="*/ 0 h 1635760"/>
                    <a:gd name="T52" fmla="*/ 0 w 1674707"/>
                    <a:gd name="T53" fmla="*/ 0 h 1635760"/>
                    <a:gd name="T54" fmla="*/ 0 w 1674707"/>
                    <a:gd name="T55" fmla="*/ 0 h 1635760"/>
                    <a:gd name="T56" fmla="*/ 0 w 1674707"/>
                    <a:gd name="T57" fmla="*/ 0 h 1635760"/>
                    <a:gd name="T58" fmla="*/ 0 w 1674707"/>
                    <a:gd name="T59" fmla="*/ 0 h 1635760"/>
                    <a:gd name="T60" fmla="*/ 0 w 1674707"/>
                    <a:gd name="T61" fmla="*/ 0 h 1635760"/>
                    <a:gd name="T62" fmla="*/ 0 w 1674707"/>
                    <a:gd name="T63" fmla="*/ 0 h 1635760"/>
                    <a:gd name="T64" fmla="*/ 0 w 1674707"/>
                    <a:gd name="T65" fmla="*/ 0 h 1635760"/>
                    <a:gd name="T66" fmla="*/ 0 w 1674707"/>
                    <a:gd name="T67" fmla="*/ 0 h 1635760"/>
                    <a:gd name="T68" fmla="*/ 0 w 1674707"/>
                    <a:gd name="T69" fmla="*/ 0 h 1635760"/>
                    <a:gd name="T70" fmla="*/ 0 w 1674707"/>
                    <a:gd name="T71" fmla="*/ 0 h 1635760"/>
                    <a:gd name="T72" fmla="*/ 0 w 1674707"/>
                    <a:gd name="T73" fmla="*/ 0 h 16357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74707"/>
                    <a:gd name="T112" fmla="*/ 0 h 1635760"/>
                    <a:gd name="T113" fmla="*/ 1674707 w 1674707"/>
                    <a:gd name="T114" fmla="*/ 1635760 h 16357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74707" h="1635760">
                      <a:moveTo>
                        <a:pt x="1532467" y="1613747"/>
                      </a:moveTo>
                      <a:cubicBezTo>
                        <a:pt x="1546014" y="1591734"/>
                        <a:pt x="1505374" y="1503680"/>
                        <a:pt x="1512147" y="1471507"/>
                      </a:cubicBezTo>
                      <a:cubicBezTo>
                        <a:pt x="1518920" y="1439334"/>
                        <a:pt x="1547707" y="1442720"/>
                        <a:pt x="1573107" y="1420707"/>
                      </a:cubicBezTo>
                      <a:cubicBezTo>
                        <a:pt x="1598507" y="1398694"/>
                        <a:pt x="1654387" y="1376680"/>
                        <a:pt x="1664547" y="1339427"/>
                      </a:cubicBezTo>
                      <a:cubicBezTo>
                        <a:pt x="1674707" y="1302174"/>
                        <a:pt x="1654387" y="1244600"/>
                        <a:pt x="1634067" y="1197187"/>
                      </a:cubicBezTo>
                      <a:cubicBezTo>
                        <a:pt x="1613747" y="1149774"/>
                        <a:pt x="1557867" y="1107440"/>
                        <a:pt x="1542627" y="1054947"/>
                      </a:cubicBezTo>
                      <a:cubicBezTo>
                        <a:pt x="1527387" y="1002454"/>
                        <a:pt x="1547707" y="926254"/>
                        <a:pt x="1542627" y="882227"/>
                      </a:cubicBezTo>
                      <a:cubicBezTo>
                        <a:pt x="1537547" y="838200"/>
                        <a:pt x="1510454" y="821267"/>
                        <a:pt x="1512147" y="790787"/>
                      </a:cubicBezTo>
                      <a:cubicBezTo>
                        <a:pt x="1513840" y="760307"/>
                        <a:pt x="1576494" y="745067"/>
                        <a:pt x="1552787" y="699347"/>
                      </a:cubicBezTo>
                      <a:cubicBezTo>
                        <a:pt x="1529080" y="653627"/>
                        <a:pt x="1386840" y="582507"/>
                        <a:pt x="1369907" y="516467"/>
                      </a:cubicBezTo>
                      <a:cubicBezTo>
                        <a:pt x="1352974" y="450427"/>
                        <a:pt x="1435947" y="355600"/>
                        <a:pt x="1451187" y="303107"/>
                      </a:cubicBezTo>
                      <a:cubicBezTo>
                        <a:pt x="1466427" y="250614"/>
                        <a:pt x="1495214" y="220134"/>
                        <a:pt x="1461347" y="201507"/>
                      </a:cubicBezTo>
                      <a:cubicBezTo>
                        <a:pt x="1427480" y="182880"/>
                        <a:pt x="1308947" y="193040"/>
                        <a:pt x="1247987" y="191347"/>
                      </a:cubicBezTo>
                      <a:cubicBezTo>
                        <a:pt x="1187027" y="189654"/>
                        <a:pt x="1180254" y="194734"/>
                        <a:pt x="1095587" y="191347"/>
                      </a:cubicBezTo>
                      <a:cubicBezTo>
                        <a:pt x="1010920" y="187960"/>
                        <a:pt x="814494" y="186267"/>
                        <a:pt x="739987" y="171027"/>
                      </a:cubicBezTo>
                      <a:cubicBezTo>
                        <a:pt x="665480" y="155787"/>
                        <a:pt x="665480" y="127000"/>
                        <a:pt x="648547" y="99907"/>
                      </a:cubicBezTo>
                      <a:cubicBezTo>
                        <a:pt x="631614" y="72814"/>
                        <a:pt x="663787" y="16934"/>
                        <a:pt x="638387" y="8467"/>
                      </a:cubicBezTo>
                      <a:cubicBezTo>
                        <a:pt x="612987" y="0"/>
                        <a:pt x="541867" y="35560"/>
                        <a:pt x="496147" y="49107"/>
                      </a:cubicBezTo>
                      <a:cubicBezTo>
                        <a:pt x="450427" y="62654"/>
                        <a:pt x="401320" y="67734"/>
                        <a:pt x="364067" y="89747"/>
                      </a:cubicBezTo>
                      <a:cubicBezTo>
                        <a:pt x="326814" y="111760"/>
                        <a:pt x="303107" y="138854"/>
                        <a:pt x="272627" y="181187"/>
                      </a:cubicBezTo>
                      <a:cubicBezTo>
                        <a:pt x="242147" y="223520"/>
                        <a:pt x="203200" y="299720"/>
                        <a:pt x="181187" y="343747"/>
                      </a:cubicBezTo>
                      <a:cubicBezTo>
                        <a:pt x="159174" y="387774"/>
                        <a:pt x="154094" y="403014"/>
                        <a:pt x="140547" y="445347"/>
                      </a:cubicBezTo>
                      <a:cubicBezTo>
                        <a:pt x="127000" y="487680"/>
                        <a:pt x="118534" y="541867"/>
                        <a:pt x="99907" y="597747"/>
                      </a:cubicBezTo>
                      <a:cubicBezTo>
                        <a:pt x="81280" y="653627"/>
                        <a:pt x="40640" y="738294"/>
                        <a:pt x="28787" y="780627"/>
                      </a:cubicBezTo>
                      <a:cubicBezTo>
                        <a:pt x="16934" y="822960"/>
                        <a:pt x="0" y="836507"/>
                        <a:pt x="28787" y="851747"/>
                      </a:cubicBezTo>
                      <a:cubicBezTo>
                        <a:pt x="57574" y="866987"/>
                        <a:pt x="149014" y="858520"/>
                        <a:pt x="201507" y="872067"/>
                      </a:cubicBezTo>
                      <a:cubicBezTo>
                        <a:pt x="254000" y="885614"/>
                        <a:pt x="314960" y="900854"/>
                        <a:pt x="343747" y="933027"/>
                      </a:cubicBezTo>
                      <a:cubicBezTo>
                        <a:pt x="372534" y="965200"/>
                        <a:pt x="370840" y="1019387"/>
                        <a:pt x="374227" y="1065107"/>
                      </a:cubicBezTo>
                      <a:cubicBezTo>
                        <a:pt x="377614" y="1110827"/>
                        <a:pt x="350520" y="1168400"/>
                        <a:pt x="364067" y="1207347"/>
                      </a:cubicBezTo>
                      <a:cubicBezTo>
                        <a:pt x="377614" y="1246294"/>
                        <a:pt x="426720" y="1259840"/>
                        <a:pt x="455507" y="1298787"/>
                      </a:cubicBezTo>
                      <a:cubicBezTo>
                        <a:pt x="484294" y="1337734"/>
                        <a:pt x="504614" y="1400387"/>
                        <a:pt x="536787" y="1441027"/>
                      </a:cubicBezTo>
                      <a:cubicBezTo>
                        <a:pt x="568960" y="1481667"/>
                        <a:pt x="611294" y="1524000"/>
                        <a:pt x="648547" y="1542627"/>
                      </a:cubicBezTo>
                      <a:cubicBezTo>
                        <a:pt x="685800" y="1561254"/>
                        <a:pt x="719667" y="1556174"/>
                        <a:pt x="760307" y="1552787"/>
                      </a:cubicBezTo>
                      <a:cubicBezTo>
                        <a:pt x="800947" y="1549400"/>
                        <a:pt x="831427" y="1529080"/>
                        <a:pt x="892387" y="1522307"/>
                      </a:cubicBezTo>
                      <a:cubicBezTo>
                        <a:pt x="953347" y="1515534"/>
                        <a:pt x="1036320" y="1498600"/>
                        <a:pt x="1126067" y="1512147"/>
                      </a:cubicBezTo>
                      <a:cubicBezTo>
                        <a:pt x="1215814" y="1525694"/>
                        <a:pt x="1368214" y="1591734"/>
                        <a:pt x="1430867" y="1603587"/>
                      </a:cubicBezTo>
                      <a:cubicBezTo>
                        <a:pt x="1493520" y="1615440"/>
                        <a:pt x="1518920" y="1635760"/>
                        <a:pt x="1532467" y="161374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任意多边形 13"/>
                <p:cNvSpPr>
                  <a:spLocks noChangeArrowheads="1"/>
                </p:cNvSpPr>
                <p:nvPr/>
              </p:nvSpPr>
              <p:spPr bwMode="auto">
                <a:xfrm>
                  <a:off x="2250" y="3330"/>
                  <a:ext cx="949" cy="644"/>
                </a:xfrm>
                <a:custGeom>
                  <a:avLst/>
                  <a:gdLst>
                    <a:gd name="T0" fmla="*/ 0 w 1500294"/>
                    <a:gd name="T1" fmla="*/ 0 h 1022773"/>
                    <a:gd name="T2" fmla="*/ 0 w 1500294"/>
                    <a:gd name="T3" fmla="*/ 0 h 1022773"/>
                    <a:gd name="T4" fmla="*/ 0 w 1500294"/>
                    <a:gd name="T5" fmla="*/ 0 h 1022773"/>
                    <a:gd name="T6" fmla="*/ 0 w 1500294"/>
                    <a:gd name="T7" fmla="*/ 0 h 1022773"/>
                    <a:gd name="T8" fmla="*/ 0 w 1500294"/>
                    <a:gd name="T9" fmla="*/ 0 h 1022773"/>
                    <a:gd name="T10" fmla="*/ 0 w 1500294"/>
                    <a:gd name="T11" fmla="*/ 0 h 1022773"/>
                    <a:gd name="T12" fmla="*/ 0 w 1500294"/>
                    <a:gd name="T13" fmla="*/ 0 h 1022773"/>
                    <a:gd name="T14" fmla="*/ 0 w 1500294"/>
                    <a:gd name="T15" fmla="*/ 0 h 1022773"/>
                    <a:gd name="T16" fmla="*/ 0 w 1500294"/>
                    <a:gd name="T17" fmla="*/ 0 h 1022773"/>
                    <a:gd name="T18" fmla="*/ 0 w 1500294"/>
                    <a:gd name="T19" fmla="*/ 0 h 1022773"/>
                    <a:gd name="T20" fmla="*/ 0 w 1500294"/>
                    <a:gd name="T21" fmla="*/ 0 h 1022773"/>
                    <a:gd name="T22" fmla="*/ 0 w 1500294"/>
                    <a:gd name="T23" fmla="*/ 0 h 1022773"/>
                    <a:gd name="T24" fmla="*/ 0 w 1500294"/>
                    <a:gd name="T25" fmla="*/ 0 h 1022773"/>
                    <a:gd name="T26" fmla="*/ 0 w 1500294"/>
                    <a:gd name="T27" fmla="*/ 0 h 1022773"/>
                    <a:gd name="T28" fmla="*/ 0 w 1500294"/>
                    <a:gd name="T29" fmla="*/ 0 h 1022773"/>
                    <a:gd name="T30" fmla="*/ 0 w 1500294"/>
                    <a:gd name="T31" fmla="*/ 0 h 1022773"/>
                    <a:gd name="T32" fmla="*/ 0 w 1500294"/>
                    <a:gd name="T33" fmla="*/ 0 h 1022773"/>
                    <a:gd name="T34" fmla="*/ 0 w 1500294"/>
                    <a:gd name="T35" fmla="*/ 0 h 1022773"/>
                    <a:gd name="T36" fmla="*/ 0 w 1500294"/>
                    <a:gd name="T37" fmla="*/ 0 h 1022773"/>
                    <a:gd name="T38" fmla="*/ 0 w 1500294"/>
                    <a:gd name="T39" fmla="*/ 0 h 1022773"/>
                    <a:gd name="T40" fmla="*/ 0 w 1500294"/>
                    <a:gd name="T41" fmla="*/ 0 h 1022773"/>
                    <a:gd name="T42" fmla="*/ 0 w 1500294"/>
                    <a:gd name="T43" fmla="*/ 0 h 1022773"/>
                    <a:gd name="T44" fmla="*/ 0 w 1500294"/>
                    <a:gd name="T45" fmla="*/ 0 h 1022773"/>
                    <a:gd name="T46" fmla="*/ 0 w 1500294"/>
                    <a:gd name="T47" fmla="*/ 0 h 1022773"/>
                    <a:gd name="T48" fmla="*/ 0 w 1500294"/>
                    <a:gd name="T49" fmla="*/ 0 h 1022773"/>
                    <a:gd name="T50" fmla="*/ 0 w 1500294"/>
                    <a:gd name="T51" fmla="*/ 0 h 1022773"/>
                    <a:gd name="T52" fmla="*/ 0 w 1500294"/>
                    <a:gd name="T53" fmla="*/ 0 h 1022773"/>
                    <a:gd name="T54" fmla="*/ 0 w 1500294"/>
                    <a:gd name="T55" fmla="*/ 0 h 1022773"/>
                    <a:gd name="T56" fmla="*/ 0 w 1500294"/>
                    <a:gd name="T57" fmla="*/ 0 h 1022773"/>
                    <a:gd name="T58" fmla="*/ 0 w 1500294"/>
                    <a:gd name="T59" fmla="*/ 0 h 10227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00294"/>
                    <a:gd name="T91" fmla="*/ 0 h 1022773"/>
                    <a:gd name="T92" fmla="*/ 1500294 w 1500294"/>
                    <a:gd name="T93" fmla="*/ 1022773 h 10227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00294" h="1022773">
                      <a:moveTo>
                        <a:pt x="59267" y="982133"/>
                      </a:moveTo>
                      <a:cubicBezTo>
                        <a:pt x="23707" y="956733"/>
                        <a:pt x="13547" y="899160"/>
                        <a:pt x="18627" y="870373"/>
                      </a:cubicBezTo>
                      <a:cubicBezTo>
                        <a:pt x="23707" y="841586"/>
                        <a:pt x="66040" y="833120"/>
                        <a:pt x="89747" y="809413"/>
                      </a:cubicBezTo>
                      <a:cubicBezTo>
                        <a:pt x="113454" y="785706"/>
                        <a:pt x="157480" y="770466"/>
                        <a:pt x="160867" y="728133"/>
                      </a:cubicBezTo>
                      <a:cubicBezTo>
                        <a:pt x="164254" y="685800"/>
                        <a:pt x="128694" y="604520"/>
                        <a:pt x="110067" y="555413"/>
                      </a:cubicBezTo>
                      <a:cubicBezTo>
                        <a:pt x="91440" y="506306"/>
                        <a:pt x="57574" y="477520"/>
                        <a:pt x="49107" y="433493"/>
                      </a:cubicBezTo>
                      <a:cubicBezTo>
                        <a:pt x="40640" y="389466"/>
                        <a:pt x="64347" y="326813"/>
                        <a:pt x="59267" y="291253"/>
                      </a:cubicBezTo>
                      <a:cubicBezTo>
                        <a:pt x="54187" y="255693"/>
                        <a:pt x="0" y="235373"/>
                        <a:pt x="18627" y="220133"/>
                      </a:cubicBezTo>
                      <a:cubicBezTo>
                        <a:pt x="37254" y="204893"/>
                        <a:pt x="118534" y="211666"/>
                        <a:pt x="171027" y="199813"/>
                      </a:cubicBezTo>
                      <a:cubicBezTo>
                        <a:pt x="223520" y="187960"/>
                        <a:pt x="291254" y="172720"/>
                        <a:pt x="333587" y="149013"/>
                      </a:cubicBezTo>
                      <a:cubicBezTo>
                        <a:pt x="375920" y="125306"/>
                        <a:pt x="386080" y="81280"/>
                        <a:pt x="425027" y="57573"/>
                      </a:cubicBezTo>
                      <a:cubicBezTo>
                        <a:pt x="463974" y="33866"/>
                        <a:pt x="516467" y="0"/>
                        <a:pt x="567267" y="6773"/>
                      </a:cubicBezTo>
                      <a:cubicBezTo>
                        <a:pt x="618067" y="13546"/>
                        <a:pt x="663787" y="74506"/>
                        <a:pt x="729827" y="98213"/>
                      </a:cubicBezTo>
                      <a:cubicBezTo>
                        <a:pt x="795867" y="121920"/>
                        <a:pt x="875454" y="138853"/>
                        <a:pt x="963507" y="149013"/>
                      </a:cubicBezTo>
                      <a:cubicBezTo>
                        <a:pt x="1051560" y="159173"/>
                        <a:pt x="1192107" y="149013"/>
                        <a:pt x="1258147" y="159173"/>
                      </a:cubicBezTo>
                      <a:cubicBezTo>
                        <a:pt x="1324187" y="169333"/>
                        <a:pt x="1324187" y="174413"/>
                        <a:pt x="1359747" y="209973"/>
                      </a:cubicBezTo>
                      <a:cubicBezTo>
                        <a:pt x="1395307" y="245533"/>
                        <a:pt x="1449494" y="338666"/>
                        <a:pt x="1471507" y="372533"/>
                      </a:cubicBezTo>
                      <a:cubicBezTo>
                        <a:pt x="1493520" y="406400"/>
                        <a:pt x="1500294" y="409786"/>
                        <a:pt x="1491827" y="413173"/>
                      </a:cubicBezTo>
                      <a:cubicBezTo>
                        <a:pt x="1483360" y="416560"/>
                        <a:pt x="1447800" y="397933"/>
                        <a:pt x="1420707" y="392853"/>
                      </a:cubicBezTo>
                      <a:cubicBezTo>
                        <a:pt x="1393614" y="387773"/>
                        <a:pt x="1368214" y="374226"/>
                        <a:pt x="1329267" y="382693"/>
                      </a:cubicBezTo>
                      <a:cubicBezTo>
                        <a:pt x="1290320" y="391160"/>
                        <a:pt x="1236134" y="425026"/>
                        <a:pt x="1187027" y="443653"/>
                      </a:cubicBezTo>
                      <a:cubicBezTo>
                        <a:pt x="1137920" y="462280"/>
                        <a:pt x="1082040" y="479213"/>
                        <a:pt x="1034627" y="494453"/>
                      </a:cubicBezTo>
                      <a:cubicBezTo>
                        <a:pt x="987214" y="509693"/>
                        <a:pt x="953347" y="524933"/>
                        <a:pt x="902547" y="535093"/>
                      </a:cubicBezTo>
                      <a:cubicBezTo>
                        <a:pt x="851747" y="545253"/>
                        <a:pt x="780627" y="540173"/>
                        <a:pt x="729827" y="555413"/>
                      </a:cubicBezTo>
                      <a:cubicBezTo>
                        <a:pt x="679027" y="570653"/>
                        <a:pt x="640080" y="597746"/>
                        <a:pt x="597747" y="626533"/>
                      </a:cubicBezTo>
                      <a:cubicBezTo>
                        <a:pt x="555414" y="655320"/>
                        <a:pt x="511387" y="682413"/>
                        <a:pt x="475827" y="728133"/>
                      </a:cubicBezTo>
                      <a:cubicBezTo>
                        <a:pt x="440267" y="773853"/>
                        <a:pt x="414867" y="855133"/>
                        <a:pt x="384387" y="900853"/>
                      </a:cubicBezTo>
                      <a:cubicBezTo>
                        <a:pt x="353907" y="946573"/>
                        <a:pt x="318347" y="982133"/>
                        <a:pt x="292947" y="1002453"/>
                      </a:cubicBezTo>
                      <a:cubicBezTo>
                        <a:pt x="267547" y="1022773"/>
                        <a:pt x="264160" y="1022773"/>
                        <a:pt x="231987" y="1022773"/>
                      </a:cubicBezTo>
                      <a:cubicBezTo>
                        <a:pt x="199814" y="1022773"/>
                        <a:pt x="94827" y="1007533"/>
                        <a:pt x="59267" y="98213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9" name="任意多边形 14"/>
                <p:cNvSpPr>
                  <a:spLocks noChangeArrowheads="1"/>
                </p:cNvSpPr>
                <p:nvPr/>
              </p:nvSpPr>
              <p:spPr bwMode="auto">
                <a:xfrm>
                  <a:off x="2155" y="2620"/>
                  <a:ext cx="1166" cy="838"/>
                </a:xfrm>
                <a:custGeom>
                  <a:avLst/>
                  <a:gdLst>
                    <a:gd name="T0" fmla="*/ 0 w 1850814"/>
                    <a:gd name="T1" fmla="*/ 0 h 1330960"/>
                    <a:gd name="T2" fmla="*/ 0 w 1850814"/>
                    <a:gd name="T3" fmla="*/ 0 h 1330960"/>
                    <a:gd name="T4" fmla="*/ 0 w 1850814"/>
                    <a:gd name="T5" fmla="*/ 0 h 1330960"/>
                    <a:gd name="T6" fmla="*/ 0 w 1850814"/>
                    <a:gd name="T7" fmla="*/ 0 h 1330960"/>
                    <a:gd name="T8" fmla="*/ 0 w 1850814"/>
                    <a:gd name="T9" fmla="*/ 0 h 1330960"/>
                    <a:gd name="T10" fmla="*/ 0 w 1850814"/>
                    <a:gd name="T11" fmla="*/ 0 h 1330960"/>
                    <a:gd name="T12" fmla="*/ 0 w 1850814"/>
                    <a:gd name="T13" fmla="*/ 0 h 1330960"/>
                    <a:gd name="T14" fmla="*/ 0 w 1850814"/>
                    <a:gd name="T15" fmla="*/ 0 h 1330960"/>
                    <a:gd name="T16" fmla="*/ 0 w 1850814"/>
                    <a:gd name="T17" fmla="*/ 0 h 1330960"/>
                    <a:gd name="T18" fmla="*/ 0 w 1850814"/>
                    <a:gd name="T19" fmla="*/ 0 h 1330960"/>
                    <a:gd name="T20" fmla="*/ 0 w 1850814"/>
                    <a:gd name="T21" fmla="*/ 0 h 1330960"/>
                    <a:gd name="T22" fmla="*/ 0 w 1850814"/>
                    <a:gd name="T23" fmla="*/ 0 h 1330960"/>
                    <a:gd name="T24" fmla="*/ 0 w 1850814"/>
                    <a:gd name="T25" fmla="*/ 0 h 1330960"/>
                    <a:gd name="T26" fmla="*/ 0 w 1850814"/>
                    <a:gd name="T27" fmla="*/ 0 h 1330960"/>
                    <a:gd name="T28" fmla="*/ 0 w 1850814"/>
                    <a:gd name="T29" fmla="*/ 0 h 1330960"/>
                    <a:gd name="T30" fmla="*/ 0 w 1850814"/>
                    <a:gd name="T31" fmla="*/ 0 h 1330960"/>
                    <a:gd name="T32" fmla="*/ 0 w 1850814"/>
                    <a:gd name="T33" fmla="*/ 0 h 1330960"/>
                    <a:gd name="T34" fmla="*/ 0 w 1850814"/>
                    <a:gd name="T35" fmla="*/ 0 h 1330960"/>
                    <a:gd name="T36" fmla="*/ 0 w 1850814"/>
                    <a:gd name="T37" fmla="*/ 0 h 1330960"/>
                    <a:gd name="T38" fmla="*/ 0 w 1850814"/>
                    <a:gd name="T39" fmla="*/ 0 h 1330960"/>
                    <a:gd name="T40" fmla="*/ 0 w 1850814"/>
                    <a:gd name="T41" fmla="*/ 0 h 1330960"/>
                    <a:gd name="T42" fmla="*/ 0 w 1850814"/>
                    <a:gd name="T43" fmla="*/ 0 h 1330960"/>
                    <a:gd name="T44" fmla="*/ 0 w 1850814"/>
                    <a:gd name="T45" fmla="*/ 0 h 1330960"/>
                    <a:gd name="T46" fmla="*/ 0 w 1850814"/>
                    <a:gd name="T47" fmla="*/ 0 h 1330960"/>
                    <a:gd name="T48" fmla="*/ 0 w 1850814"/>
                    <a:gd name="T49" fmla="*/ 0 h 1330960"/>
                    <a:gd name="T50" fmla="*/ 0 w 1850814"/>
                    <a:gd name="T51" fmla="*/ 0 h 1330960"/>
                    <a:gd name="T52" fmla="*/ 0 w 1850814"/>
                    <a:gd name="T53" fmla="*/ 0 h 1330960"/>
                    <a:gd name="T54" fmla="*/ 0 w 1850814"/>
                    <a:gd name="T55" fmla="*/ 0 h 1330960"/>
                    <a:gd name="T56" fmla="*/ 0 w 1850814"/>
                    <a:gd name="T57" fmla="*/ 0 h 1330960"/>
                    <a:gd name="T58" fmla="*/ 0 w 1850814"/>
                    <a:gd name="T59" fmla="*/ 0 h 1330960"/>
                    <a:gd name="T60" fmla="*/ 0 w 1850814"/>
                    <a:gd name="T61" fmla="*/ 0 h 1330960"/>
                    <a:gd name="T62" fmla="*/ 0 w 1850814"/>
                    <a:gd name="T63" fmla="*/ 0 h 1330960"/>
                    <a:gd name="T64" fmla="*/ 0 w 1850814"/>
                    <a:gd name="T65" fmla="*/ 0 h 1330960"/>
                    <a:gd name="T66" fmla="*/ 0 w 1850814"/>
                    <a:gd name="T67" fmla="*/ 0 h 1330960"/>
                    <a:gd name="T68" fmla="*/ 0 w 1850814"/>
                    <a:gd name="T69" fmla="*/ 0 h 1330960"/>
                    <a:gd name="T70" fmla="*/ 0 w 1850814"/>
                    <a:gd name="T71" fmla="*/ 0 h 1330960"/>
                    <a:gd name="T72" fmla="*/ 0 w 1850814"/>
                    <a:gd name="T73" fmla="*/ 0 h 13309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0814"/>
                    <a:gd name="T112" fmla="*/ 0 h 1330960"/>
                    <a:gd name="T113" fmla="*/ 1850814 w 1850814"/>
                    <a:gd name="T114" fmla="*/ 1330960 h 13309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0814" h="1330960">
                      <a:moveTo>
                        <a:pt x="1476587" y="1124373"/>
                      </a:moveTo>
                      <a:cubicBezTo>
                        <a:pt x="1507067" y="1071880"/>
                        <a:pt x="1600200" y="975359"/>
                        <a:pt x="1639147" y="911013"/>
                      </a:cubicBezTo>
                      <a:cubicBezTo>
                        <a:pt x="1678094" y="846667"/>
                        <a:pt x="1684867" y="806026"/>
                        <a:pt x="1710267" y="738293"/>
                      </a:cubicBezTo>
                      <a:cubicBezTo>
                        <a:pt x="1735667" y="670560"/>
                        <a:pt x="1772920" y="553720"/>
                        <a:pt x="1791547" y="504613"/>
                      </a:cubicBezTo>
                      <a:cubicBezTo>
                        <a:pt x="1810174" y="455506"/>
                        <a:pt x="1850814" y="463973"/>
                        <a:pt x="1822027" y="443653"/>
                      </a:cubicBezTo>
                      <a:cubicBezTo>
                        <a:pt x="1793240" y="423333"/>
                        <a:pt x="1684867" y="401320"/>
                        <a:pt x="1618827" y="382693"/>
                      </a:cubicBezTo>
                      <a:cubicBezTo>
                        <a:pt x="1552787" y="364066"/>
                        <a:pt x="1473200" y="367453"/>
                        <a:pt x="1425787" y="331893"/>
                      </a:cubicBezTo>
                      <a:cubicBezTo>
                        <a:pt x="1378374" y="296333"/>
                        <a:pt x="1352974" y="220133"/>
                        <a:pt x="1334347" y="169333"/>
                      </a:cubicBezTo>
                      <a:cubicBezTo>
                        <a:pt x="1315720" y="118533"/>
                        <a:pt x="1330960" y="54186"/>
                        <a:pt x="1314027" y="27093"/>
                      </a:cubicBezTo>
                      <a:cubicBezTo>
                        <a:pt x="1297094" y="0"/>
                        <a:pt x="1280160" y="6773"/>
                        <a:pt x="1232747" y="6773"/>
                      </a:cubicBezTo>
                      <a:cubicBezTo>
                        <a:pt x="1185334" y="6773"/>
                        <a:pt x="1088814" y="23706"/>
                        <a:pt x="1029547" y="27093"/>
                      </a:cubicBezTo>
                      <a:cubicBezTo>
                        <a:pt x="970280" y="30480"/>
                        <a:pt x="921174" y="15240"/>
                        <a:pt x="877147" y="27093"/>
                      </a:cubicBezTo>
                      <a:cubicBezTo>
                        <a:pt x="833120" y="38946"/>
                        <a:pt x="811107" y="74506"/>
                        <a:pt x="765387" y="98213"/>
                      </a:cubicBezTo>
                      <a:cubicBezTo>
                        <a:pt x="719667" y="121920"/>
                        <a:pt x="646854" y="154093"/>
                        <a:pt x="602827" y="169333"/>
                      </a:cubicBezTo>
                      <a:cubicBezTo>
                        <a:pt x="558800" y="184573"/>
                        <a:pt x="524934" y="187960"/>
                        <a:pt x="501227" y="189653"/>
                      </a:cubicBezTo>
                      <a:cubicBezTo>
                        <a:pt x="477520" y="191346"/>
                        <a:pt x="484294" y="181186"/>
                        <a:pt x="460587" y="179493"/>
                      </a:cubicBezTo>
                      <a:cubicBezTo>
                        <a:pt x="436880" y="177800"/>
                        <a:pt x="397934" y="162560"/>
                        <a:pt x="358987" y="179493"/>
                      </a:cubicBezTo>
                      <a:cubicBezTo>
                        <a:pt x="320040" y="196426"/>
                        <a:pt x="255694" y="243840"/>
                        <a:pt x="226907" y="281093"/>
                      </a:cubicBezTo>
                      <a:cubicBezTo>
                        <a:pt x="198120" y="318346"/>
                        <a:pt x="196427" y="355600"/>
                        <a:pt x="186267" y="403013"/>
                      </a:cubicBezTo>
                      <a:cubicBezTo>
                        <a:pt x="176107" y="450426"/>
                        <a:pt x="193040" y="467360"/>
                        <a:pt x="165947" y="565573"/>
                      </a:cubicBezTo>
                      <a:cubicBezTo>
                        <a:pt x="138854" y="663786"/>
                        <a:pt x="47414" y="907626"/>
                        <a:pt x="23707" y="992293"/>
                      </a:cubicBezTo>
                      <a:cubicBezTo>
                        <a:pt x="0" y="1076960"/>
                        <a:pt x="10160" y="1041400"/>
                        <a:pt x="23707" y="1073573"/>
                      </a:cubicBezTo>
                      <a:cubicBezTo>
                        <a:pt x="37254" y="1105746"/>
                        <a:pt x="77894" y="1156546"/>
                        <a:pt x="104987" y="1185333"/>
                      </a:cubicBezTo>
                      <a:cubicBezTo>
                        <a:pt x="132080" y="1214120"/>
                        <a:pt x="177800" y="1224280"/>
                        <a:pt x="186267" y="1246293"/>
                      </a:cubicBezTo>
                      <a:cubicBezTo>
                        <a:pt x="194734" y="1268306"/>
                        <a:pt x="152400" y="1303866"/>
                        <a:pt x="155787" y="1317413"/>
                      </a:cubicBezTo>
                      <a:cubicBezTo>
                        <a:pt x="159174" y="1330960"/>
                        <a:pt x="172720" y="1329266"/>
                        <a:pt x="206587" y="1327573"/>
                      </a:cubicBezTo>
                      <a:cubicBezTo>
                        <a:pt x="240454" y="1325880"/>
                        <a:pt x="313267" y="1317413"/>
                        <a:pt x="358987" y="1307253"/>
                      </a:cubicBezTo>
                      <a:cubicBezTo>
                        <a:pt x="404707" y="1297093"/>
                        <a:pt x="443654" y="1288626"/>
                        <a:pt x="480907" y="1266613"/>
                      </a:cubicBezTo>
                      <a:cubicBezTo>
                        <a:pt x="518160" y="1244600"/>
                        <a:pt x="553720" y="1198880"/>
                        <a:pt x="582507" y="1175173"/>
                      </a:cubicBezTo>
                      <a:cubicBezTo>
                        <a:pt x="611294" y="1151466"/>
                        <a:pt x="624840" y="1129453"/>
                        <a:pt x="653627" y="1124373"/>
                      </a:cubicBezTo>
                      <a:cubicBezTo>
                        <a:pt x="682414" y="1119293"/>
                        <a:pt x="723054" y="1132840"/>
                        <a:pt x="755227" y="1144693"/>
                      </a:cubicBezTo>
                      <a:cubicBezTo>
                        <a:pt x="787400" y="1156546"/>
                        <a:pt x="802640" y="1178560"/>
                        <a:pt x="846667" y="1195493"/>
                      </a:cubicBezTo>
                      <a:cubicBezTo>
                        <a:pt x="890694" y="1212426"/>
                        <a:pt x="949960" y="1234440"/>
                        <a:pt x="1019387" y="1246293"/>
                      </a:cubicBezTo>
                      <a:cubicBezTo>
                        <a:pt x="1088814" y="1258146"/>
                        <a:pt x="1263227" y="1266613"/>
                        <a:pt x="1263227" y="1266613"/>
                      </a:cubicBezTo>
                      <a:cubicBezTo>
                        <a:pt x="1341120" y="1273386"/>
                        <a:pt x="1454574" y="1293706"/>
                        <a:pt x="1486747" y="1286933"/>
                      </a:cubicBezTo>
                      <a:cubicBezTo>
                        <a:pt x="1518920" y="1280160"/>
                        <a:pt x="1457960" y="1251373"/>
                        <a:pt x="1456267" y="1225973"/>
                      </a:cubicBezTo>
                      <a:cubicBezTo>
                        <a:pt x="1454574" y="1200573"/>
                        <a:pt x="1446107" y="1176866"/>
                        <a:pt x="1476587" y="112437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0" name="任意多边形 15"/>
                <p:cNvSpPr>
                  <a:spLocks noChangeArrowheads="1"/>
                </p:cNvSpPr>
                <p:nvPr/>
              </p:nvSpPr>
              <p:spPr bwMode="auto">
                <a:xfrm>
                  <a:off x="1397" y="2517"/>
                  <a:ext cx="1002" cy="654"/>
                </a:xfrm>
                <a:custGeom>
                  <a:avLst/>
                  <a:gdLst>
                    <a:gd name="T0" fmla="*/ 0 w 1590040"/>
                    <a:gd name="T1" fmla="*/ 0 h 1038013"/>
                    <a:gd name="T2" fmla="*/ 0 w 1590040"/>
                    <a:gd name="T3" fmla="*/ 0 h 1038013"/>
                    <a:gd name="T4" fmla="*/ 0 w 1590040"/>
                    <a:gd name="T5" fmla="*/ 0 h 1038013"/>
                    <a:gd name="T6" fmla="*/ 0 w 1590040"/>
                    <a:gd name="T7" fmla="*/ 0 h 1038013"/>
                    <a:gd name="T8" fmla="*/ 0 w 1590040"/>
                    <a:gd name="T9" fmla="*/ 0 h 1038013"/>
                    <a:gd name="T10" fmla="*/ 0 w 1590040"/>
                    <a:gd name="T11" fmla="*/ 0 h 1038013"/>
                    <a:gd name="T12" fmla="*/ 0 w 1590040"/>
                    <a:gd name="T13" fmla="*/ 0 h 1038013"/>
                    <a:gd name="T14" fmla="*/ 0 w 1590040"/>
                    <a:gd name="T15" fmla="*/ 0 h 1038013"/>
                    <a:gd name="T16" fmla="*/ 0 w 1590040"/>
                    <a:gd name="T17" fmla="*/ 0 h 1038013"/>
                    <a:gd name="T18" fmla="*/ 0 w 1590040"/>
                    <a:gd name="T19" fmla="*/ 0 h 1038013"/>
                    <a:gd name="T20" fmla="*/ 0 w 1590040"/>
                    <a:gd name="T21" fmla="*/ 0 h 1038013"/>
                    <a:gd name="T22" fmla="*/ 0 w 1590040"/>
                    <a:gd name="T23" fmla="*/ 0 h 1038013"/>
                    <a:gd name="T24" fmla="*/ 0 w 1590040"/>
                    <a:gd name="T25" fmla="*/ 0 h 1038013"/>
                    <a:gd name="T26" fmla="*/ 0 w 1590040"/>
                    <a:gd name="T27" fmla="*/ 0 h 1038013"/>
                    <a:gd name="T28" fmla="*/ 0 w 1590040"/>
                    <a:gd name="T29" fmla="*/ 0 h 1038013"/>
                    <a:gd name="T30" fmla="*/ 0 w 1590040"/>
                    <a:gd name="T31" fmla="*/ 0 h 1038013"/>
                    <a:gd name="T32" fmla="*/ 0 w 1590040"/>
                    <a:gd name="T33" fmla="*/ 0 h 1038013"/>
                    <a:gd name="T34" fmla="*/ 0 w 1590040"/>
                    <a:gd name="T35" fmla="*/ 0 h 1038013"/>
                    <a:gd name="T36" fmla="*/ 0 w 1590040"/>
                    <a:gd name="T37" fmla="*/ 0 h 1038013"/>
                    <a:gd name="T38" fmla="*/ 0 w 1590040"/>
                    <a:gd name="T39" fmla="*/ 0 h 1038013"/>
                    <a:gd name="T40" fmla="*/ 0 w 1590040"/>
                    <a:gd name="T41" fmla="*/ 0 h 1038013"/>
                    <a:gd name="T42" fmla="*/ 0 w 1590040"/>
                    <a:gd name="T43" fmla="*/ 0 h 1038013"/>
                    <a:gd name="T44" fmla="*/ 0 w 1590040"/>
                    <a:gd name="T45" fmla="*/ 0 h 1038013"/>
                    <a:gd name="T46" fmla="*/ 0 w 1590040"/>
                    <a:gd name="T47" fmla="*/ 0 h 1038013"/>
                    <a:gd name="T48" fmla="*/ 0 w 1590040"/>
                    <a:gd name="T49" fmla="*/ 0 h 1038013"/>
                    <a:gd name="T50" fmla="*/ 0 w 1590040"/>
                    <a:gd name="T51" fmla="*/ 0 h 1038013"/>
                    <a:gd name="T52" fmla="*/ 0 w 1590040"/>
                    <a:gd name="T53" fmla="*/ 0 h 1038013"/>
                    <a:gd name="T54" fmla="*/ 0 w 1590040"/>
                    <a:gd name="T55" fmla="*/ 0 h 1038013"/>
                    <a:gd name="T56" fmla="*/ 0 w 1590040"/>
                    <a:gd name="T57" fmla="*/ 0 h 1038013"/>
                    <a:gd name="T58" fmla="*/ 0 w 1590040"/>
                    <a:gd name="T59" fmla="*/ 0 h 1038013"/>
                    <a:gd name="T60" fmla="*/ 0 w 1590040"/>
                    <a:gd name="T61" fmla="*/ 0 h 1038013"/>
                    <a:gd name="T62" fmla="*/ 0 w 1590040"/>
                    <a:gd name="T63" fmla="*/ 0 h 1038013"/>
                    <a:gd name="T64" fmla="*/ 0 w 1590040"/>
                    <a:gd name="T65" fmla="*/ 0 h 1038013"/>
                    <a:gd name="T66" fmla="*/ 0 w 1590040"/>
                    <a:gd name="T67" fmla="*/ 0 h 10380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0040"/>
                    <a:gd name="T103" fmla="*/ 0 h 1038013"/>
                    <a:gd name="T104" fmla="*/ 1590040 w 1590040"/>
                    <a:gd name="T105" fmla="*/ 1038013 h 10380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0040" h="1038013">
                      <a:moveTo>
                        <a:pt x="1307253" y="880533"/>
                      </a:moveTo>
                      <a:cubicBezTo>
                        <a:pt x="1335193" y="817033"/>
                        <a:pt x="1363133" y="753533"/>
                        <a:pt x="1378373" y="687493"/>
                      </a:cubicBezTo>
                      <a:cubicBezTo>
                        <a:pt x="1393613" y="621453"/>
                        <a:pt x="1380066" y="535093"/>
                        <a:pt x="1398693" y="484293"/>
                      </a:cubicBezTo>
                      <a:cubicBezTo>
                        <a:pt x="1417320" y="433493"/>
                        <a:pt x="1459653" y="414866"/>
                        <a:pt x="1490133" y="382693"/>
                      </a:cubicBezTo>
                      <a:cubicBezTo>
                        <a:pt x="1520613" y="350520"/>
                        <a:pt x="1573106" y="323426"/>
                        <a:pt x="1581573" y="291253"/>
                      </a:cubicBezTo>
                      <a:cubicBezTo>
                        <a:pt x="1590040" y="259080"/>
                        <a:pt x="1556173" y="233680"/>
                        <a:pt x="1540933" y="189653"/>
                      </a:cubicBezTo>
                      <a:cubicBezTo>
                        <a:pt x="1525693" y="145626"/>
                        <a:pt x="1537546" y="54186"/>
                        <a:pt x="1490133" y="27093"/>
                      </a:cubicBezTo>
                      <a:cubicBezTo>
                        <a:pt x="1442720" y="0"/>
                        <a:pt x="1339426" y="23706"/>
                        <a:pt x="1256453" y="27093"/>
                      </a:cubicBezTo>
                      <a:cubicBezTo>
                        <a:pt x="1173480" y="30480"/>
                        <a:pt x="1070186" y="30480"/>
                        <a:pt x="992293" y="47413"/>
                      </a:cubicBezTo>
                      <a:cubicBezTo>
                        <a:pt x="914400" y="64346"/>
                        <a:pt x="850053" y="115146"/>
                        <a:pt x="789093" y="128693"/>
                      </a:cubicBezTo>
                      <a:cubicBezTo>
                        <a:pt x="728133" y="142240"/>
                        <a:pt x="626533" y="128693"/>
                        <a:pt x="626533" y="128693"/>
                      </a:cubicBezTo>
                      <a:cubicBezTo>
                        <a:pt x="580813" y="128693"/>
                        <a:pt x="550333" y="127000"/>
                        <a:pt x="514773" y="128693"/>
                      </a:cubicBezTo>
                      <a:cubicBezTo>
                        <a:pt x="479213" y="130386"/>
                        <a:pt x="445346" y="123613"/>
                        <a:pt x="413173" y="138853"/>
                      </a:cubicBezTo>
                      <a:cubicBezTo>
                        <a:pt x="381000" y="154093"/>
                        <a:pt x="352213" y="198120"/>
                        <a:pt x="321733" y="220133"/>
                      </a:cubicBezTo>
                      <a:cubicBezTo>
                        <a:pt x="291253" y="242146"/>
                        <a:pt x="255693" y="267546"/>
                        <a:pt x="230293" y="270933"/>
                      </a:cubicBezTo>
                      <a:cubicBezTo>
                        <a:pt x="204893" y="274320"/>
                        <a:pt x="186266" y="230293"/>
                        <a:pt x="169333" y="240453"/>
                      </a:cubicBezTo>
                      <a:cubicBezTo>
                        <a:pt x="152400" y="250613"/>
                        <a:pt x="132080" y="298026"/>
                        <a:pt x="128693" y="331893"/>
                      </a:cubicBezTo>
                      <a:cubicBezTo>
                        <a:pt x="125306" y="365760"/>
                        <a:pt x="138853" y="409786"/>
                        <a:pt x="149013" y="443653"/>
                      </a:cubicBezTo>
                      <a:cubicBezTo>
                        <a:pt x="159173" y="477520"/>
                        <a:pt x="181186" y="508000"/>
                        <a:pt x="189653" y="535093"/>
                      </a:cubicBezTo>
                      <a:cubicBezTo>
                        <a:pt x="198120" y="562186"/>
                        <a:pt x="216746" y="558800"/>
                        <a:pt x="199813" y="606213"/>
                      </a:cubicBezTo>
                      <a:cubicBezTo>
                        <a:pt x="182880" y="653626"/>
                        <a:pt x="115146" y="763693"/>
                        <a:pt x="88053" y="819573"/>
                      </a:cubicBezTo>
                      <a:cubicBezTo>
                        <a:pt x="60960" y="875453"/>
                        <a:pt x="50800" y="905933"/>
                        <a:pt x="37253" y="941493"/>
                      </a:cubicBezTo>
                      <a:cubicBezTo>
                        <a:pt x="23706" y="977053"/>
                        <a:pt x="0" y="1038013"/>
                        <a:pt x="6773" y="1032933"/>
                      </a:cubicBezTo>
                      <a:cubicBezTo>
                        <a:pt x="13546" y="1027853"/>
                        <a:pt x="54186" y="944880"/>
                        <a:pt x="77893" y="911013"/>
                      </a:cubicBezTo>
                      <a:cubicBezTo>
                        <a:pt x="101600" y="877146"/>
                        <a:pt x="127000" y="850053"/>
                        <a:pt x="149013" y="829733"/>
                      </a:cubicBezTo>
                      <a:cubicBezTo>
                        <a:pt x="171026" y="809413"/>
                        <a:pt x="167640" y="806026"/>
                        <a:pt x="209973" y="789093"/>
                      </a:cubicBezTo>
                      <a:cubicBezTo>
                        <a:pt x="252306" y="772160"/>
                        <a:pt x="358986" y="741680"/>
                        <a:pt x="403013" y="728133"/>
                      </a:cubicBezTo>
                      <a:cubicBezTo>
                        <a:pt x="447040" y="714586"/>
                        <a:pt x="460586" y="694266"/>
                        <a:pt x="474133" y="707813"/>
                      </a:cubicBezTo>
                      <a:cubicBezTo>
                        <a:pt x="487680" y="721360"/>
                        <a:pt x="474133" y="782320"/>
                        <a:pt x="484293" y="809413"/>
                      </a:cubicBezTo>
                      <a:cubicBezTo>
                        <a:pt x="494453" y="836506"/>
                        <a:pt x="508000" y="860213"/>
                        <a:pt x="535093" y="870373"/>
                      </a:cubicBezTo>
                      <a:cubicBezTo>
                        <a:pt x="562186" y="880533"/>
                        <a:pt x="577426" y="865293"/>
                        <a:pt x="646853" y="870373"/>
                      </a:cubicBezTo>
                      <a:cubicBezTo>
                        <a:pt x="716280" y="875453"/>
                        <a:pt x="860213" y="899160"/>
                        <a:pt x="951653" y="900853"/>
                      </a:cubicBezTo>
                      <a:cubicBezTo>
                        <a:pt x="1043093" y="902546"/>
                        <a:pt x="1195493" y="880533"/>
                        <a:pt x="1195493" y="880533"/>
                      </a:cubicBezTo>
                      <a:lnTo>
                        <a:pt x="1307253" y="880533"/>
                      </a:ln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1" name="任意多边形 16"/>
                <p:cNvSpPr>
                  <a:spLocks noChangeArrowheads="1"/>
                </p:cNvSpPr>
                <p:nvPr/>
              </p:nvSpPr>
              <p:spPr bwMode="auto">
                <a:xfrm>
                  <a:off x="886" y="1970"/>
                  <a:ext cx="1070" cy="869"/>
                </a:xfrm>
                <a:custGeom>
                  <a:avLst/>
                  <a:gdLst>
                    <a:gd name="T0" fmla="*/ 0 w 1698413"/>
                    <a:gd name="T1" fmla="*/ 0 h 1380066"/>
                    <a:gd name="T2" fmla="*/ 0 w 1698413"/>
                    <a:gd name="T3" fmla="*/ 0 h 1380066"/>
                    <a:gd name="T4" fmla="*/ 0 w 1698413"/>
                    <a:gd name="T5" fmla="*/ 0 h 1380066"/>
                    <a:gd name="T6" fmla="*/ 0 w 1698413"/>
                    <a:gd name="T7" fmla="*/ 0 h 1380066"/>
                    <a:gd name="T8" fmla="*/ 0 w 1698413"/>
                    <a:gd name="T9" fmla="*/ 0 h 1380066"/>
                    <a:gd name="T10" fmla="*/ 0 w 1698413"/>
                    <a:gd name="T11" fmla="*/ 0 h 1380066"/>
                    <a:gd name="T12" fmla="*/ 0 w 1698413"/>
                    <a:gd name="T13" fmla="*/ 0 h 1380066"/>
                    <a:gd name="T14" fmla="*/ 0 w 1698413"/>
                    <a:gd name="T15" fmla="*/ 0 h 1380066"/>
                    <a:gd name="T16" fmla="*/ 0 w 1698413"/>
                    <a:gd name="T17" fmla="*/ 0 h 1380066"/>
                    <a:gd name="T18" fmla="*/ 0 w 1698413"/>
                    <a:gd name="T19" fmla="*/ 0 h 1380066"/>
                    <a:gd name="T20" fmla="*/ 0 w 1698413"/>
                    <a:gd name="T21" fmla="*/ 0 h 1380066"/>
                    <a:gd name="T22" fmla="*/ 0 w 1698413"/>
                    <a:gd name="T23" fmla="*/ 0 h 1380066"/>
                    <a:gd name="T24" fmla="*/ 0 w 1698413"/>
                    <a:gd name="T25" fmla="*/ 0 h 1380066"/>
                    <a:gd name="T26" fmla="*/ 0 w 1698413"/>
                    <a:gd name="T27" fmla="*/ 0 h 1380066"/>
                    <a:gd name="T28" fmla="*/ 0 w 1698413"/>
                    <a:gd name="T29" fmla="*/ 0 h 1380066"/>
                    <a:gd name="T30" fmla="*/ 0 w 1698413"/>
                    <a:gd name="T31" fmla="*/ 0 h 1380066"/>
                    <a:gd name="T32" fmla="*/ 0 w 1698413"/>
                    <a:gd name="T33" fmla="*/ 0 h 1380066"/>
                    <a:gd name="T34" fmla="*/ 0 w 1698413"/>
                    <a:gd name="T35" fmla="*/ 0 h 1380066"/>
                    <a:gd name="T36" fmla="*/ 0 w 1698413"/>
                    <a:gd name="T37" fmla="*/ 0 h 1380066"/>
                    <a:gd name="T38" fmla="*/ 0 w 1698413"/>
                    <a:gd name="T39" fmla="*/ 0 h 1380066"/>
                    <a:gd name="T40" fmla="*/ 0 w 1698413"/>
                    <a:gd name="T41" fmla="*/ 0 h 1380066"/>
                    <a:gd name="T42" fmla="*/ 0 w 1698413"/>
                    <a:gd name="T43" fmla="*/ 0 h 1380066"/>
                    <a:gd name="T44" fmla="*/ 0 w 1698413"/>
                    <a:gd name="T45" fmla="*/ 0 h 1380066"/>
                    <a:gd name="T46" fmla="*/ 0 w 1698413"/>
                    <a:gd name="T47" fmla="*/ 0 h 1380066"/>
                    <a:gd name="T48" fmla="*/ 0 w 1698413"/>
                    <a:gd name="T49" fmla="*/ 0 h 1380066"/>
                    <a:gd name="T50" fmla="*/ 0 w 1698413"/>
                    <a:gd name="T51" fmla="*/ 0 h 1380066"/>
                    <a:gd name="T52" fmla="*/ 0 w 1698413"/>
                    <a:gd name="T53" fmla="*/ 0 h 1380066"/>
                    <a:gd name="T54" fmla="*/ 0 w 1698413"/>
                    <a:gd name="T55" fmla="*/ 0 h 1380066"/>
                    <a:gd name="T56" fmla="*/ 0 w 1698413"/>
                    <a:gd name="T57" fmla="*/ 0 h 1380066"/>
                    <a:gd name="T58" fmla="*/ 0 w 1698413"/>
                    <a:gd name="T59" fmla="*/ 0 h 1380066"/>
                    <a:gd name="T60" fmla="*/ 0 w 1698413"/>
                    <a:gd name="T61" fmla="*/ 0 h 1380066"/>
                    <a:gd name="T62" fmla="*/ 0 w 1698413"/>
                    <a:gd name="T63" fmla="*/ 0 h 1380066"/>
                    <a:gd name="T64" fmla="*/ 0 w 1698413"/>
                    <a:gd name="T65" fmla="*/ 0 h 1380066"/>
                    <a:gd name="T66" fmla="*/ 0 w 1698413"/>
                    <a:gd name="T67" fmla="*/ 0 h 1380066"/>
                    <a:gd name="T68" fmla="*/ 0 w 1698413"/>
                    <a:gd name="T69" fmla="*/ 0 h 1380066"/>
                    <a:gd name="T70" fmla="*/ 0 w 1698413"/>
                    <a:gd name="T71" fmla="*/ 0 h 1380066"/>
                    <a:gd name="T72" fmla="*/ 0 w 1698413"/>
                    <a:gd name="T73" fmla="*/ 0 h 1380066"/>
                    <a:gd name="T74" fmla="*/ 0 w 1698413"/>
                    <a:gd name="T75" fmla="*/ 0 h 1380066"/>
                    <a:gd name="T76" fmla="*/ 0 w 1698413"/>
                    <a:gd name="T77" fmla="*/ 0 h 1380066"/>
                    <a:gd name="T78" fmla="*/ 0 w 1698413"/>
                    <a:gd name="T79" fmla="*/ 0 h 1380066"/>
                    <a:gd name="T80" fmla="*/ 0 w 1698413"/>
                    <a:gd name="T81" fmla="*/ 0 h 1380066"/>
                    <a:gd name="T82" fmla="*/ 0 w 1698413"/>
                    <a:gd name="T83" fmla="*/ 0 h 1380066"/>
                    <a:gd name="T84" fmla="*/ 0 w 1698413"/>
                    <a:gd name="T85" fmla="*/ 0 h 1380066"/>
                    <a:gd name="T86" fmla="*/ 0 w 1698413"/>
                    <a:gd name="T87" fmla="*/ 0 h 1380066"/>
                    <a:gd name="T88" fmla="*/ 0 w 1698413"/>
                    <a:gd name="T89" fmla="*/ 0 h 1380066"/>
                    <a:gd name="T90" fmla="*/ 0 w 1698413"/>
                    <a:gd name="T91" fmla="*/ 0 h 1380066"/>
                    <a:gd name="T92" fmla="*/ 0 w 1698413"/>
                    <a:gd name="T93" fmla="*/ 0 h 1380066"/>
                    <a:gd name="T94" fmla="*/ 0 w 1698413"/>
                    <a:gd name="T95" fmla="*/ 0 h 1380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8413"/>
                    <a:gd name="T145" fmla="*/ 0 h 1380066"/>
                    <a:gd name="T146" fmla="*/ 1698413 w 1698413"/>
                    <a:gd name="T147" fmla="*/ 1380066 h 1380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8413" h="1380066">
                      <a:moveTo>
                        <a:pt x="452120" y="1332653"/>
                      </a:moveTo>
                      <a:cubicBezTo>
                        <a:pt x="426720" y="1322493"/>
                        <a:pt x="425027" y="1295400"/>
                        <a:pt x="411480" y="1302173"/>
                      </a:cubicBezTo>
                      <a:cubicBezTo>
                        <a:pt x="397933" y="1308946"/>
                        <a:pt x="372533" y="1378373"/>
                        <a:pt x="370840" y="1373293"/>
                      </a:cubicBezTo>
                      <a:cubicBezTo>
                        <a:pt x="369147" y="1368213"/>
                        <a:pt x="394547" y="1300480"/>
                        <a:pt x="401320" y="1271693"/>
                      </a:cubicBezTo>
                      <a:cubicBezTo>
                        <a:pt x="408093" y="1242906"/>
                        <a:pt x="411480" y="1225973"/>
                        <a:pt x="411480" y="1200573"/>
                      </a:cubicBezTo>
                      <a:cubicBezTo>
                        <a:pt x="411480" y="1175173"/>
                        <a:pt x="413173" y="1143000"/>
                        <a:pt x="401320" y="1119293"/>
                      </a:cubicBezTo>
                      <a:cubicBezTo>
                        <a:pt x="389467" y="1095586"/>
                        <a:pt x="365760" y="1065106"/>
                        <a:pt x="340360" y="1058333"/>
                      </a:cubicBezTo>
                      <a:cubicBezTo>
                        <a:pt x="314960" y="1051560"/>
                        <a:pt x="276013" y="1075266"/>
                        <a:pt x="248920" y="1078653"/>
                      </a:cubicBezTo>
                      <a:cubicBezTo>
                        <a:pt x="221827" y="1082040"/>
                        <a:pt x="198120" y="1088813"/>
                        <a:pt x="177800" y="1078653"/>
                      </a:cubicBezTo>
                      <a:cubicBezTo>
                        <a:pt x="157480" y="1068493"/>
                        <a:pt x="154093" y="1038013"/>
                        <a:pt x="127000" y="1017693"/>
                      </a:cubicBezTo>
                      <a:cubicBezTo>
                        <a:pt x="99907" y="997373"/>
                        <a:pt x="30480" y="993986"/>
                        <a:pt x="15240" y="956733"/>
                      </a:cubicBezTo>
                      <a:cubicBezTo>
                        <a:pt x="0" y="919480"/>
                        <a:pt x="35560" y="838200"/>
                        <a:pt x="35560" y="794173"/>
                      </a:cubicBezTo>
                      <a:cubicBezTo>
                        <a:pt x="35560" y="750146"/>
                        <a:pt x="10160" y="733213"/>
                        <a:pt x="15240" y="692573"/>
                      </a:cubicBezTo>
                      <a:cubicBezTo>
                        <a:pt x="20320" y="651933"/>
                        <a:pt x="30480" y="596053"/>
                        <a:pt x="66040" y="550333"/>
                      </a:cubicBezTo>
                      <a:cubicBezTo>
                        <a:pt x="101600" y="504613"/>
                        <a:pt x="181187" y="457200"/>
                        <a:pt x="228600" y="418253"/>
                      </a:cubicBezTo>
                      <a:cubicBezTo>
                        <a:pt x="276013" y="379306"/>
                        <a:pt x="320040" y="336973"/>
                        <a:pt x="350520" y="316653"/>
                      </a:cubicBezTo>
                      <a:cubicBezTo>
                        <a:pt x="381000" y="296333"/>
                        <a:pt x="397933" y="298026"/>
                        <a:pt x="411480" y="296333"/>
                      </a:cubicBezTo>
                      <a:cubicBezTo>
                        <a:pt x="425027" y="294640"/>
                        <a:pt x="414867" y="323426"/>
                        <a:pt x="431800" y="306493"/>
                      </a:cubicBezTo>
                      <a:cubicBezTo>
                        <a:pt x="448733" y="289560"/>
                        <a:pt x="482600" y="240453"/>
                        <a:pt x="513080" y="194733"/>
                      </a:cubicBezTo>
                      <a:cubicBezTo>
                        <a:pt x="543560" y="149013"/>
                        <a:pt x="596053" y="64346"/>
                        <a:pt x="614680" y="32173"/>
                      </a:cubicBezTo>
                      <a:cubicBezTo>
                        <a:pt x="633307" y="0"/>
                        <a:pt x="609600" y="0"/>
                        <a:pt x="624840" y="1693"/>
                      </a:cubicBezTo>
                      <a:cubicBezTo>
                        <a:pt x="640080" y="3386"/>
                        <a:pt x="677333" y="27093"/>
                        <a:pt x="706120" y="42333"/>
                      </a:cubicBezTo>
                      <a:cubicBezTo>
                        <a:pt x="734907" y="57573"/>
                        <a:pt x="751840" y="66040"/>
                        <a:pt x="797560" y="93133"/>
                      </a:cubicBezTo>
                      <a:cubicBezTo>
                        <a:pt x="843280" y="120226"/>
                        <a:pt x="922867" y="167640"/>
                        <a:pt x="980440" y="204893"/>
                      </a:cubicBezTo>
                      <a:cubicBezTo>
                        <a:pt x="1038013" y="242146"/>
                        <a:pt x="1100667" y="291253"/>
                        <a:pt x="1143000" y="316653"/>
                      </a:cubicBezTo>
                      <a:cubicBezTo>
                        <a:pt x="1185333" y="342053"/>
                        <a:pt x="1212427" y="342053"/>
                        <a:pt x="1234440" y="357293"/>
                      </a:cubicBezTo>
                      <a:cubicBezTo>
                        <a:pt x="1256453" y="372533"/>
                        <a:pt x="1256453" y="389466"/>
                        <a:pt x="1275080" y="408093"/>
                      </a:cubicBezTo>
                      <a:cubicBezTo>
                        <a:pt x="1293707" y="426720"/>
                        <a:pt x="1298787" y="438573"/>
                        <a:pt x="1346200" y="469053"/>
                      </a:cubicBezTo>
                      <a:cubicBezTo>
                        <a:pt x="1393613" y="499533"/>
                        <a:pt x="1559560" y="590973"/>
                        <a:pt x="1559560" y="590973"/>
                      </a:cubicBezTo>
                      <a:cubicBezTo>
                        <a:pt x="1606973" y="618066"/>
                        <a:pt x="1637453" y="614680"/>
                        <a:pt x="1630680" y="631613"/>
                      </a:cubicBezTo>
                      <a:cubicBezTo>
                        <a:pt x="1623907" y="648546"/>
                        <a:pt x="1542627" y="663786"/>
                        <a:pt x="1518920" y="692573"/>
                      </a:cubicBezTo>
                      <a:cubicBezTo>
                        <a:pt x="1495213" y="721360"/>
                        <a:pt x="1488440" y="773853"/>
                        <a:pt x="1488440" y="804333"/>
                      </a:cubicBezTo>
                      <a:cubicBezTo>
                        <a:pt x="1488440" y="834813"/>
                        <a:pt x="1490133" y="860213"/>
                        <a:pt x="1518920" y="875453"/>
                      </a:cubicBezTo>
                      <a:cubicBezTo>
                        <a:pt x="1547707" y="890693"/>
                        <a:pt x="1634067" y="882226"/>
                        <a:pt x="1661160" y="895773"/>
                      </a:cubicBezTo>
                      <a:cubicBezTo>
                        <a:pt x="1688253" y="909320"/>
                        <a:pt x="1698413" y="938106"/>
                        <a:pt x="1681480" y="956733"/>
                      </a:cubicBezTo>
                      <a:cubicBezTo>
                        <a:pt x="1664547" y="975360"/>
                        <a:pt x="1606973" y="1002453"/>
                        <a:pt x="1559560" y="1007533"/>
                      </a:cubicBezTo>
                      <a:cubicBezTo>
                        <a:pt x="1512147" y="1012613"/>
                        <a:pt x="1447800" y="988906"/>
                        <a:pt x="1397000" y="987213"/>
                      </a:cubicBezTo>
                      <a:cubicBezTo>
                        <a:pt x="1346200" y="985520"/>
                        <a:pt x="1295400" y="987213"/>
                        <a:pt x="1254760" y="997373"/>
                      </a:cubicBezTo>
                      <a:cubicBezTo>
                        <a:pt x="1214120" y="1007533"/>
                        <a:pt x="1183640" y="1027853"/>
                        <a:pt x="1153160" y="1048173"/>
                      </a:cubicBezTo>
                      <a:cubicBezTo>
                        <a:pt x="1122680" y="1068493"/>
                        <a:pt x="1098973" y="1112520"/>
                        <a:pt x="1071880" y="1119293"/>
                      </a:cubicBezTo>
                      <a:cubicBezTo>
                        <a:pt x="1044787" y="1126066"/>
                        <a:pt x="1014307" y="1075266"/>
                        <a:pt x="990600" y="1088813"/>
                      </a:cubicBezTo>
                      <a:cubicBezTo>
                        <a:pt x="966893" y="1102360"/>
                        <a:pt x="938107" y="1165013"/>
                        <a:pt x="929640" y="1200573"/>
                      </a:cubicBezTo>
                      <a:cubicBezTo>
                        <a:pt x="921173" y="1236133"/>
                        <a:pt x="951653" y="1285240"/>
                        <a:pt x="939800" y="1302173"/>
                      </a:cubicBezTo>
                      <a:cubicBezTo>
                        <a:pt x="927947" y="1319106"/>
                        <a:pt x="880533" y="1298786"/>
                        <a:pt x="858520" y="1302173"/>
                      </a:cubicBezTo>
                      <a:cubicBezTo>
                        <a:pt x="836507" y="1305560"/>
                        <a:pt x="807720" y="1322493"/>
                        <a:pt x="807720" y="1322493"/>
                      </a:cubicBezTo>
                      <a:cubicBezTo>
                        <a:pt x="777240" y="1334346"/>
                        <a:pt x="716280" y="1366520"/>
                        <a:pt x="675640" y="1373293"/>
                      </a:cubicBezTo>
                      <a:cubicBezTo>
                        <a:pt x="635000" y="1380066"/>
                        <a:pt x="597747" y="1369906"/>
                        <a:pt x="563880" y="1363133"/>
                      </a:cubicBezTo>
                      <a:cubicBezTo>
                        <a:pt x="530013" y="1356360"/>
                        <a:pt x="477520" y="1342813"/>
                        <a:pt x="452120" y="133265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2" name="任意多边形 17"/>
                <p:cNvSpPr>
                  <a:spLocks noChangeArrowheads="1"/>
                </p:cNvSpPr>
                <p:nvPr/>
              </p:nvSpPr>
              <p:spPr bwMode="auto">
                <a:xfrm>
                  <a:off x="3007" y="1703"/>
                  <a:ext cx="2109" cy="1627"/>
                </a:xfrm>
                <a:custGeom>
                  <a:avLst/>
                  <a:gdLst>
                    <a:gd name="T0" fmla="*/ 0 w 3347720"/>
                    <a:gd name="T1" fmla="*/ 0 h 2582334"/>
                    <a:gd name="T2" fmla="*/ 0 w 3347720"/>
                    <a:gd name="T3" fmla="*/ 0 h 2582334"/>
                    <a:gd name="T4" fmla="*/ 0 w 3347720"/>
                    <a:gd name="T5" fmla="*/ 0 h 2582334"/>
                    <a:gd name="T6" fmla="*/ 0 w 3347720"/>
                    <a:gd name="T7" fmla="*/ 0 h 2582334"/>
                    <a:gd name="T8" fmla="*/ 0 w 3347720"/>
                    <a:gd name="T9" fmla="*/ 0 h 2582334"/>
                    <a:gd name="T10" fmla="*/ 0 w 3347720"/>
                    <a:gd name="T11" fmla="*/ 0 h 2582334"/>
                    <a:gd name="T12" fmla="*/ 0 w 3347720"/>
                    <a:gd name="T13" fmla="*/ 0 h 2582334"/>
                    <a:gd name="T14" fmla="*/ 0 w 3347720"/>
                    <a:gd name="T15" fmla="*/ 0 h 2582334"/>
                    <a:gd name="T16" fmla="*/ 0 w 3347720"/>
                    <a:gd name="T17" fmla="*/ 0 h 2582334"/>
                    <a:gd name="T18" fmla="*/ 0 w 3347720"/>
                    <a:gd name="T19" fmla="*/ 0 h 2582334"/>
                    <a:gd name="T20" fmla="*/ 0 w 3347720"/>
                    <a:gd name="T21" fmla="*/ 0 h 2582334"/>
                    <a:gd name="T22" fmla="*/ 0 w 3347720"/>
                    <a:gd name="T23" fmla="*/ 0 h 2582334"/>
                    <a:gd name="T24" fmla="*/ 0 w 3347720"/>
                    <a:gd name="T25" fmla="*/ 0 h 2582334"/>
                    <a:gd name="T26" fmla="*/ 0 w 3347720"/>
                    <a:gd name="T27" fmla="*/ 0 h 2582334"/>
                    <a:gd name="T28" fmla="*/ 0 w 3347720"/>
                    <a:gd name="T29" fmla="*/ 0 h 2582334"/>
                    <a:gd name="T30" fmla="*/ 0 w 3347720"/>
                    <a:gd name="T31" fmla="*/ 0 h 2582334"/>
                    <a:gd name="T32" fmla="*/ 0 w 3347720"/>
                    <a:gd name="T33" fmla="*/ 0 h 2582334"/>
                    <a:gd name="T34" fmla="*/ 0 w 3347720"/>
                    <a:gd name="T35" fmla="*/ 0 h 2582334"/>
                    <a:gd name="T36" fmla="*/ 0 w 3347720"/>
                    <a:gd name="T37" fmla="*/ 0 h 2582334"/>
                    <a:gd name="T38" fmla="*/ 0 w 3347720"/>
                    <a:gd name="T39" fmla="*/ 0 h 2582334"/>
                    <a:gd name="T40" fmla="*/ 0 w 3347720"/>
                    <a:gd name="T41" fmla="*/ 0 h 2582334"/>
                    <a:gd name="T42" fmla="*/ 0 w 3347720"/>
                    <a:gd name="T43" fmla="*/ 0 h 2582334"/>
                    <a:gd name="T44" fmla="*/ 0 w 3347720"/>
                    <a:gd name="T45" fmla="*/ 0 h 2582334"/>
                    <a:gd name="T46" fmla="*/ 0 w 3347720"/>
                    <a:gd name="T47" fmla="*/ 0 h 2582334"/>
                    <a:gd name="T48" fmla="*/ 0 w 3347720"/>
                    <a:gd name="T49" fmla="*/ 0 h 2582334"/>
                    <a:gd name="T50" fmla="*/ 0 w 3347720"/>
                    <a:gd name="T51" fmla="*/ 0 h 2582334"/>
                    <a:gd name="T52" fmla="*/ 0 w 3347720"/>
                    <a:gd name="T53" fmla="*/ 0 h 2582334"/>
                    <a:gd name="T54" fmla="*/ 0 w 3347720"/>
                    <a:gd name="T55" fmla="*/ 0 h 2582334"/>
                    <a:gd name="T56" fmla="*/ 0 w 3347720"/>
                    <a:gd name="T57" fmla="*/ 0 h 2582334"/>
                    <a:gd name="T58" fmla="*/ 0 w 3347720"/>
                    <a:gd name="T59" fmla="*/ 0 h 2582334"/>
                    <a:gd name="T60" fmla="*/ 0 w 3347720"/>
                    <a:gd name="T61" fmla="*/ 0 h 2582334"/>
                    <a:gd name="T62" fmla="*/ 0 w 3347720"/>
                    <a:gd name="T63" fmla="*/ 0 h 2582334"/>
                    <a:gd name="T64" fmla="*/ 0 w 3347720"/>
                    <a:gd name="T65" fmla="*/ 0 h 2582334"/>
                    <a:gd name="T66" fmla="*/ 0 w 3347720"/>
                    <a:gd name="T67" fmla="*/ 0 h 2582334"/>
                    <a:gd name="T68" fmla="*/ 0 w 3347720"/>
                    <a:gd name="T69" fmla="*/ 0 h 2582334"/>
                    <a:gd name="T70" fmla="*/ 0 w 3347720"/>
                    <a:gd name="T71" fmla="*/ 0 h 2582334"/>
                    <a:gd name="T72" fmla="*/ 0 w 3347720"/>
                    <a:gd name="T73" fmla="*/ 0 h 2582334"/>
                    <a:gd name="T74" fmla="*/ 0 w 3347720"/>
                    <a:gd name="T75" fmla="*/ 0 h 2582334"/>
                    <a:gd name="T76" fmla="*/ 0 w 3347720"/>
                    <a:gd name="T77" fmla="*/ 0 h 2582334"/>
                    <a:gd name="T78" fmla="*/ 0 w 3347720"/>
                    <a:gd name="T79" fmla="*/ 0 h 2582334"/>
                    <a:gd name="T80" fmla="*/ 0 w 3347720"/>
                    <a:gd name="T81" fmla="*/ 0 h 2582334"/>
                    <a:gd name="T82" fmla="*/ 0 w 3347720"/>
                    <a:gd name="T83" fmla="*/ 0 h 2582334"/>
                    <a:gd name="T84" fmla="*/ 0 w 3347720"/>
                    <a:gd name="T85" fmla="*/ 0 h 2582334"/>
                    <a:gd name="T86" fmla="*/ 0 w 3347720"/>
                    <a:gd name="T87" fmla="*/ 0 h 2582334"/>
                    <a:gd name="T88" fmla="*/ 0 w 3347720"/>
                    <a:gd name="T89" fmla="*/ 0 h 2582334"/>
                    <a:gd name="T90" fmla="*/ 0 w 3347720"/>
                    <a:gd name="T91" fmla="*/ 0 h 2582334"/>
                    <a:gd name="T92" fmla="*/ 0 w 3347720"/>
                    <a:gd name="T93" fmla="*/ 0 h 2582334"/>
                    <a:gd name="T94" fmla="*/ 0 w 3347720"/>
                    <a:gd name="T95" fmla="*/ 0 h 2582334"/>
                    <a:gd name="T96" fmla="*/ 0 w 3347720"/>
                    <a:gd name="T97" fmla="*/ 0 h 25823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47720"/>
                    <a:gd name="T148" fmla="*/ 0 h 2582334"/>
                    <a:gd name="T149" fmla="*/ 3347720 w 3347720"/>
                    <a:gd name="T150" fmla="*/ 2582334 h 25823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47720" h="2582334">
                      <a:moveTo>
                        <a:pt x="784013" y="1938867"/>
                      </a:moveTo>
                      <a:cubicBezTo>
                        <a:pt x="721360" y="1947334"/>
                        <a:pt x="599440" y="1882987"/>
                        <a:pt x="550333" y="1857587"/>
                      </a:cubicBezTo>
                      <a:cubicBezTo>
                        <a:pt x="501226" y="1832187"/>
                        <a:pt x="518160" y="1794934"/>
                        <a:pt x="489373" y="1786467"/>
                      </a:cubicBezTo>
                      <a:cubicBezTo>
                        <a:pt x="460586" y="1778000"/>
                        <a:pt x="438573" y="1816947"/>
                        <a:pt x="377613" y="1806787"/>
                      </a:cubicBezTo>
                      <a:cubicBezTo>
                        <a:pt x="316653" y="1796627"/>
                        <a:pt x="179493" y="1754294"/>
                        <a:pt x="123613" y="1725507"/>
                      </a:cubicBezTo>
                      <a:cubicBezTo>
                        <a:pt x="67733" y="1696720"/>
                        <a:pt x="59266" y="1678094"/>
                        <a:pt x="42333" y="1634067"/>
                      </a:cubicBezTo>
                      <a:cubicBezTo>
                        <a:pt x="25400" y="1590040"/>
                        <a:pt x="25400" y="1520614"/>
                        <a:pt x="22013" y="1461347"/>
                      </a:cubicBezTo>
                      <a:cubicBezTo>
                        <a:pt x="18626" y="1402080"/>
                        <a:pt x="0" y="1339427"/>
                        <a:pt x="22013" y="1278467"/>
                      </a:cubicBezTo>
                      <a:cubicBezTo>
                        <a:pt x="44026" y="1217507"/>
                        <a:pt x="74506" y="1156547"/>
                        <a:pt x="154093" y="1095587"/>
                      </a:cubicBezTo>
                      <a:cubicBezTo>
                        <a:pt x="233680" y="1034627"/>
                        <a:pt x="392853" y="980440"/>
                        <a:pt x="499533" y="912707"/>
                      </a:cubicBezTo>
                      <a:cubicBezTo>
                        <a:pt x="606213" y="844974"/>
                        <a:pt x="697653" y="746760"/>
                        <a:pt x="794173" y="689187"/>
                      </a:cubicBezTo>
                      <a:cubicBezTo>
                        <a:pt x="890693" y="631614"/>
                        <a:pt x="1004146" y="607907"/>
                        <a:pt x="1078653" y="567267"/>
                      </a:cubicBezTo>
                      <a:cubicBezTo>
                        <a:pt x="1153160" y="526627"/>
                        <a:pt x="1197186" y="496147"/>
                        <a:pt x="1241213" y="445347"/>
                      </a:cubicBezTo>
                      <a:cubicBezTo>
                        <a:pt x="1285240" y="394547"/>
                        <a:pt x="1242906" y="326814"/>
                        <a:pt x="1342813" y="262467"/>
                      </a:cubicBezTo>
                      <a:cubicBezTo>
                        <a:pt x="1442720" y="198120"/>
                        <a:pt x="1620520" y="89747"/>
                        <a:pt x="1840653" y="59267"/>
                      </a:cubicBezTo>
                      <a:cubicBezTo>
                        <a:pt x="2060786" y="28787"/>
                        <a:pt x="2429933" y="0"/>
                        <a:pt x="2663613" y="79587"/>
                      </a:cubicBezTo>
                      <a:cubicBezTo>
                        <a:pt x="2897293" y="159174"/>
                        <a:pt x="3137746" y="441960"/>
                        <a:pt x="3242733" y="536787"/>
                      </a:cubicBezTo>
                      <a:cubicBezTo>
                        <a:pt x="3347720" y="631614"/>
                        <a:pt x="3285066" y="560494"/>
                        <a:pt x="3293533" y="648547"/>
                      </a:cubicBezTo>
                      <a:cubicBezTo>
                        <a:pt x="3302000" y="736600"/>
                        <a:pt x="3291840" y="836507"/>
                        <a:pt x="3293533" y="1065107"/>
                      </a:cubicBezTo>
                      <a:cubicBezTo>
                        <a:pt x="3295226" y="1293707"/>
                        <a:pt x="3302000" y="1781387"/>
                        <a:pt x="3303693" y="2020147"/>
                      </a:cubicBezTo>
                      <a:cubicBezTo>
                        <a:pt x="3305386" y="2258907"/>
                        <a:pt x="3307080" y="2413000"/>
                        <a:pt x="3303693" y="2497667"/>
                      </a:cubicBezTo>
                      <a:cubicBezTo>
                        <a:pt x="3300306" y="2582334"/>
                        <a:pt x="3303693" y="2524760"/>
                        <a:pt x="3283373" y="2528147"/>
                      </a:cubicBezTo>
                      <a:cubicBezTo>
                        <a:pt x="3263053" y="2531534"/>
                        <a:pt x="3198706" y="2531534"/>
                        <a:pt x="3181773" y="2517987"/>
                      </a:cubicBezTo>
                      <a:cubicBezTo>
                        <a:pt x="3164840" y="2504440"/>
                        <a:pt x="3176693" y="2475654"/>
                        <a:pt x="3181773" y="2446867"/>
                      </a:cubicBezTo>
                      <a:cubicBezTo>
                        <a:pt x="3186853" y="2418080"/>
                        <a:pt x="3224106" y="2368974"/>
                        <a:pt x="3212253" y="2345267"/>
                      </a:cubicBezTo>
                      <a:cubicBezTo>
                        <a:pt x="3200400" y="2321560"/>
                        <a:pt x="3146213" y="2304627"/>
                        <a:pt x="3110653" y="2304627"/>
                      </a:cubicBezTo>
                      <a:cubicBezTo>
                        <a:pt x="3075093" y="2304627"/>
                        <a:pt x="3022600" y="2328334"/>
                        <a:pt x="2998893" y="2345267"/>
                      </a:cubicBezTo>
                      <a:cubicBezTo>
                        <a:pt x="2975186" y="2362200"/>
                        <a:pt x="2987040" y="2380827"/>
                        <a:pt x="2968413" y="2406227"/>
                      </a:cubicBezTo>
                      <a:cubicBezTo>
                        <a:pt x="2949786" y="2431627"/>
                        <a:pt x="2915920" y="2473960"/>
                        <a:pt x="2887133" y="2497667"/>
                      </a:cubicBezTo>
                      <a:cubicBezTo>
                        <a:pt x="2858346" y="2521374"/>
                        <a:pt x="2826173" y="2536614"/>
                        <a:pt x="2795693" y="2548467"/>
                      </a:cubicBezTo>
                      <a:cubicBezTo>
                        <a:pt x="2765213" y="2560320"/>
                        <a:pt x="2748280" y="2575560"/>
                        <a:pt x="2704253" y="2568787"/>
                      </a:cubicBezTo>
                      <a:cubicBezTo>
                        <a:pt x="2660226" y="2562014"/>
                        <a:pt x="2577253" y="2540000"/>
                        <a:pt x="2531533" y="2507827"/>
                      </a:cubicBezTo>
                      <a:cubicBezTo>
                        <a:pt x="2485813" y="2475654"/>
                        <a:pt x="2462106" y="2419774"/>
                        <a:pt x="2429933" y="2375747"/>
                      </a:cubicBezTo>
                      <a:cubicBezTo>
                        <a:pt x="2397760" y="2331720"/>
                        <a:pt x="2358813" y="2299547"/>
                        <a:pt x="2338493" y="2243667"/>
                      </a:cubicBezTo>
                      <a:cubicBezTo>
                        <a:pt x="2318173" y="2187787"/>
                        <a:pt x="2321560" y="2103120"/>
                        <a:pt x="2308013" y="2040467"/>
                      </a:cubicBezTo>
                      <a:cubicBezTo>
                        <a:pt x="2294466" y="1977814"/>
                        <a:pt x="2262293" y="1920240"/>
                        <a:pt x="2257213" y="1867747"/>
                      </a:cubicBezTo>
                      <a:cubicBezTo>
                        <a:pt x="2252133" y="1815254"/>
                        <a:pt x="2274146" y="1761067"/>
                        <a:pt x="2277533" y="1725507"/>
                      </a:cubicBezTo>
                      <a:cubicBezTo>
                        <a:pt x="2280920" y="1689947"/>
                        <a:pt x="2286000" y="1673014"/>
                        <a:pt x="2277533" y="1654387"/>
                      </a:cubicBezTo>
                      <a:cubicBezTo>
                        <a:pt x="2269066" y="1635760"/>
                        <a:pt x="2252133" y="1637454"/>
                        <a:pt x="2226733" y="1613747"/>
                      </a:cubicBezTo>
                      <a:cubicBezTo>
                        <a:pt x="2201333" y="1590040"/>
                        <a:pt x="2169160" y="1529080"/>
                        <a:pt x="2125133" y="1512147"/>
                      </a:cubicBezTo>
                      <a:cubicBezTo>
                        <a:pt x="2081106" y="1495214"/>
                        <a:pt x="2003213" y="1522307"/>
                        <a:pt x="1962573" y="1512147"/>
                      </a:cubicBezTo>
                      <a:cubicBezTo>
                        <a:pt x="1921933" y="1501987"/>
                        <a:pt x="1916853" y="1463040"/>
                        <a:pt x="1881293" y="1451187"/>
                      </a:cubicBezTo>
                      <a:cubicBezTo>
                        <a:pt x="1845733" y="1439334"/>
                        <a:pt x="1806786" y="1442720"/>
                        <a:pt x="1749213" y="1441027"/>
                      </a:cubicBezTo>
                      <a:cubicBezTo>
                        <a:pt x="1691640" y="1439334"/>
                        <a:pt x="1601893" y="1425787"/>
                        <a:pt x="1535853" y="1441027"/>
                      </a:cubicBezTo>
                      <a:cubicBezTo>
                        <a:pt x="1469813" y="1456267"/>
                        <a:pt x="1415626" y="1495214"/>
                        <a:pt x="1352973" y="1532467"/>
                      </a:cubicBezTo>
                      <a:cubicBezTo>
                        <a:pt x="1290320" y="1569720"/>
                        <a:pt x="1212426" y="1627294"/>
                        <a:pt x="1159933" y="1664547"/>
                      </a:cubicBezTo>
                      <a:cubicBezTo>
                        <a:pt x="1107440" y="1701800"/>
                        <a:pt x="1076960" y="1732280"/>
                        <a:pt x="1038013" y="1755987"/>
                      </a:cubicBezTo>
                      <a:cubicBezTo>
                        <a:pt x="999066" y="1779694"/>
                        <a:pt x="963506" y="1779694"/>
                        <a:pt x="926253" y="1806787"/>
                      </a:cubicBezTo>
                      <a:cubicBezTo>
                        <a:pt x="889000" y="1833880"/>
                        <a:pt x="846666" y="1930400"/>
                        <a:pt x="784013" y="193886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任意多边形 18"/>
                <p:cNvSpPr>
                  <a:spLocks noChangeArrowheads="1"/>
                </p:cNvSpPr>
                <p:nvPr/>
              </p:nvSpPr>
              <p:spPr bwMode="auto">
                <a:xfrm>
                  <a:off x="970" y="534"/>
                  <a:ext cx="1869" cy="1652"/>
                </a:xfrm>
                <a:custGeom>
                  <a:avLst/>
                  <a:gdLst>
                    <a:gd name="T0" fmla="*/ 0 w 2968413"/>
                    <a:gd name="T1" fmla="*/ 0 h 2621280"/>
                    <a:gd name="T2" fmla="*/ 0 w 2968413"/>
                    <a:gd name="T3" fmla="*/ 0 h 2621280"/>
                    <a:gd name="T4" fmla="*/ 0 w 2968413"/>
                    <a:gd name="T5" fmla="*/ 0 h 2621280"/>
                    <a:gd name="T6" fmla="*/ 0 w 2968413"/>
                    <a:gd name="T7" fmla="*/ 0 h 2621280"/>
                    <a:gd name="T8" fmla="*/ 0 w 2968413"/>
                    <a:gd name="T9" fmla="*/ 0 h 2621280"/>
                    <a:gd name="T10" fmla="*/ 0 w 2968413"/>
                    <a:gd name="T11" fmla="*/ 0 h 2621280"/>
                    <a:gd name="T12" fmla="*/ 0 w 2968413"/>
                    <a:gd name="T13" fmla="*/ 0 h 2621280"/>
                    <a:gd name="T14" fmla="*/ 0 w 2968413"/>
                    <a:gd name="T15" fmla="*/ 0 h 2621280"/>
                    <a:gd name="T16" fmla="*/ 0 w 2968413"/>
                    <a:gd name="T17" fmla="*/ 0 h 2621280"/>
                    <a:gd name="T18" fmla="*/ 0 w 2968413"/>
                    <a:gd name="T19" fmla="*/ 0 h 2621280"/>
                    <a:gd name="T20" fmla="*/ 0 w 2968413"/>
                    <a:gd name="T21" fmla="*/ 0 h 2621280"/>
                    <a:gd name="T22" fmla="*/ 0 w 2968413"/>
                    <a:gd name="T23" fmla="*/ 0 h 2621280"/>
                    <a:gd name="T24" fmla="*/ 0 w 2968413"/>
                    <a:gd name="T25" fmla="*/ 0 h 2621280"/>
                    <a:gd name="T26" fmla="*/ 0 w 2968413"/>
                    <a:gd name="T27" fmla="*/ 0 h 2621280"/>
                    <a:gd name="T28" fmla="*/ 0 w 2968413"/>
                    <a:gd name="T29" fmla="*/ 0 h 2621280"/>
                    <a:gd name="T30" fmla="*/ 0 w 2968413"/>
                    <a:gd name="T31" fmla="*/ 0 h 2621280"/>
                    <a:gd name="T32" fmla="*/ 0 w 2968413"/>
                    <a:gd name="T33" fmla="*/ 0 h 2621280"/>
                    <a:gd name="T34" fmla="*/ 0 w 2968413"/>
                    <a:gd name="T35" fmla="*/ 0 h 2621280"/>
                    <a:gd name="T36" fmla="*/ 0 w 2968413"/>
                    <a:gd name="T37" fmla="*/ 0 h 2621280"/>
                    <a:gd name="T38" fmla="*/ 0 w 2968413"/>
                    <a:gd name="T39" fmla="*/ 0 h 2621280"/>
                    <a:gd name="T40" fmla="*/ 0 w 2968413"/>
                    <a:gd name="T41" fmla="*/ 0 h 2621280"/>
                    <a:gd name="T42" fmla="*/ 0 w 2968413"/>
                    <a:gd name="T43" fmla="*/ 0 h 2621280"/>
                    <a:gd name="T44" fmla="*/ 0 w 2968413"/>
                    <a:gd name="T45" fmla="*/ 0 h 2621280"/>
                    <a:gd name="T46" fmla="*/ 0 w 2968413"/>
                    <a:gd name="T47" fmla="*/ 0 h 2621280"/>
                    <a:gd name="T48" fmla="*/ 0 w 2968413"/>
                    <a:gd name="T49" fmla="*/ 0 h 2621280"/>
                    <a:gd name="T50" fmla="*/ 0 w 2968413"/>
                    <a:gd name="T51" fmla="*/ 0 h 2621280"/>
                    <a:gd name="T52" fmla="*/ 0 w 2968413"/>
                    <a:gd name="T53" fmla="*/ 0 h 2621280"/>
                    <a:gd name="T54" fmla="*/ 0 w 2968413"/>
                    <a:gd name="T55" fmla="*/ 0 h 2621280"/>
                    <a:gd name="T56" fmla="*/ 0 w 2968413"/>
                    <a:gd name="T57" fmla="*/ 0 h 2621280"/>
                    <a:gd name="T58" fmla="*/ 0 w 2968413"/>
                    <a:gd name="T59" fmla="*/ 0 h 2621280"/>
                    <a:gd name="T60" fmla="*/ 0 w 2968413"/>
                    <a:gd name="T61" fmla="*/ 0 h 2621280"/>
                    <a:gd name="T62" fmla="*/ 0 w 2968413"/>
                    <a:gd name="T63" fmla="*/ 0 h 2621280"/>
                    <a:gd name="T64" fmla="*/ 0 w 2968413"/>
                    <a:gd name="T65" fmla="*/ 0 h 2621280"/>
                    <a:gd name="T66" fmla="*/ 0 w 2968413"/>
                    <a:gd name="T67" fmla="*/ 0 h 2621280"/>
                    <a:gd name="T68" fmla="*/ 0 w 2968413"/>
                    <a:gd name="T69" fmla="*/ 0 h 2621280"/>
                    <a:gd name="T70" fmla="*/ 0 w 2968413"/>
                    <a:gd name="T71" fmla="*/ 0 h 2621280"/>
                    <a:gd name="T72" fmla="*/ 0 w 2968413"/>
                    <a:gd name="T73" fmla="*/ 0 h 2621280"/>
                    <a:gd name="T74" fmla="*/ 0 w 2968413"/>
                    <a:gd name="T75" fmla="*/ 0 h 2621280"/>
                    <a:gd name="T76" fmla="*/ 0 w 2968413"/>
                    <a:gd name="T77" fmla="*/ 0 h 2621280"/>
                    <a:gd name="T78" fmla="*/ 0 w 2968413"/>
                    <a:gd name="T79" fmla="*/ 0 h 2621280"/>
                    <a:gd name="T80" fmla="*/ 0 w 2968413"/>
                    <a:gd name="T81" fmla="*/ 0 h 2621280"/>
                    <a:gd name="T82" fmla="*/ 0 w 2968413"/>
                    <a:gd name="T83" fmla="*/ 0 h 2621280"/>
                    <a:gd name="T84" fmla="*/ 0 w 2968413"/>
                    <a:gd name="T85" fmla="*/ 0 h 2621280"/>
                    <a:gd name="T86" fmla="*/ 0 w 2968413"/>
                    <a:gd name="T87" fmla="*/ 0 h 2621280"/>
                    <a:gd name="T88" fmla="*/ 0 w 2968413"/>
                    <a:gd name="T89" fmla="*/ 0 h 2621280"/>
                    <a:gd name="T90" fmla="*/ 0 w 2968413"/>
                    <a:gd name="T91" fmla="*/ 0 h 2621280"/>
                    <a:gd name="T92" fmla="*/ 0 w 2968413"/>
                    <a:gd name="T93" fmla="*/ 0 h 2621280"/>
                    <a:gd name="T94" fmla="*/ 0 w 2968413"/>
                    <a:gd name="T95" fmla="*/ 0 h 262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8413"/>
                    <a:gd name="T145" fmla="*/ 0 h 2621280"/>
                    <a:gd name="T146" fmla="*/ 2968413 w 2968413"/>
                    <a:gd name="T147" fmla="*/ 2621280 h 262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8413" h="2621280">
                      <a:moveTo>
                        <a:pt x="492760" y="2199640"/>
                      </a:moveTo>
                      <a:cubicBezTo>
                        <a:pt x="497840" y="2165773"/>
                        <a:pt x="546947" y="2155613"/>
                        <a:pt x="553720" y="2108200"/>
                      </a:cubicBezTo>
                      <a:cubicBezTo>
                        <a:pt x="560493" y="2060787"/>
                        <a:pt x="557107" y="1967653"/>
                        <a:pt x="533400" y="1915160"/>
                      </a:cubicBezTo>
                      <a:cubicBezTo>
                        <a:pt x="509693" y="1862667"/>
                        <a:pt x="460587" y="1833880"/>
                        <a:pt x="411480" y="1793240"/>
                      </a:cubicBezTo>
                      <a:cubicBezTo>
                        <a:pt x="362373" y="1752600"/>
                        <a:pt x="301413" y="1732280"/>
                        <a:pt x="238760" y="1671320"/>
                      </a:cubicBezTo>
                      <a:cubicBezTo>
                        <a:pt x="176107" y="1610360"/>
                        <a:pt x="71120" y="1495213"/>
                        <a:pt x="35560" y="1427480"/>
                      </a:cubicBezTo>
                      <a:cubicBezTo>
                        <a:pt x="0" y="1359747"/>
                        <a:pt x="23707" y="1337733"/>
                        <a:pt x="25400" y="1264920"/>
                      </a:cubicBezTo>
                      <a:cubicBezTo>
                        <a:pt x="27093" y="1192107"/>
                        <a:pt x="30480" y="1056640"/>
                        <a:pt x="45720" y="990600"/>
                      </a:cubicBezTo>
                      <a:cubicBezTo>
                        <a:pt x="60960" y="924560"/>
                        <a:pt x="88053" y="914400"/>
                        <a:pt x="116840" y="868680"/>
                      </a:cubicBezTo>
                      <a:cubicBezTo>
                        <a:pt x="145627" y="822960"/>
                        <a:pt x="179493" y="760307"/>
                        <a:pt x="218440" y="716280"/>
                      </a:cubicBezTo>
                      <a:cubicBezTo>
                        <a:pt x="257387" y="672253"/>
                        <a:pt x="296333" y="640080"/>
                        <a:pt x="350520" y="604520"/>
                      </a:cubicBezTo>
                      <a:cubicBezTo>
                        <a:pt x="404707" y="568960"/>
                        <a:pt x="487680" y="530013"/>
                        <a:pt x="543560" y="502920"/>
                      </a:cubicBezTo>
                      <a:cubicBezTo>
                        <a:pt x="599440" y="475827"/>
                        <a:pt x="629920" y="453813"/>
                        <a:pt x="685800" y="441960"/>
                      </a:cubicBezTo>
                      <a:cubicBezTo>
                        <a:pt x="741680" y="430107"/>
                        <a:pt x="819573" y="416560"/>
                        <a:pt x="878840" y="431800"/>
                      </a:cubicBezTo>
                      <a:cubicBezTo>
                        <a:pt x="938107" y="447040"/>
                        <a:pt x="993987" y="491067"/>
                        <a:pt x="1041400" y="533400"/>
                      </a:cubicBezTo>
                      <a:cubicBezTo>
                        <a:pt x="1088813" y="575733"/>
                        <a:pt x="1122680" y="638387"/>
                        <a:pt x="1163320" y="685800"/>
                      </a:cubicBezTo>
                      <a:cubicBezTo>
                        <a:pt x="1203960" y="733213"/>
                        <a:pt x="1241213" y="775547"/>
                        <a:pt x="1285240" y="817880"/>
                      </a:cubicBezTo>
                      <a:cubicBezTo>
                        <a:pt x="1329267" y="860213"/>
                        <a:pt x="1386840" y="916093"/>
                        <a:pt x="1427480" y="939800"/>
                      </a:cubicBezTo>
                      <a:cubicBezTo>
                        <a:pt x="1468120" y="963507"/>
                        <a:pt x="1476587" y="951653"/>
                        <a:pt x="1529080" y="960120"/>
                      </a:cubicBezTo>
                      <a:cubicBezTo>
                        <a:pt x="1581573" y="968587"/>
                        <a:pt x="1693333" y="993987"/>
                        <a:pt x="1742440" y="990600"/>
                      </a:cubicBezTo>
                      <a:cubicBezTo>
                        <a:pt x="1791547" y="987213"/>
                        <a:pt x="1801707" y="973667"/>
                        <a:pt x="1823720" y="939800"/>
                      </a:cubicBezTo>
                      <a:cubicBezTo>
                        <a:pt x="1845733" y="905933"/>
                        <a:pt x="1854200" y="829733"/>
                        <a:pt x="1874520" y="787400"/>
                      </a:cubicBezTo>
                      <a:cubicBezTo>
                        <a:pt x="1894840" y="745067"/>
                        <a:pt x="1933787" y="736600"/>
                        <a:pt x="1945640" y="685800"/>
                      </a:cubicBezTo>
                      <a:cubicBezTo>
                        <a:pt x="1957493" y="635000"/>
                        <a:pt x="1957493" y="546947"/>
                        <a:pt x="1945640" y="482600"/>
                      </a:cubicBezTo>
                      <a:cubicBezTo>
                        <a:pt x="1933787" y="418253"/>
                        <a:pt x="1882987" y="355600"/>
                        <a:pt x="1874520" y="299720"/>
                      </a:cubicBezTo>
                      <a:cubicBezTo>
                        <a:pt x="1866053" y="243840"/>
                        <a:pt x="1859280" y="196427"/>
                        <a:pt x="1894840" y="147320"/>
                      </a:cubicBezTo>
                      <a:cubicBezTo>
                        <a:pt x="1930400" y="98213"/>
                        <a:pt x="2025227" y="0"/>
                        <a:pt x="2087880" y="5080"/>
                      </a:cubicBezTo>
                      <a:cubicBezTo>
                        <a:pt x="2150533" y="10160"/>
                        <a:pt x="2270760" y="177800"/>
                        <a:pt x="2270760" y="177800"/>
                      </a:cubicBezTo>
                      <a:cubicBezTo>
                        <a:pt x="2348653" y="252307"/>
                        <a:pt x="2448560" y="375920"/>
                        <a:pt x="2555240" y="452120"/>
                      </a:cubicBezTo>
                      <a:cubicBezTo>
                        <a:pt x="2661920" y="528320"/>
                        <a:pt x="2853267" y="590973"/>
                        <a:pt x="2910840" y="635000"/>
                      </a:cubicBezTo>
                      <a:cubicBezTo>
                        <a:pt x="2968413" y="679027"/>
                        <a:pt x="2915920" y="668867"/>
                        <a:pt x="2900680" y="716280"/>
                      </a:cubicBezTo>
                      <a:cubicBezTo>
                        <a:pt x="2885440" y="763693"/>
                        <a:pt x="2863427" y="863600"/>
                        <a:pt x="2819400" y="919480"/>
                      </a:cubicBezTo>
                      <a:cubicBezTo>
                        <a:pt x="2775373" y="975360"/>
                        <a:pt x="2694093" y="1012613"/>
                        <a:pt x="2636520" y="1051560"/>
                      </a:cubicBezTo>
                      <a:cubicBezTo>
                        <a:pt x="2578947" y="1090507"/>
                        <a:pt x="2528147" y="1100667"/>
                        <a:pt x="2473960" y="1153160"/>
                      </a:cubicBezTo>
                      <a:cubicBezTo>
                        <a:pt x="2419773" y="1205653"/>
                        <a:pt x="2365587" y="1302173"/>
                        <a:pt x="2311400" y="1366520"/>
                      </a:cubicBezTo>
                      <a:cubicBezTo>
                        <a:pt x="2257213" y="1430867"/>
                        <a:pt x="2186093" y="1479974"/>
                        <a:pt x="2148840" y="1539240"/>
                      </a:cubicBezTo>
                      <a:cubicBezTo>
                        <a:pt x="2111587" y="1598506"/>
                        <a:pt x="2125133" y="1662854"/>
                        <a:pt x="2087880" y="1722120"/>
                      </a:cubicBezTo>
                      <a:cubicBezTo>
                        <a:pt x="2050627" y="1781386"/>
                        <a:pt x="1950720" y="1813560"/>
                        <a:pt x="1925320" y="1894840"/>
                      </a:cubicBezTo>
                      <a:cubicBezTo>
                        <a:pt x="1899920" y="1976120"/>
                        <a:pt x="1927013" y="2142067"/>
                        <a:pt x="1935480" y="2209800"/>
                      </a:cubicBezTo>
                      <a:cubicBezTo>
                        <a:pt x="1943947" y="2277533"/>
                        <a:pt x="2011680" y="2270760"/>
                        <a:pt x="1976120" y="2301240"/>
                      </a:cubicBezTo>
                      <a:cubicBezTo>
                        <a:pt x="1940560" y="2331720"/>
                        <a:pt x="1722120" y="2392680"/>
                        <a:pt x="1722120" y="2392680"/>
                      </a:cubicBezTo>
                      <a:cubicBezTo>
                        <a:pt x="1625600" y="2428240"/>
                        <a:pt x="1476587" y="2479040"/>
                        <a:pt x="1397000" y="2514600"/>
                      </a:cubicBezTo>
                      <a:cubicBezTo>
                        <a:pt x="1317413" y="2550160"/>
                        <a:pt x="1298787" y="2590800"/>
                        <a:pt x="1244600" y="2606040"/>
                      </a:cubicBezTo>
                      <a:cubicBezTo>
                        <a:pt x="1190413" y="2621280"/>
                        <a:pt x="1119293" y="2614507"/>
                        <a:pt x="1071880" y="2606040"/>
                      </a:cubicBezTo>
                      <a:cubicBezTo>
                        <a:pt x="1024467" y="2597573"/>
                        <a:pt x="1019387" y="2589107"/>
                        <a:pt x="960120" y="2555240"/>
                      </a:cubicBezTo>
                      <a:cubicBezTo>
                        <a:pt x="900853" y="2521373"/>
                        <a:pt x="789093" y="2443480"/>
                        <a:pt x="716280" y="2402840"/>
                      </a:cubicBezTo>
                      <a:cubicBezTo>
                        <a:pt x="643467" y="2362200"/>
                        <a:pt x="560493" y="2343573"/>
                        <a:pt x="523240" y="2311400"/>
                      </a:cubicBezTo>
                      <a:cubicBezTo>
                        <a:pt x="485987" y="2279227"/>
                        <a:pt x="487680" y="2233507"/>
                        <a:pt x="492760" y="219964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任意多边形 19"/>
                <p:cNvSpPr>
                  <a:spLocks noChangeArrowheads="1"/>
                </p:cNvSpPr>
                <p:nvPr/>
              </p:nvSpPr>
              <p:spPr bwMode="auto">
                <a:xfrm>
                  <a:off x="1685" y="954"/>
                  <a:ext cx="2142" cy="1784"/>
                </a:xfrm>
                <a:custGeom>
                  <a:avLst/>
                  <a:gdLst>
                    <a:gd name="T0" fmla="*/ 0 w 3400213"/>
                    <a:gd name="T1" fmla="*/ 0 h 2832947"/>
                    <a:gd name="T2" fmla="*/ 0 w 3400213"/>
                    <a:gd name="T3" fmla="*/ 0 h 2832947"/>
                    <a:gd name="T4" fmla="*/ 0 w 3400213"/>
                    <a:gd name="T5" fmla="*/ 0 h 2832947"/>
                    <a:gd name="T6" fmla="*/ 0 w 3400213"/>
                    <a:gd name="T7" fmla="*/ 0 h 2832947"/>
                    <a:gd name="T8" fmla="*/ 0 w 3400213"/>
                    <a:gd name="T9" fmla="*/ 0 h 2832947"/>
                    <a:gd name="T10" fmla="*/ 0 w 3400213"/>
                    <a:gd name="T11" fmla="*/ 0 h 2832947"/>
                    <a:gd name="T12" fmla="*/ 0 w 3400213"/>
                    <a:gd name="T13" fmla="*/ 0 h 2832947"/>
                    <a:gd name="T14" fmla="*/ 0 w 3400213"/>
                    <a:gd name="T15" fmla="*/ 0 h 2832947"/>
                    <a:gd name="T16" fmla="*/ 0 w 3400213"/>
                    <a:gd name="T17" fmla="*/ 0 h 2832947"/>
                    <a:gd name="T18" fmla="*/ 0 w 3400213"/>
                    <a:gd name="T19" fmla="*/ 0 h 2832947"/>
                    <a:gd name="T20" fmla="*/ 0 w 3400213"/>
                    <a:gd name="T21" fmla="*/ 0 h 2832947"/>
                    <a:gd name="T22" fmla="*/ 0 w 3400213"/>
                    <a:gd name="T23" fmla="*/ 0 h 2832947"/>
                    <a:gd name="T24" fmla="*/ 0 w 3400213"/>
                    <a:gd name="T25" fmla="*/ 0 h 2832947"/>
                    <a:gd name="T26" fmla="*/ 0 w 3400213"/>
                    <a:gd name="T27" fmla="*/ 0 h 2832947"/>
                    <a:gd name="T28" fmla="*/ 0 w 3400213"/>
                    <a:gd name="T29" fmla="*/ 0 h 2832947"/>
                    <a:gd name="T30" fmla="*/ 0 w 3400213"/>
                    <a:gd name="T31" fmla="*/ 0 h 2832947"/>
                    <a:gd name="T32" fmla="*/ 0 w 3400213"/>
                    <a:gd name="T33" fmla="*/ 0 h 2832947"/>
                    <a:gd name="T34" fmla="*/ 0 w 3400213"/>
                    <a:gd name="T35" fmla="*/ 0 h 2832947"/>
                    <a:gd name="T36" fmla="*/ 0 w 3400213"/>
                    <a:gd name="T37" fmla="*/ 0 h 2832947"/>
                    <a:gd name="T38" fmla="*/ 0 w 3400213"/>
                    <a:gd name="T39" fmla="*/ 0 h 2832947"/>
                    <a:gd name="T40" fmla="*/ 0 w 3400213"/>
                    <a:gd name="T41" fmla="*/ 0 h 2832947"/>
                    <a:gd name="T42" fmla="*/ 0 w 3400213"/>
                    <a:gd name="T43" fmla="*/ 0 h 2832947"/>
                    <a:gd name="T44" fmla="*/ 0 w 3400213"/>
                    <a:gd name="T45" fmla="*/ 0 h 2832947"/>
                    <a:gd name="T46" fmla="*/ 0 w 3400213"/>
                    <a:gd name="T47" fmla="*/ 0 h 2832947"/>
                    <a:gd name="T48" fmla="*/ 0 w 3400213"/>
                    <a:gd name="T49" fmla="*/ 0 h 2832947"/>
                    <a:gd name="T50" fmla="*/ 0 w 3400213"/>
                    <a:gd name="T51" fmla="*/ 0 h 2832947"/>
                    <a:gd name="T52" fmla="*/ 0 w 3400213"/>
                    <a:gd name="T53" fmla="*/ 0 h 2832947"/>
                    <a:gd name="T54" fmla="*/ 0 w 3400213"/>
                    <a:gd name="T55" fmla="*/ 0 h 2832947"/>
                    <a:gd name="T56" fmla="*/ 0 w 3400213"/>
                    <a:gd name="T57" fmla="*/ 0 h 2832947"/>
                    <a:gd name="T58" fmla="*/ 0 w 3400213"/>
                    <a:gd name="T59" fmla="*/ 0 h 2832947"/>
                    <a:gd name="T60" fmla="*/ 0 w 3400213"/>
                    <a:gd name="T61" fmla="*/ 0 h 2832947"/>
                    <a:gd name="T62" fmla="*/ 0 w 3400213"/>
                    <a:gd name="T63" fmla="*/ 0 h 2832947"/>
                    <a:gd name="T64" fmla="*/ 0 w 3400213"/>
                    <a:gd name="T65" fmla="*/ 0 h 2832947"/>
                    <a:gd name="T66" fmla="*/ 0 w 3400213"/>
                    <a:gd name="T67" fmla="*/ 0 h 2832947"/>
                    <a:gd name="T68" fmla="*/ 0 w 3400213"/>
                    <a:gd name="T69" fmla="*/ 0 h 2832947"/>
                    <a:gd name="T70" fmla="*/ 0 w 3400213"/>
                    <a:gd name="T71" fmla="*/ 0 h 2832947"/>
                    <a:gd name="T72" fmla="*/ 0 w 3400213"/>
                    <a:gd name="T73" fmla="*/ 0 h 2832947"/>
                    <a:gd name="T74" fmla="*/ 0 w 3400213"/>
                    <a:gd name="T75" fmla="*/ 0 h 2832947"/>
                    <a:gd name="T76" fmla="*/ 0 w 3400213"/>
                    <a:gd name="T77" fmla="*/ 0 h 2832947"/>
                    <a:gd name="T78" fmla="*/ 0 w 3400213"/>
                    <a:gd name="T79" fmla="*/ 0 h 2832947"/>
                    <a:gd name="T80" fmla="*/ 0 w 3400213"/>
                    <a:gd name="T81" fmla="*/ 0 h 2832947"/>
                    <a:gd name="T82" fmla="*/ 0 w 3400213"/>
                    <a:gd name="T83" fmla="*/ 0 h 2832947"/>
                    <a:gd name="T84" fmla="*/ 0 w 3400213"/>
                    <a:gd name="T85" fmla="*/ 0 h 2832947"/>
                    <a:gd name="T86" fmla="*/ 0 w 3400213"/>
                    <a:gd name="T87" fmla="*/ 0 h 2832947"/>
                    <a:gd name="T88" fmla="*/ 0 w 3400213"/>
                    <a:gd name="T89" fmla="*/ 0 h 2832947"/>
                    <a:gd name="T90" fmla="*/ 0 w 3400213"/>
                    <a:gd name="T91" fmla="*/ 0 h 2832947"/>
                    <a:gd name="T92" fmla="*/ 0 w 3400213"/>
                    <a:gd name="T93" fmla="*/ 0 h 2832947"/>
                    <a:gd name="T94" fmla="*/ 0 w 3400213"/>
                    <a:gd name="T95" fmla="*/ 0 h 2832947"/>
                    <a:gd name="T96" fmla="*/ 0 w 3400213"/>
                    <a:gd name="T97" fmla="*/ 0 h 2832947"/>
                    <a:gd name="T98" fmla="*/ 0 w 3400213"/>
                    <a:gd name="T99" fmla="*/ 0 h 2832947"/>
                    <a:gd name="T100" fmla="*/ 0 w 3400213"/>
                    <a:gd name="T101" fmla="*/ 0 h 2832947"/>
                    <a:gd name="T102" fmla="*/ 0 w 3400213"/>
                    <a:gd name="T103" fmla="*/ 0 h 2832947"/>
                    <a:gd name="T104" fmla="*/ 0 w 3400213"/>
                    <a:gd name="T105" fmla="*/ 0 h 2832947"/>
                    <a:gd name="T106" fmla="*/ 0 w 3400213"/>
                    <a:gd name="T107" fmla="*/ 0 h 2832947"/>
                    <a:gd name="T108" fmla="*/ 0 w 3400213"/>
                    <a:gd name="T109" fmla="*/ 0 h 2832947"/>
                    <a:gd name="T110" fmla="*/ 0 w 3400213"/>
                    <a:gd name="T111" fmla="*/ 0 h 2832947"/>
                    <a:gd name="T112" fmla="*/ 0 w 3400213"/>
                    <a:gd name="T113" fmla="*/ 0 h 2832947"/>
                    <a:gd name="T114" fmla="*/ 0 w 3400213"/>
                    <a:gd name="T115" fmla="*/ 0 h 2832947"/>
                    <a:gd name="T116" fmla="*/ 0 w 3400213"/>
                    <a:gd name="T117" fmla="*/ 0 h 2832947"/>
                    <a:gd name="T118" fmla="*/ 0 w 3400213"/>
                    <a:gd name="T119" fmla="*/ 0 h 2832947"/>
                    <a:gd name="T120" fmla="*/ 0 w 3400213"/>
                    <a:gd name="T121" fmla="*/ 0 h 28329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00213"/>
                    <a:gd name="T184" fmla="*/ 0 h 2832947"/>
                    <a:gd name="T185" fmla="*/ 3400213 w 3400213"/>
                    <a:gd name="T186" fmla="*/ 2832947 h 28329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00213" h="2832947">
                      <a:moveTo>
                        <a:pt x="57573" y="1971040"/>
                      </a:moveTo>
                      <a:cubicBezTo>
                        <a:pt x="84666" y="1957493"/>
                        <a:pt x="135466" y="1940560"/>
                        <a:pt x="169333" y="1920240"/>
                      </a:cubicBezTo>
                      <a:cubicBezTo>
                        <a:pt x="203200" y="1899920"/>
                        <a:pt x="198120" y="1877907"/>
                        <a:pt x="260773" y="1849120"/>
                      </a:cubicBezTo>
                      <a:cubicBezTo>
                        <a:pt x="323426" y="1820333"/>
                        <a:pt x="545253" y="1747520"/>
                        <a:pt x="545253" y="1747520"/>
                      </a:cubicBezTo>
                      <a:cubicBezTo>
                        <a:pt x="640080" y="1713653"/>
                        <a:pt x="787400" y="1674707"/>
                        <a:pt x="829733" y="1645920"/>
                      </a:cubicBezTo>
                      <a:cubicBezTo>
                        <a:pt x="872066" y="1617133"/>
                        <a:pt x="804333" y="1610360"/>
                        <a:pt x="799253" y="1574800"/>
                      </a:cubicBezTo>
                      <a:cubicBezTo>
                        <a:pt x="794173" y="1539240"/>
                        <a:pt x="799253" y="1432560"/>
                        <a:pt x="799253" y="1432560"/>
                      </a:cubicBezTo>
                      <a:cubicBezTo>
                        <a:pt x="799253" y="1381760"/>
                        <a:pt x="792480" y="1310640"/>
                        <a:pt x="799253" y="1270000"/>
                      </a:cubicBezTo>
                      <a:cubicBezTo>
                        <a:pt x="806026" y="1229360"/>
                        <a:pt x="821266" y="1214120"/>
                        <a:pt x="839893" y="1188720"/>
                      </a:cubicBezTo>
                      <a:cubicBezTo>
                        <a:pt x="858520" y="1163320"/>
                        <a:pt x="887306" y="1144693"/>
                        <a:pt x="911013" y="1117600"/>
                      </a:cubicBezTo>
                      <a:cubicBezTo>
                        <a:pt x="934720" y="1090507"/>
                        <a:pt x="966893" y="1058333"/>
                        <a:pt x="982133" y="1026160"/>
                      </a:cubicBezTo>
                      <a:cubicBezTo>
                        <a:pt x="997373" y="993987"/>
                        <a:pt x="973666" y="971973"/>
                        <a:pt x="1002453" y="924560"/>
                      </a:cubicBezTo>
                      <a:cubicBezTo>
                        <a:pt x="1031240" y="877147"/>
                        <a:pt x="1105746" y="804333"/>
                        <a:pt x="1154853" y="741680"/>
                      </a:cubicBezTo>
                      <a:cubicBezTo>
                        <a:pt x="1203960" y="679027"/>
                        <a:pt x="1254760" y="596053"/>
                        <a:pt x="1297093" y="548640"/>
                      </a:cubicBezTo>
                      <a:cubicBezTo>
                        <a:pt x="1339426" y="501227"/>
                        <a:pt x="1364826" y="487680"/>
                        <a:pt x="1408853" y="457200"/>
                      </a:cubicBezTo>
                      <a:cubicBezTo>
                        <a:pt x="1452880" y="426720"/>
                        <a:pt x="1513840" y="399627"/>
                        <a:pt x="1561253" y="365760"/>
                      </a:cubicBezTo>
                      <a:cubicBezTo>
                        <a:pt x="1608666" y="331893"/>
                        <a:pt x="1659466" y="299720"/>
                        <a:pt x="1693333" y="254000"/>
                      </a:cubicBezTo>
                      <a:cubicBezTo>
                        <a:pt x="1727200" y="208280"/>
                        <a:pt x="1745826" y="130387"/>
                        <a:pt x="1764453" y="91440"/>
                      </a:cubicBezTo>
                      <a:cubicBezTo>
                        <a:pt x="1783080" y="52493"/>
                        <a:pt x="1755986" y="0"/>
                        <a:pt x="1805093" y="20320"/>
                      </a:cubicBezTo>
                      <a:cubicBezTo>
                        <a:pt x="1854200" y="40640"/>
                        <a:pt x="1974426" y="150707"/>
                        <a:pt x="2059093" y="213360"/>
                      </a:cubicBezTo>
                      <a:cubicBezTo>
                        <a:pt x="2143760" y="276013"/>
                        <a:pt x="2236893" y="335280"/>
                        <a:pt x="2313093" y="396240"/>
                      </a:cubicBezTo>
                      <a:cubicBezTo>
                        <a:pt x="2389293" y="457200"/>
                        <a:pt x="2443480" y="521547"/>
                        <a:pt x="2516293" y="579120"/>
                      </a:cubicBezTo>
                      <a:cubicBezTo>
                        <a:pt x="2589106" y="636693"/>
                        <a:pt x="2624666" y="672253"/>
                        <a:pt x="2749973" y="741680"/>
                      </a:cubicBezTo>
                      <a:cubicBezTo>
                        <a:pt x="2875280" y="811107"/>
                        <a:pt x="3163146" y="941493"/>
                        <a:pt x="3268133" y="995680"/>
                      </a:cubicBezTo>
                      <a:cubicBezTo>
                        <a:pt x="3373120" y="1049867"/>
                        <a:pt x="3359573" y="1021080"/>
                        <a:pt x="3379893" y="1066800"/>
                      </a:cubicBezTo>
                      <a:cubicBezTo>
                        <a:pt x="3400213" y="1112520"/>
                        <a:pt x="3393440" y="1202267"/>
                        <a:pt x="3390053" y="1270000"/>
                      </a:cubicBezTo>
                      <a:cubicBezTo>
                        <a:pt x="3386666" y="1337733"/>
                        <a:pt x="3373120" y="1413934"/>
                        <a:pt x="3359573" y="1473200"/>
                      </a:cubicBezTo>
                      <a:cubicBezTo>
                        <a:pt x="3346026" y="1532466"/>
                        <a:pt x="3342640" y="1583267"/>
                        <a:pt x="3308773" y="1625600"/>
                      </a:cubicBezTo>
                      <a:cubicBezTo>
                        <a:pt x="3274906" y="1667933"/>
                        <a:pt x="3203786" y="1700107"/>
                        <a:pt x="3156373" y="1727200"/>
                      </a:cubicBezTo>
                      <a:cubicBezTo>
                        <a:pt x="3108960" y="1754293"/>
                        <a:pt x="3076786" y="1761067"/>
                        <a:pt x="3024293" y="1788160"/>
                      </a:cubicBezTo>
                      <a:cubicBezTo>
                        <a:pt x="2971800" y="1815253"/>
                        <a:pt x="2841413" y="1889760"/>
                        <a:pt x="2841413" y="1889760"/>
                      </a:cubicBezTo>
                      <a:cubicBezTo>
                        <a:pt x="2763520" y="1933787"/>
                        <a:pt x="2634826" y="2001520"/>
                        <a:pt x="2556933" y="2052320"/>
                      </a:cubicBezTo>
                      <a:cubicBezTo>
                        <a:pt x="2479040" y="2103120"/>
                        <a:pt x="2436706" y="2148840"/>
                        <a:pt x="2374053" y="2194560"/>
                      </a:cubicBezTo>
                      <a:cubicBezTo>
                        <a:pt x="2311400" y="2240280"/>
                        <a:pt x="2226733" y="2280920"/>
                        <a:pt x="2181013" y="2326640"/>
                      </a:cubicBezTo>
                      <a:cubicBezTo>
                        <a:pt x="2135293" y="2372360"/>
                        <a:pt x="2113280" y="2421467"/>
                        <a:pt x="2099733" y="2468880"/>
                      </a:cubicBezTo>
                      <a:cubicBezTo>
                        <a:pt x="2086186" y="2516293"/>
                        <a:pt x="2120053" y="2582333"/>
                        <a:pt x="2099733" y="2611120"/>
                      </a:cubicBezTo>
                      <a:cubicBezTo>
                        <a:pt x="2079413" y="2639907"/>
                        <a:pt x="2032000" y="2631440"/>
                        <a:pt x="1977813" y="2641600"/>
                      </a:cubicBezTo>
                      <a:cubicBezTo>
                        <a:pt x="1923626" y="2651760"/>
                        <a:pt x="1832186" y="2670387"/>
                        <a:pt x="1774613" y="2672080"/>
                      </a:cubicBezTo>
                      <a:cubicBezTo>
                        <a:pt x="1717040" y="2673773"/>
                        <a:pt x="1681480" y="2639907"/>
                        <a:pt x="1632373" y="2651760"/>
                      </a:cubicBezTo>
                      <a:cubicBezTo>
                        <a:pt x="1583266" y="2663613"/>
                        <a:pt x="1534160" y="2714413"/>
                        <a:pt x="1479973" y="2743200"/>
                      </a:cubicBezTo>
                      <a:cubicBezTo>
                        <a:pt x="1425786" y="2771987"/>
                        <a:pt x="1366520" y="2816013"/>
                        <a:pt x="1307253" y="2824480"/>
                      </a:cubicBezTo>
                      <a:cubicBezTo>
                        <a:pt x="1247986" y="2832947"/>
                        <a:pt x="1154853" y="2810933"/>
                        <a:pt x="1124373" y="2794000"/>
                      </a:cubicBezTo>
                      <a:cubicBezTo>
                        <a:pt x="1093893" y="2777067"/>
                        <a:pt x="1132840" y="2743200"/>
                        <a:pt x="1124373" y="2722880"/>
                      </a:cubicBezTo>
                      <a:cubicBezTo>
                        <a:pt x="1115906" y="2702560"/>
                        <a:pt x="1082040" y="2699173"/>
                        <a:pt x="1073573" y="2672080"/>
                      </a:cubicBezTo>
                      <a:cubicBezTo>
                        <a:pt x="1065106" y="2644987"/>
                        <a:pt x="1083733" y="2592493"/>
                        <a:pt x="1073573" y="2560320"/>
                      </a:cubicBezTo>
                      <a:cubicBezTo>
                        <a:pt x="1063413" y="2528147"/>
                        <a:pt x="1048173" y="2489200"/>
                        <a:pt x="1012613" y="2479040"/>
                      </a:cubicBezTo>
                      <a:cubicBezTo>
                        <a:pt x="977053" y="2468880"/>
                        <a:pt x="921173" y="2497667"/>
                        <a:pt x="860213" y="2499360"/>
                      </a:cubicBezTo>
                      <a:cubicBezTo>
                        <a:pt x="799253" y="2501053"/>
                        <a:pt x="717973" y="2480733"/>
                        <a:pt x="646853" y="2489200"/>
                      </a:cubicBezTo>
                      <a:cubicBezTo>
                        <a:pt x="575733" y="2497667"/>
                        <a:pt x="475826" y="2548467"/>
                        <a:pt x="433493" y="2550160"/>
                      </a:cubicBezTo>
                      <a:cubicBezTo>
                        <a:pt x="391160" y="2551853"/>
                        <a:pt x="416560" y="2507827"/>
                        <a:pt x="392853" y="2499360"/>
                      </a:cubicBezTo>
                      <a:cubicBezTo>
                        <a:pt x="369146" y="2490893"/>
                        <a:pt x="316653" y="2504440"/>
                        <a:pt x="291253" y="2499360"/>
                      </a:cubicBezTo>
                      <a:cubicBezTo>
                        <a:pt x="265853" y="2494280"/>
                        <a:pt x="248920" y="2492587"/>
                        <a:pt x="240453" y="2468880"/>
                      </a:cubicBezTo>
                      <a:cubicBezTo>
                        <a:pt x="231986" y="2445173"/>
                        <a:pt x="223520" y="2390987"/>
                        <a:pt x="240453" y="2357120"/>
                      </a:cubicBezTo>
                      <a:cubicBezTo>
                        <a:pt x="257386" y="2323253"/>
                        <a:pt x="326813" y="2289387"/>
                        <a:pt x="342053" y="2265680"/>
                      </a:cubicBezTo>
                      <a:cubicBezTo>
                        <a:pt x="357293" y="2241973"/>
                        <a:pt x="352213" y="2230120"/>
                        <a:pt x="331893" y="2214880"/>
                      </a:cubicBezTo>
                      <a:cubicBezTo>
                        <a:pt x="311573" y="2199640"/>
                        <a:pt x="250613" y="2189480"/>
                        <a:pt x="220133" y="2174240"/>
                      </a:cubicBezTo>
                      <a:cubicBezTo>
                        <a:pt x="189653" y="2159000"/>
                        <a:pt x="174413" y="2140373"/>
                        <a:pt x="149013" y="2123440"/>
                      </a:cubicBezTo>
                      <a:cubicBezTo>
                        <a:pt x="123613" y="2106507"/>
                        <a:pt x="86360" y="2089573"/>
                        <a:pt x="67733" y="2072640"/>
                      </a:cubicBezTo>
                      <a:cubicBezTo>
                        <a:pt x="49106" y="2055707"/>
                        <a:pt x="47413" y="2033693"/>
                        <a:pt x="37253" y="2021840"/>
                      </a:cubicBezTo>
                      <a:cubicBezTo>
                        <a:pt x="27093" y="2009987"/>
                        <a:pt x="0" y="2009987"/>
                        <a:pt x="6773" y="2001520"/>
                      </a:cubicBezTo>
                      <a:cubicBezTo>
                        <a:pt x="13546" y="1993053"/>
                        <a:pt x="30480" y="1984587"/>
                        <a:pt x="57573" y="197104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任意多边形 20"/>
                <p:cNvSpPr>
                  <a:spLocks noChangeArrowheads="1"/>
                </p:cNvSpPr>
                <p:nvPr/>
              </p:nvSpPr>
              <p:spPr bwMode="auto">
                <a:xfrm>
                  <a:off x="731" y="539"/>
                  <a:ext cx="1419" cy="926"/>
                </a:xfrm>
                <a:custGeom>
                  <a:avLst/>
                  <a:gdLst>
                    <a:gd name="T0" fmla="*/ 0 w 2253827"/>
                    <a:gd name="T1" fmla="*/ 0 h 1469814"/>
                    <a:gd name="T2" fmla="*/ 0 w 2253827"/>
                    <a:gd name="T3" fmla="*/ 0 h 1469814"/>
                    <a:gd name="T4" fmla="*/ 0 w 2253827"/>
                    <a:gd name="T5" fmla="*/ 0 h 1469814"/>
                    <a:gd name="T6" fmla="*/ 0 w 2253827"/>
                    <a:gd name="T7" fmla="*/ 0 h 1469814"/>
                    <a:gd name="T8" fmla="*/ 0 w 2253827"/>
                    <a:gd name="T9" fmla="*/ 0 h 1469814"/>
                    <a:gd name="T10" fmla="*/ 0 w 2253827"/>
                    <a:gd name="T11" fmla="*/ 0 h 1469814"/>
                    <a:gd name="T12" fmla="*/ 0 w 2253827"/>
                    <a:gd name="T13" fmla="*/ 0 h 1469814"/>
                    <a:gd name="T14" fmla="*/ 0 w 2253827"/>
                    <a:gd name="T15" fmla="*/ 0 h 1469814"/>
                    <a:gd name="T16" fmla="*/ 0 w 2253827"/>
                    <a:gd name="T17" fmla="*/ 0 h 1469814"/>
                    <a:gd name="T18" fmla="*/ 0 w 2253827"/>
                    <a:gd name="T19" fmla="*/ 0 h 1469814"/>
                    <a:gd name="T20" fmla="*/ 0 w 2253827"/>
                    <a:gd name="T21" fmla="*/ 0 h 1469814"/>
                    <a:gd name="T22" fmla="*/ 0 w 2253827"/>
                    <a:gd name="T23" fmla="*/ 0 h 1469814"/>
                    <a:gd name="T24" fmla="*/ 0 w 2253827"/>
                    <a:gd name="T25" fmla="*/ 0 h 1469814"/>
                    <a:gd name="T26" fmla="*/ 0 w 2253827"/>
                    <a:gd name="T27" fmla="*/ 0 h 1469814"/>
                    <a:gd name="T28" fmla="*/ 0 w 2253827"/>
                    <a:gd name="T29" fmla="*/ 0 h 1469814"/>
                    <a:gd name="T30" fmla="*/ 0 w 2253827"/>
                    <a:gd name="T31" fmla="*/ 0 h 1469814"/>
                    <a:gd name="T32" fmla="*/ 0 w 2253827"/>
                    <a:gd name="T33" fmla="*/ 0 h 1469814"/>
                    <a:gd name="T34" fmla="*/ 0 w 2253827"/>
                    <a:gd name="T35" fmla="*/ 0 h 1469814"/>
                    <a:gd name="T36" fmla="*/ 0 w 2253827"/>
                    <a:gd name="T37" fmla="*/ 0 h 1469814"/>
                    <a:gd name="T38" fmla="*/ 0 w 2253827"/>
                    <a:gd name="T39" fmla="*/ 0 h 1469814"/>
                    <a:gd name="T40" fmla="*/ 0 w 2253827"/>
                    <a:gd name="T41" fmla="*/ 0 h 1469814"/>
                    <a:gd name="T42" fmla="*/ 0 w 2253827"/>
                    <a:gd name="T43" fmla="*/ 0 h 1469814"/>
                    <a:gd name="T44" fmla="*/ 0 w 2253827"/>
                    <a:gd name="T45" fmla="*/ 0 h 1469814"/>
                    <a:gd name="T46" fmla="*/ 0 w 2253827"/>
                    <a:gd name="T47" fmla="*/ 0 h 1469814"/>
                    <a:gd name="T48" fmla="*/ 0 w 2253827"/>
                    <a:gd name="T49" fmla="*/ 0 h 1469814"/>
                    <a:gd name="T50" fmla="*/ 0 w 2253827"/>
                    <a:gd name="T51" fmla="*/ 0 h 1469814"/>
                    <a:gd name="T52" fmla="*/ 0 w 2253827"/>
                    <a:gd name="T53" fmla="*/ 0 h 1469814"/>
                    <a:gd name="T54" fmla="*/ 0 w 2253827"/>
                    <a:gd name="T55" fmla="*/ 0 h 1469814"/>
                    <a:gd name="T56" fmla="*/ 0 w 2253827"/>
                    <a:gd name="T57" fmla="*/ 0 h 1469814"/>
                    <a:gd name="T58" fmla="*/ 0 w 2253827"/>
                    <a:gd name="T59" fmla="*/ 0 h 1469814"/>
                    <a:gd name="T60" fmla="*/ 0 w 2253827"/>
                    <a:gd name="T61" fmla="*/ 0 h 1469814"/>
                    <a:gd name="T62" fmla="*/ 0 w 2253827"/>
                    <a:gd name="T63" fmla="*/ 0 h 1469814"/>
                    <a:gd name="T64" fmla="*/ 0 w 2253827"/>
                    <a:gd name="T65" fmla="*/ 0 h 14698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3827"/>
                    <a:gd name="T100" fmla="*/ 0 h 1469814"/>
                    <a:gd name="T101" fmla="*/ 2253827 w 2253827"/>
                    <a:gd name="T102" fmla="*/ 1469814 h 14698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3827" h="1469814">
                      <a:moveTo>
                        <a:pt x="2253827" y="8467"/>
                      </a:moveTo>
                      <a:lnTo>
                        <a:pt x="1766147" y="8467"/>
                      </a:lnTo>
                      <a:lnTo>
                        <a:pt x="973667" y="8467"/>
                      </a:lnTo>
                      <a:lnTo>
                        <a:pt x="567267" y="8467"/>
                      </a:lnTo>
                      <a:cubicBezTo>
                        <a:pt x="419947" y="8467"/>
                        <a:pt x="176107" y="0"/>
                        <a:pt x="89747" y="8467"/>
                      </a:cubicBezTo>
                      <a:cubicBezTo>
                        <a:pt x="3387" y="16934"/>
                        <a:pt x="55880" y="18627"/>
                        <a:pt x="49107" y="59267"/>
                      </a:cubicBezTo>
                      <a:cubicBezTo>
                        <a:pt x="42334" y="99907"/>
                        <a:pt x="52494" y="149014"/>
                        <a:pt x="49107" y="252307"/>
                      </a:cubicBezTo>
                      <a:cubicBezTo>
                        <a:pt x="45720" y="355600"/>
                        <a:pt x="30480" y="543560"/>
                        <a:pt x="28787" y="679027"/>
                      </a:cubicBezTo>
                      <a:cubicBezTo>
                        <a:pt x="27094" y="814494"/>
                        <a:pt x="37254" y="943187"/>
                        <a:pt x="38947" y="1065107"/>
                      </a:cubicBezTo>
                      <a:cubicBezTo>
                        <a:pt x="40640" y="1187027"/>
                        <a:pt x="0" y="1351280"/>
                        <a:pt x="38947" y="1410547"/>
                      </a:cubicBezTo>
                      <a:cubicBezTo>
                        <a:pt x="77894" y="1469814"/>
                        <a:pt x="228600" y="1434254"/>
                        <a:pt x="272627" y="1420707"/>
                      </a:cubicBezTo>
                      <a:cubicBezTo>
                        <a:pt x="316654" y="1407160"/>
                        <a:pt x="292947" y="1369907"/>
                        <a:pt x="303107" y="1329267"/>
                      </a:cubicBezTo>
                      <a:cubicBezTo>
                        <a:pt x="313267" y="1288627"/>
                        <a:pt x="320040" y="1225974"/>
                        <a:pt x="333587" y="1176867"/>
                      </a:cubicBezTo>
                      <a:cubicBezTo>
                        <a:pt x="347134" y="1127760"/>
                        <a:pt x="374227" y="1085427"/>
                        <a:pt x="384387" y="1034627"/>
                      </a:cubicBezTo>
                      <a:cubicBezTo>
                        <a:pt x="394547" y="983827"/>
                        <a:pt x="386080" y="931334"/>
                        <a:pt x="394547" y="872067"/>
                      </a:cubicBezTo>
                      <a:cubicBezTo>
                        <a:pt x="403014" y="812800"/>
                        <a:pt x="404707" y="733214"/>
                        <a:pt x="435187" y="679027"/>
                      </a:cubicBezTo>
                      <a:cubicBezTo>
                        <a:pt x="465667" y="624840"/>
                        <a:pt x="526627" y="585894"/>
                        <a:pt x="577427" y="546947"/>
                      </a:cubicBezTo>
                      <a:cubicBezTo>
                        <a:pt x="628227" y="508000"/>
                        <a:pt x="692574" y="472440"/>
                        <a:pt x="739987" y="445347"/>
                      </a:cubicBezTo>
                      <a:cubicBezTo>
                        <a:pt x="787400" y="418254"/>
                        <a:pt x="809414" y="397934"/>
                        <a:pt x="861907" y="384387"/>
                      </a:cubicBezTo>
                      <a:cubicBezTo>
                        <a:pt x="914400" y="370840"/>
                        <a:pt x="983827" y="372534"/>
                        <a:pt x="1054947" y="364067"/>
                      </a:cubicBezTo>
                      <a:cubicBezTo>
                        <a:pt x="1126067" y="355600"/>
                        <a:pt x="1219200" y="326814"/>
                        <a:pt x="1288627" y="333587"/>
                      </a:cubicBezTo>
                      <a:cubicBezTo>
                        <a:pt x="1358054" y="340360"/>
                        <a:pt x="1410547" y="347134"/>
                        <a:pt x="1471507" y="404707"/>
                      </a:cubicBezTo>
                      <a:cubicBezTo>
                        <a:pt x="1532467" y="462280"/>
                        <a:pt x="1605280" y="624840"/>
                        <a:pt x="1654387" y="679027"/>
                      </a:cubicBezTo>
                      <a:cubicBezTo>
                        <a:pt x="1703494" y="733214"/>
                        <a:pt x="1730587" y="707814"/>
                        <a:pt x="1766147" y="729827"/>
                      </a:cubicBezTo>
                      <a:cubicBezTo>
                        <a:pt x="1801707" y="751840"/>
                        <a:pt x="1822027" y="787400"/>
                        <a:pt x="1867747" y="811107"/>
                      </a:cubicBezTo>
                      <a:cubicBezTo>
                        <a:pt x="1913467" y="834814"/>
                        <a:pt x="1989667" y="873760"/>
                        <a:pt x="2040467" y="872067"/>
                      </a:cubicBezTo>
                      <a:cubicBezTo>
                        <a:pt x="2091267" y="870374"/>
                        <a:pt x="2145454" y="839894"/>
                        <a:pt x="2172547" y="800947"/>
                      </a:cubicBezTo>
                      <a:cubicBezTo>
                        <a:pt x="2199640" y="762000"/>
                        <a:pt x="2196254" y="682414"/>
                        <a:pt x="2203027" y="638387"/>
                      </a:cubicBezTo>
                      <a:cubicBezTo>
                        <a:pt x="2209800" y="594360"/>
                        <a:pt x="2214880" y="579120"/>
                        <a:pt x="2213187" y="536787"/>
                      </a:cubicBezTo>
                      <a:cubicBezTo>
                        <a:pt x="2211494" y="494454"/>
                        <a:pt x="2203027" y="426720"/>
                        <a:pt x="2192867" y="384387"/>
                      </a:cubicBezTo>
                      <a:cubicBezTo>
                        <a:pt x="2182707" y="342054"/>
                        <a:pt x="2155614" y="328507"/>
                        <a:pt x="2152227" y="282787"/>
                      </a:cubicBezTo>
                      <a:cubicBezTo>
                        <a:pt x="2148840" y="237067"/>
                        <a:pt x="2153920" y="152400"/>
                        <a:pt x="2172547" y="110067"/>
                      </a:cubicBezTo>
                      <a:cubicBezTo>
                        <a:pt x="2191174" y="67734"/>
                        <a:pt x="2227580" y="48260"/>
                        <a:pt x="2253827" y="846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6" name="任意多边形 21"/>
                <p:cNvSpPr>
                  <a:spLocks noChangeArrowheads="1"/>
                </p:cNvSpPr>
                <p:nvPr/>
              </p:nvSpPr>
              <p:spPr bwMode="auto">
                <a:xfrm>
                  <a:off x="2311" y="534"/>
                  <a:ext cx="839" cy="440"/>
                </a:xfrm>
                <a:custGeom>
                  <a:avLst/>
                  <a:gdLst>
                    <a:gd name="T0" fmla="*/ 0 w 1330960"/>
                    <a:gd name="T1" fmla="*/ 0 h 697653"/>
                    <a:gd name="T2" fmla="*/ 0 w 1330960"/>
                    <a:gd name="T3" fmla="*/ 0 h 697653"/>
                    <a:gd name="T4" fmla="*/ 0 w 1330960"/>
                    <a:gd name="T5" fmla="*/ 0 h 697653"/>
                    <a:gd name="T6" fmla="*/ 0 w 1330960"/>
                    <a:gd name="T7" fmla="*/ 0 h 697653"/>
                    <a:gd name="T8" fmla="*/ 0 w 1330960"/>
                    <a:gd name="T9" fmla="*/ 0 h 697653"/>
                    <a:gd name="T10" fmla="*/ 0 w 1330960"/>
                    <a:gd name="T11" fmla="*/ 0 h 697653"/>
                    <a:gd name="T12" fmla="*/ 0 w 1330960"/>
                    <a:gd name="T13" fmla="*/ 0 h 697653"/>
                    <a:gd name="T14" fmla="*/ 0 w 1330960"/>
                    <a:gd name="T15" fmla="*/ 0 h 697653"/>
                    <a:gd name="T16" fmla="*/ 0 w 1330960"/>
                    <a:gd name="T17" fmla="*/ 0 h 697653"/>
                    <a:gd name="T18" fmla="*/ 0 w 1330960"/>
                    <a:gd name="T19" fmla="*/ 0 h 697653"/>
                    <a:gd name="T20" fmla="*/ 0 w 1330960"/>
                    <a:gd name="T21" fmla="*/ 0 h 697653"/>
                    <a:gd name="T22" fmla="*/ 0 w 1330960"/>
                    <a:gd name="T23" fmla="*/ 0 h 697653"/>
                    <a:gd name="T24" fmla="*/ 0 w 1330960"/>
                    <a:gd name="T25" fmla="*/ 0 h 697653"/>
                    <a:gd name="T26" fmla="*/ 0 w 1330960"/>
                    <a:gd name="T27" fmla="*/ 0 h 697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0960"/>
                    <a:gd name="T43" fmla="*/ 0 h 697653"/>
                    <a:gd name="T44" fmla="*/ 1330960 w 1330960"/>
                    <a:gd name="T45" fmla="*/ 697653 h 697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0960" h="697653">
                      <a:moveTo>
                        <a:pt x="821267" y="645160"/>
                      </a:moveTo>
                      <a:cubicBezTo>
                        <a:pt x="900854" y="592667"/>
                        <a:pt x="1058334" y="338667"/>
                        <a:pt x="1136227" y="259080"/>
                      </a:cubicBezTo>
                      <a:cubicBezTo>
                        <a:pt x="1214120" y="179493"/>
                        <a:pt x="1259840" y="204893"/>
                        <a:pt x="1288627" y="167640"/>
                      </a:cubicBezTo>
                      <a:cubicBezTo>
                        <a:pt x="1317414" y="130387"/>
                        <a:pt x="1330960" y="62653"/>
                        <a:pt x="1308947" y="35560"/>
                      </a:cubicBezTo>
                      <a:cubicBezTo>
                        <a:pt x="1286934" y="8467"/>
                        <a:pt x="1292014" y="10160"/>
                        <a:pt x="1156547" y="5080"/>
                      </a:cubicBezTo>
                      <a:cubicBezTo>
                        <a:pt x="1021080" y="0"/>
                        <a:pt x="496147" y="5080"/>
                        <a:pt x="496147" y="5080"/>
                      </a:cubicBezTo>
                      <a:lnTo>
                        <a:pt x="252307" y="5080"/>
                      </a:lnTo>
                      <a:cubicBezTo>
                        <a:pt x="176107" y="5080"/>
                        <a:pt x="77894" y="1693"/>
                        <a:pt x="38947" y="5080"/>
                      </a:cubicBezTo>
                      <a:cubicBezTo>
                        <a:pt x="0" y="8467"/>
                        <a:pt x="8467" y="5080"/>
                        <a:pt x="18627" y="25400"/>
                      </a:cubicBezTo>
                      <a:cubicBezTo>
                        <a:pt x="28787" y="45720"/>
                        <a:pt x="99907" y="127000"/>
                        <a:pt x="99907" y="127000"/>
                      </a:cubicBezTo>
                      <a:cubicBezTo>
                        <a:pt x="133774" y="169333"/>
                        <a:pt x="162560" y="221827"/>
                        <a:pt x="221827" y="279400"/>
                      </a:cubicBezTo>
                      <a:cubicBezTo>
                        <a:pt x="281094" y="336973"/>
                        <a:pt x="382694" y="423333"/>
                        <a:pt x="455507" y="472440"/>
                      </a:cubicBezTo>
                      <a:cubicBezTo>
                        <a:pt x="528320" y="521547"/>
                        <a:pt x="599440" y="541867"/>
                        <a:pt x="658707" y="574040"/>
                      </a:cubicBezTo>
                      <a:cubicBezTo>
                        <a:pt x="717974" y="606213"/>
                        <a:pt x="741680" y="697653"/>
                        <a:pt x="821267" y="64516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7" name="任意多边形 22"/>
                <p:cNvSpPr>
                  <a:spLocks noChangeArrowheads="1"/>
                </p:cNvSpPr>
                <p:nvPr/>
              </p:nvSpPr>
              <p:spPr bwMode="auto">
                <a:xfrm>
                  <a:off x="2832" y="532"/>
                  <a:ext cx="2020" cy="1334"/>
                </a:xfrm>
                <a:custGeom>
                  <a:avLst/>
                  <a:gdLst>
                    <a:gd name="T0" fmla="*/ 0 w 3207173"/>
                    <a:gd name="T1" fmla="*/ 0 h 2116667"/>
                    <a:gd name="T2" fmla="*/ 0 w 3207173"/>
                    <a:gd name="T3" fmla="*/ 0 h 2116667"/>
                    <a:gd name="T4" fmla="*/ 0 w 3207173"/>
                    <a:gd name="T5" fmla="*/ 0 h 2116667"/>
                    <a:gd name="T6" fmla="*/ 0 w 3207173"/>
                    <a:gd name="T7" fmla="*/ 0 h 2116667"/>
                    <a:gd name="T8" fmla="*/ 0 w 3207173"/>
                    <a:gd name="T9" fmla="*/ 0 h 2116667"/>
                    <a:gd name="T10" fmla="*/ 0 w 3207173"/>
                    <a:gd name="T11" fmla="*/ 0 h 2116667"/>
                    <a:gd name="T12" fmla="*/ 0 w 3207173"/>
                    <a:gd name="T13" fmla="*/ 0 h 2116667"/>
                    <a:gd name="T14" fmla="*/ 0 w 3207173"/>
                    <a:gd name="T15" fmla="*/ 0 h 2116667"/>
                    <a:gd name="T16" fmla="*/ 0 w 3207173"/>
                    <a:gd name="T17" fmla="*/ 0 h 2116667"/>
                    <a:gd name="T18" fmla="*/ 0 w 3207173"/>
                    <a:gd name="T19" fmla="*/ 0 h 2116667"/>
                    <a:gd name="T20" fmla="*/ 0 w 3207173"/>
                    <a:gd name="T21" fmla="*/ 0 h 2116667"/>
                    <a:gd name="T22" fmla="*/ 0 w 3207173"/>
                    <a:gd name="T23" fmla="*/ 0 h 2116667"/>
                    <a:gd name="T24" fmla="*/ 0 w 3207173"/>
                    <a:gd name="T25" fmla="*/ 0 h 2116667"/>
                    <a:gd name="T26" fmla="*/ 0 w 3207173"/>
                    <a:gd name="T27" fmla="*/ 0 h 2116667"/>
                    <a:gd name="T28" fmla="*/ 0 w 3207173"/>
                    <a:gd name="T29" fmla="*/ 0 h 2116667"/>
                    <a:gd name="T30" fmla="*/ 0 w 3207173"/>
                    <a:gd name="T31" fmla="*/ 0 h 2116667"/>
                    <a:gd name="T32" fmla="*/ 0 w 3207173"/>
                    <a:gd name="T33" fmla="*/ 0 h 2116667"/>
                    <a:gd name="T34" fmla="*/ 0 w 3207173"/>
                    <a:gd name="T35" fmla="*/ 0 h 2116667"/>
                    <a:gd name="T36" fmla="*/ 0 w 3207173"/>
                    <a:gd name="T37" fmla="*/ 0 h 2116667"/>
                    <a:gd name="T38" fmla="*/ 0 w 3207173"/>
                    <a:gd name="T39" fmla="*/ 0 h 2116667"/>
                    <a:gd name="T40" fmla="*/ 0 w 3207173"/>
                    <a:gd name="T41" fmla="*/ 0 h 2116667"/>
                    <a:gd name="T42" fmla="*/ 0 w 3207173"/>
                    <a:gd name="T43" fmla="*/ 0 h 2116667"/>
                    <a:gd name="T44" fmla="*/ 0 w 3207173"/>
                    <a:gd name="T45" fmla="*/ 0 h 2116667"/>
                    <a:gd name="T46" fmla="*/ 0 w 3207173"/>
                    <a:gd name="T47" fmla="*/ 0 h 2116667"/>
                    <a:gd name="T48" fmla="*/ 0 w 3207173"/>
                    <a:gd name="T49" fmla="*/ 0 h 2116667"/>
                    <a:gd name="T50" fmla="*/ 0 w 3207173"/>
                    <a:gd name="T51" fmla="*/ 0 h 2116667"/>
                    <a:gd name="T52" fmla="*/ 0 w 3207173"/>
                    <a:gd name="T53" fmla="*/ 0 h 2116667"/>
                    <a:gd name="T54" fmla="*/ 0 w 3207173"/>
                    <a:gd name="T55" fmla="*/ 0 h 2116667"/>
                    <a:gd name="T56" fmla="*/ 0 w 3207173"/>
                    <a:gd name="T57" fmla="*/ 0 h 2116667"/>
                    <a:gd name="T58" fmla="*/ 0 w 3207173"/>
                    <a:gd name="T59" fmla="*/ 0 h 2116667"/>
                    <a:gd name="T60" fmla="*/ 0 w 3207173"/>
                    <a:gd name="T61" fmla="*/ 0 h 2116667"/>
                    <a:gd name="T62" fmla="*/ 0 w 3207173"/>
                    <a:gd name="T63" fmla="*/ 0 h 2116667"/>
                    <a:gd name="T64" fmla="*/ 0 w 3207173"/>
                    <a:gd name="T65" fmla="*/ 0 h 2116667"/>
                    <a:gd name="T66" fmla="*/ 0 w 3207173"/>
                    <a:gd name="T67" fmla="*/ 0 h 2116667"/>
                    <a:gd name="T68" fmla="*/ 0 w 3207173"/>
                    <a:gd name="T69" fmla="*/ 0 h 2116667"/>
                    <a:gd name="T70" fmla="*/ 0 w 3207173"/>
                    <a:gd name="T71" fmla="*/ 0 h 2116667"/>
                    <a:gd name="T72" fmla="*/ 0 w 3207173"/>
                    <a:gd name="T73" fmla="*/ 0 h 2116667"/>
                    <a:gd name="T74" fmla="*/ 0 w 3207173"/>
                    <a:gd name="T75" fmla="*/ 0 h 2116667"/>
                    <a:gd name="T76" fmla="*/ 0 w 3207173"/>
                    <a:gd name="T77" fmla="*/ 0 h 2116667"/>
                    <a:gd name="T78" fmla="*/ 0 w 3207173"/>
                    <a:gd name="T79" fmla="*/ 0 h 2116667"/>
                    <a:gd name="T80" fmla="*/ 0 w 3207173"/>
                    <a:gd name="T81" fmla="*/ 0 h 2116667"/>
                    <a:gd name="T82" fmla="*/ 0 w 3207173"/>
                    <a:gd name="T83" fmla="*/ 0 h 2116667"/>
                    <a:gd name="T84" fmla="*/ 0 w 3207173"/>
                    <a:gd name="T85" fmla="*/ 0 h 2116667"/>
                    <a:gd name="T86" fmla="*/ 0 w 3207173"/>
                    <a:gd name="T87" fmla="*/ 0 h 2116667"/>
                    <a:gd name="T88" fmla="*/ 0 w 3207173"/>
                    <a:gd name="T89" fmla="*/ 0 h 21166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07173"/>
                    <a:gd name="T136" fmla="*/ 0 h 2116667"/>
                    <a:gd name="T137" fmla="*/ 3207173 w 3207173"/>
                    <a:gd name="T138" fmla="*/ 2116667 h 21166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07173" h="2116667">
                      <a:moveTo>
                        <a:pt x="2301240" y="1877907"/>
                      </a:moveTo>
                      <a:cubicBezTo>
                        <a:pt x="2336800" y="1847427"/>
                        <a:pt x="2338493" y="1803400"/>
                        <a:pt x="2372360" y="1725507"/>
                      </a:cubicBezTo>
                      <a:cubicBezTo>
                        <a:pt x="2406227" y="1647614"/>
                        <a:pt x="2470573" y="1495214"/>
                        <a:pt x="2504440" y="1410547"/>
                      </a:cubicBezTo>
                      <a:cubicBezTo>
                        <a:pt x="2538307" y="1325880"/>
                        <a:pt x="2545080" y="1273387"/>
                        <a:pt x="2575560" y="1217507"/>
                      </a:cubicBezTo>
                      <a:cubicBezTo>
                        <a:pt x="2606040" y="1161627"/>
                        <a:pt x="2656840" y="1122680"/>
                        <a:pt x="2687320" y="1075267"/>
                      </a:cubicBezTo>
                      <a:cubicBezTo>
                        <a:pt x="2717800" y="1027854"/>
                        <a:pt x="2746587" y="963507"/>
                        <a:pt x="2758440" y="933027"/>
                      </a:cubicBezTo>
                      <a:cubicBezTo>
                        <a:pt x="2770293" y="902547"/>
                        <a:pt x="2778760" y="899160"/>
                        <a:pt x="2758440" y="892387"/>
                      </a:cubicBezTo>
                      <a:cubicBezTo>
                        <a:pt x="2738120" y="885614"/>
                        <a:pt x="2660227" y="905934"/>
                        <a:pt x="2636520" y="892387"/>
                      </a:cubicBezTo>
                      <a:cubicBezTo>
                        <a:pt x="2612813" y="878840"/>
                        <a:pt x="2622973" y="841587"/>
                        <a:pt x="2616200" y="811107"/>
                      </a:cubicBezTo>
                      <a:cubicBezTo>
                        <a:pt x="2609427" y="780627"/>
                        <a:pt x="2607733" y="741680"/>
                        <a:pt x="2595880" y="709507"/>
                      </a:cubicBezTo>
                      <a:cubicBezTo>
                        <a:pt x="2584027" y="677334"/>
                        <a:pt x="2499360" y="655320"/>
                        <a:pt x="2545080" y="618067"/>
                      </a:cubicBezTo>
                      <a:cubicBezTo>
                        <a:pt x="2590800" y="580814"/>
                        <a:pt x="2775373" y="516467"/>
                        <a:pt x="2870200" y="485987"/>
                      </a:cubicBezTo>
                      <a:cubicBezTo>
                        <a:pt x="2965027" y="455507"/>
                        <a:pt x="3059853" y="484294"/>
                        <a:pt x="3114040" y="435187"/>
                      </a:cubicBezTo>
                      <a:cubicBezTo>
                        <a:pt x="3168227" y="386080"/>
                        <a:pt x="3185160" y="259080"/>
                        <a:pt x="3195320" y="191347"/>
                      </a:cubicBezTo>
                      <a:cubicBezTo>
                        <a:pt x="3205480" y="123614"/>
                        <a:pt x="3207173" y="57574"/>
                        <a:pt x="3175000" y="28787"/>
                      </a:cubicBezTo>
                      <a:cubicBezTo>
                        <a:pt x="3142827" y="0"/>
                        <a:pt x="3098800" y="20320"/>
                        <a:pt x="3002280" y="18627"/>
                      </a:cubicBezTo>
                      <a:cubicBezTo>
                        <a:pt x="2905760" y="16934"/>
                        <a:pt x="2595880" y="18627"/>
                        <a:pt x="2595880" y="18627"/>
                      </a:cubicBezTo>
                      <a:lnTo>
                        <a:pt x="2159000" y="18627"/>
                      </a:lnTo>
                      <a:lnTo>
                        <a:pt x="1671320" y="18627"/>
                      </a:lnTo>
                      <a:lnTo>
                        <a:pt x="1092200" y="18627"/>
                      </a:lnTo>
                      <a:lnTo>
                        <a:pt x="594360" y="18627"/>
                      </a:lnTo>
                      <a:cubicBezTo>
                        <a:pt x="492760" y="18627"/>
                        <a:pt x="501227" y="11854"/>
                        <a:pt x="482600" y="18627"/>
                      </a:cubicBezTo>
                      <a:cubicBezTo>
                        <a:pt x="463973" y="25400"/>
                        <a:pt x="482600" y="59267"/>
                        <a:pt x="482600" y="59267"/>
                      </a:cubicBezTo>
                      <a:cubicBezTo>
                        <a:pt x="482600" y="84667"/>
                        <a:pt x="499533" y="143934"/>
                        <a:pt x="482600" y="171027"/>
                      </a:cubicBezTo>
                      <a:cubicBezTo>
                        <a:pt x="465667" y="198120"/>
                        <a:pt x="381000" y="221827"/>
                        <a:pt x="381000" y="221827"/>
                      </a:cubicBezTo>
                      <a:cubicBezTo>
                        <a:pt x="353907" y="235374"/>
                        <a:pt x="342053" y="231987"/>
                        <a:pt x="320040" y="252307"/>
                      </a:cubicBezTo>
                      <a:cubicBezTo>
                        <a:pt x="298027" y="272627"/>
                        <a:pt x="284480" y="294640"/>
                        <a:pt x="248920" y="343747"/>
                      </a:cubicBezTo>
                      <a:cubicBezTo>
                        <a:pt x="213360" y="392854"/>
                        <a:pt x="147320" y="496147"/>
                        <a:pt x="106680" y="546947"/>
                      </a:cubicBezTo>
                      <a:cubicBezTo>
                        <a:pt x="66040" y="597747"/>
                        <a:pt x="10160" y="618067"/>
                        <a:pt x="5080" y="648547"/>
                      </a:cubicBezTo>
                      <a:cubicBezTo>
                        <a:pt x="0" y="679027"/>
                        <a:pt x="45720" y="701040"/>
                        <a:pt x="76200" y="729827"/>
                      </a:cubicBezTo>
                      <a:cubicBezTo>
                        <a:pt x="106680" y="758614"/>
                        <a:pt x="123613" y="770467"/>
                        <a:pt x="187960" y="821267"/>
                      </a:cubicBezTo>
                      <a:cubicBezTo>
                        <a:pt x="252307" y="872067"/>
                        <a:pt x="382693" y="971974"/>
                        <a:pt x="462280" y="1034627"/>
                      </a:cubicBezTo>
                      <a:cubicBezTo>
                        <a:pt x="541867" y="1097280"/>
                        <a:pt x="597747" y="1141307"/>
                        <a:pt x="665480" y="1197187"/>
                      </a:cubicBezTo>
                      <a:cubicBezTo>
                        <a:pt x="733213" y="1253067"/>
                        <a:pt x="790787" y="1319107"/>
                        <a:pt x="868680" y="1369907"/>
                      </a:cubicBezTo>
                      <a:cubicBezTo>
                        <a:pt x="946573" y="1420707"/>
                        <a:pt x="1056640" y="1464734"/>
                        <a:pt x="1132840" y="1501987"/>
                      </a:cubicBezTo>
                      <a:cubicBezTo>
                        <a:pt x="1209040" y="1539240"/>
                        <a:pt x="1253067" y="1561254"/>
                        <a:pt x="1325880" y="1593427"/>
                      </a:cubicBezTo>
                      <a:cubicBezTo>
                        <a:pt x="1398693" y="1625600"/>
                        <a:pt x="1522307" y="1661160"/>
                        <a:pt x="1569720" y="1695027"/>
                      </a:cubicBezTo>
                      <a:cubicBezTo>
                        <a:pt x="1617133" y="1728894"/>
                        <a:pt x="1606973" y="1766147"/>
                        <a:pt x="1610360" y="1796627"/>
                      </a:cubicBezTo>
                      <a:cubicBezTo>
                        <a:pt x="1613747" y="1827107"/>
                        <a:pt x="1588347" y="1845734"/>
                        <a:pt x="1590040" y="1877907"/>
                      </a:cubicBezTo>
                      <a:cubicBezTo>
                        <a:pt x="1591733" y="1910080"/>
                        <a:pt x="1613747" y="1950720"/>
                        <a:pt x="1620520" y="1989667"/>
                      </a:cubicBezTo>
                      <a:cubicBezTo>
                        <a:pt x="1627293" y="2028614"/>
                        <a:pt x="1606973" y="2106507"/>
                        <a:pt x="1630680" y="2111587"/>
                      </a:cubicBezTo>
                      <a:cubicBezTo>
                        <a:pt x="1654387" y="2116667"/>
                        <a:pt x="1706880" y="2047240"/>
                        <a:pt x="1762760" y="2020147"/>
                      </a:cubicBezTo>
                      <a:cubicBezTo>
                        <a:pt x="1818640" y="1993054"/>
                        <a:pt x="1899920" y="1967654"/>
                        <a:pt x="1965960" y="1949027"/>
                      </a:cubicBezTo>
                      <a:cubicBezTo>
                        <a:pt x="2032000" y="1930400"/>
                        <a:pt x="2106507" y="1918547"/>
                        <a:pt x="2159000" y="1908387"/>
                      </a:cubicBezTo>
                      <a:cubicBezTo>
                        <a:pt x="2211493" y="1898227"/>
                        <a:pt x="2265680" y="1908387"/>
                        <a:pt x="2301240" y="187790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8" name="任意多边形 23"/>
                <p:cNvSpPr>
                  <a:spLocks noChangeArrowheads="1"/>
                </p:cNvSpPr>
                <p:nvPr/>
              </p:nvSpPr>
              <p:spPr bwMode="auto">
                <a:xfrm>
                  <a:off x="4277" y="528"/>
                  <a:ext cx="807" cy="1551"/>
                </a:xfrm>
                <a:custGeom>
                  <a:avLst/>
                  <a:gdLst>
                    <a:gd name="T0" fmla="*/ 0 w 1280160"/>
                    <a:gd name="T1" fmla="*/ 0 h 2462107"/>
                    <a:gd name="T2" fmla="*/ 0 w 1280160"/>
                    <a:gd name="T3" fmla="*/ 0 h 2462107"/>
                    <a:gd name="T4" fmla="*/ 0 w 1280160"/>
                    <a:gd name="T5" fmla="*/ 0 h 2462107"/>
                    <a:gd name="T6" fmla="*/ 0 w 1280160"/>
                    <a:gd name="T7" fmla="*/ 0 h 2462107"/>
                    <a:gd name="T8" fmla="*/ 0 w 1280160"/>
                    <a:gd name="T9" fmla="*/ 0 h 2462107"/>
                    <a:gd name="T10" fmla="*/ 0 w 1280160"/>
                    <a:gd name="T11" fmla="*/ 0 h 2462107"/>
                    <a:gd name="T12" fmla="*/ 0 w 1280160"/>
                    <a:gd name="T13" fmla="*/ 0 h 2462107"/>
                    <a:gd name="T14" fmla="*/ 0 w 1280160"/>
                    <a:gd name="T15" fmla="*/ 0 h 2462107"/>
                    <a:gd name="T16" fmla="*/ 0 w 1280160"/>
                    <a:gd name="T17" fmla="*/ 0 h 2462107"/>
                    <a:gd name="T18" fmla="*/ 0 w 1280160"/>
                    <a:gd name="T19" fmla="*/ 0 h 2462107"/>
                    <a:gd name="T20" fmla="*/ 0 w 1280160"/>
                    <a:gd name="T21" fmla="*/ 0 h 2462107"/>
                    <a:gd name="T22" fmla="*/ 0 w 1280160"/>
                    <a:gd name="T23" fmla="*/ 0 h 2462107"/>
                    <a:gd name="T24" fmla="*/ 0 w 1280160"/>
                    <a:gd name="T25" fmla="*/ 0 h 2462107"/>
                    <a:gd name="T26" fmla="*/ 0 w 1280160"/>
                    <a:gd name="T27" fmla="*/ 0 h 2462107"/>
                    <a:gd name="T28" fmla="*/ 0 w 1280160"/>
                    <a:gd name="T29" fmla="*/ 0 h 2462107"/>
                    <a:gd name="T30" fmla="*/ 0 w 1280160"/>
                    <a:gd name="T31" fmla="*/ 0 h 2462107"/>
                    <a:gd name="T32" fmla="*/ 0 w 1280160"/>
                    <a:gd name="T33" fmla="*/ 0 h 2462107"/>
                    <a:gd name="T34" fmla="*/ 0 w 1280160"/>
                    <a:gd name="T35" fmla="*/ 0 h 2462107"/>
                    <a:gd name="T36" fmla="*/ 0 w 1280160"/>
                    <a:gd name="T37" fmla="*/ 0 h 2462107"/>
                    <a:gd name="T38" fmla="*/ 0 w 1280160"/>
                    <a:gd name="T39" fmla="*/ 0 h 2462107"/>
                    <a:gd name="T40" fmla="*/ 0 w 1280160"/>
                    <a:gd name="T41" fmla="*/ 0 h 2462107"/>
                    <a:gd name="T42" fmla="*/ 0 w 1280160"/>
                    <a:gd name="T43" fmla="*/ 0 h 2462107"/>
                    <a:gd name="T44" fmla="*/ 0 w 1280160"/>
                    <a:gd name="T45" fmla="*/ 0 h 2462107"/>
                    <a:gd name="T46" fmla="*/ 0 w 1280160"/>
                    <a:gd name="T47" fmla="*/ 0 h 2462107"/>
                    <a:gd name="T48" fmla="*/ 0 w 1280160"/>
                    <a:gd name="T49" fmla="*/ 0 h 2462107"/>
                    <a:gd name="T50" fmla="*/ 0 w 1280160"/>
                    <a:gd name="T51" fmla="*/ 0 h 2462107"/>
                    <a:gd name="T52" fmla="*/ 0 w 1280160"/>
                    <a:gd name="T53" fmla="*/ 0 h 2462107"/>
                    <a:gd name="T54" fmla="*/ 0 w 1280160"/>
                    <a:gd name="T55" fmla="*/ 0 h 2462107"/>
                    <a:gd name="T56" fmla="*/ 0 w 1280160"/>
                    <a:gd name="T57" fmla="*/ 0 h 2462107"/>
                    <a:gd name="T58" fmla="*/ 0 w 1280160"/>
                    <a:gd name="T59" fmla="*/ 0 h 2462107"/>
                    <a:gd name="T60" fmla="*/ 0 w 1280160"/>
                    <a:gd name="T61" fmla="*/ 0 h 2462107"/>
                    <a:gd name="T62" fmla="*/ 0 w 1280160"/>
                    <a:gd name="T63" fmla="*/ 0 h 2462107"/>
                    <a:gd name="T64" fmla="*/ 0 w 1280160"/>
                    <a:gd name="T65" fmla="*/ 0 h 2462107"/>
                    <a:gd name="T66" fmla="*/ 0 w 1280160"/>
                    <a:gd name="T67" fmla="*/ 0 h 2462107"/>
                    <a:gd name="T68" fmla="*/ 0 w 1280160"/>
                    <a:gd name="T69" fmla="*/ 0 h 2462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0160"/>
                    <a:gd name="T106" fmla="*/ 0 h 2462107"/>
                    <a:gd name="T107" fmla="*/ 1280160 w 1280160"/>
                    <a:gd name="T108" fmla="*/ 2462107 h 2462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0160" h="2462107">
                      <a:moveTo>
                        <a:pt x="880533" y="15240"/>
                      </a:moveTo>
                      <a:cubicBezTo>
                        <a:pt x="836506" y="30480"/>
                        <a:pt x="912706" y="82973"/>
                        <a:pt x="911013" y="127000"/>
                      </a:cubicBezTo>
                      <a:cubicBezTo>
                        <a:pt x="909320" y="171027"/>
                        <a:pt x="882226" y="231987"/>
                        <a:pt x="870373" y="279400"/>
                      </a:cubicBezTo>
                      <a:cubicBezTo>
                        <a:pt x="858520" y="326813"/>
                        <a:pt x="872066" y="377613"/>
                        <a:pt x="839893" y="411480"/>
                      </a:cubicBezTo>
                      <a:cubicBezTo>
                        <a:pt x="807720" y="445347"/>
                        <a:pt x="739986" y="463973"/>
                        <a:pt x="677333" y="482600"/>
                      </a:cubicBezTo>
                      <a:cubicBezTo>
                        <a:pt x="614680" y="501227"/>
                        <a:pt x="531706" y="501227"/>
                        <a:pt x="463973" y="523240"/>
                      </a:cubicBezTo>
                      <a:cubicBezTo>
                        <a:pt x="396240" y="545253"/>
                        <a:pt x="306493" y="597747"/>
                        <a:pt x="270933" y="614680"/>
                      </a:cubicBezTo>
                      <a:cubicBezTo>
                        <a:pt x="235373" y="631613"/>
                        <a:pt x="250613" y="614680"/>
                        <a:pt x="250613" y="624840"/>
                      </a:cubicBezTo>
                      <a:cubicBezTo>
                        <a:pt x="250613" y="635000"/>
                        <a:pt x="260773" y="662093"/>
                        <a:pt x="270933" y="675640"/>
                      </a:cubicBezTo>
                      <a:cubicBezTo>
                        <a:pt x="281093" y="689187"/>
                        <a:pt x="299720" y="682413"/>
                        <a:pt x="311573" y="706120"/>
                      </a:cubicBezTo>
                      <a:cubicBezTo>
                        <a:pt x="323426" y="729827"/>
                        <a:pt x="336973" y="789093"/>
                        <a:pt x="342053" y="817880"/>
                      </a:cubicBezTo>
                      <a:cubicBezTo>
                        <a:pt x="347133" y="846667"/>
                        <a:pt x="328506" y="865293"/>
                        <a:pt x="342053" y="878840"/>
                      </a:cubicBezTo>
                      <a:cubicBezTo>
                        <a:pt x="355600" y="892387"/>
                        <a:pt x="397933" y="894080"/>
                        <a:pt x="423333" y="899160"/>
                      </a:cubicBezTo>
                      <a:cubicBezTo>
                        <a:pt x="448733" y="904240"/>
                        <a:pt x="497840" y="877147"/>
                        <a:pt x="494453" y="909320"/>
                      </a:cubicBezTo>
                      <a:cubicBezTo>
                        <a:pt x="491066" y="941493"/>
                        <a:pt x="438573" y="1039707"/>
                        <a:pt x="403013" y="1092200"/>
                      </a:cubicBezTo>
                      <a:cubicBezTo>
                        <a:pt x="367453" y="1144693"/>
                        <a:pt x="311573" y="1166707"/>
                        <a:pt x="281093" y="1224280"/>
                      </a:cubicBezTo>
                      <a:cubicBezTo>
                        <a:pt x="250613" y="1281853"/>
                        <a:pt x="243840" y="1373293"/>
                        <a:pt x="220133" y="1437640"/>
                      </a:cubicBezTo>
                      <a:cubicBezTo>
                        <a:pt x="196426" y="1501987"/>
                        <a:pt x="160866" y="1562947"/>
                        <a:pt x="138853" y="1610360"/>
                      </a:cubicBezTo>
                      <a:cubicBezTo>
                        <a:pt x="116840" y="1657773"/>
                        <a:pt x="108373" y="1674707"/>
                        <a:pt x="88053" y="1722120"/>
                      </a:cubicBezTo>
                      <a:cubicBezTo>
                        <a:pt x="67733" y="1769533"/>
                        <a:pt x="0" y="1867747"/>
                        <a:pt x="16933" y="1894840"/>
                      </a:cubicBezTo>
                      <a:cubicBezTo>
                        <a:pt x="33866" y="1921933"/>
                        <a:pt x="98213" y="1881293"/>
                        <a:pt x="189653" y="1884680"/>
                      </a:cubicBezTo>
                      <a:cubicBezTo>
                        <a:pt x="281093" y="1888067"/>
                        <a:pt x="457200" y="1889760"/>
                        <a:pt x="565573" y="1915160"/>
                      </a:cubicBezTo>
                      <a:cubicBezTo>
                        <a:pt x="673946" y="1940560"/>
                        <a:pt x="768773" y="1996440"/>
                        <a:pt x="839893" y="2037080"/>
                      </a:cubicBezTo>
                      <a:cubicBezTo>
                        <a:pt x="911013" y="2077720"/>
                        <a:pt x="941493" y="2114973"/>
                        <a:pt x="992293" y="2159000"/>
                      </a:cubicBezTo>
                      <a:cubicBezTo>
                        <a:pt x="1043093" y="2203027"/>
                        <a:pt x="1107440" y="2262293"/>
                        <a:pt x="1144693" y="2301240"/>
                      </a:cubicBezTo>
                      <a:cubicBezTo>
                        <a:pt x="1181946" y="2340187"/>
                        <a:pt x="1195493" y="2370667"/>
                        <a:pt x="1215813" y="2392680"/>
                      </a:cubicBezTo>
                      <a:cubicBezTo>
                        <a:pt x="1236133" y="2414693"/>
                        <a:pt x="1258146" y="2462107"/>
                        <a:pt x="1266613" y="2433320"/>
                      </a:cubicBezTo>
                      <a:cubicBezTo>
                        <a:pt x="1275080" y="2404533"/>
                        <a:pt x="1266613" y="2219960"/>
                        <a:pt x="1266613" y="2219960"/>
                      </a:cubicBezTo>
                      <a:cubicBezTo>
                        <a:pt x="1266613" y="2060787"/>
                        <a:pt x="1264920" y="1674707"/>
                        <a:pt x="1266613" y="1478280"/>
                      </a:cubicBezTo>
                      <a:cubicBezTo>
                        <a:pt x="1268306" y="1281853"/>
                        <a:pt x="1275080" y="1202267"/>
                        <a:pt x="1276773" y="1041400"/>
                      </a:cubicBezTo>
                      <a:cubicBezTo>
                        <a:pt x="1278466" y="880533"/>
                        <a:pt x="1276773" y="513080"/>
                        <a:pt x="1276773" y="513080"/>
                      </a:cubicBezTo>
                      <a:cubicBezTo>
                        <a:pt x="1276773" y="364067"/>
                        <a:pt x="1280160" y="226907"/>
                        <a:pt x="1276773" y="147320"/>
                      </a:cubicBezTo>
                      <a:cubicBezTo>
                        <a:pt x="1273386" y="67733"/>
                        <a:pt x="1273386" y="54187"/>
                        <a:pt x="1256453" y="35560"/>
                      </a:cubicBezTo>
                      <a:cubicBezTo>
                        <a:pt x="1239520" y="16933"/>
                        <a:pt x="1232746" y="38947"/>
                        <a:pt x="1175173" y="35560"/>
                      </a:cubicBezTo>
                      <a:cubicBezTo>
                        <a:pt x="1117600" y="32173"/>
                        <a:pt x="924560" y="0"/>
                        <a:pt x="880533" y="1524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9" name="任意多边形 24"/>
                <p:cNvSpPr>
                  <a:spLocks noChangeArrowheads="1"/>
                </p:cNvSpPr>
                <p:nvPr/>
              </p:nvSpPr>
              <p:spPr bwMode="auto">
                <a:xfrm>
                  <a:off x="738" y="1407"/>
                  <a:ext cx="4416" cy="2747"/>
                </a:xfrm>
                <a:custGeom>
                  <a:avLst/>
                  <a:gdLst>
                    <a:gd name="T0" fmla="*/ 0 w 7010400"/>
                    <a:gd name="T1" fmla="*/ 0 h 4360333"/>
                    <a:gd name="T2" fmla="*/ 0 w 7010400"/>
                    <a:gd name="T3" fmla="*/ 0 h 4360333"/>
                    <a:gd name="T4" fmla="*/ 0 w 7010400"/>
                    <a:gd name="T5" fmla="*/ 0 h 4360333"/>
                    <a:gd name="T6" fmla="*/ 0 w 7010400"/>
                    <a:gd name="T7" fmla="*/ 0 h 4360333"/>
                    <a:gd name="T8" fmla="*/ 0 w 7010400"/>
                    <a:gd name="T9" fmla="*/ 0 h 4360333"/>
                    <a:gd name="T10" fmla="*/ 0 w 7010400"/>
                    <a:gd name="T11" fmla="*/ 0 h 4360333"/>
                    <a:gd name="T12" fmla="*/ 0 w 7010400"/>
                    <a:gd name="T13" fmla="*/ 0 h 4360333"/>
                    <a:gd name="T14" fmla="*/ 0 w 7010400"/>
                    <a:gd name="T15" fmla="*/ 0 h 4360333"/>
                    <a:gd name="T16" fmla="*/ 0 w 7010400"/>
                    <a:gd name="T17" fmla="*/ 0 h 4360333"/>
                    <a:gd name="T18" fmla="*/ 0 w 7010400"/>
                    <a:gd name="T19" fmla="*/ 0 h 4360333"/>
                    <a:gd name="T20" fmla="*/ 0 w 7010400"/>
                    <a:gd name="T21" fmla="*/ 0 h 4360333"/>
                    <a:gd name="T22" fmla="*/ 0 w 7010400"/>
                    <a:gd name="T23" fmla="*/ 0 h 4360333"/>
                    <a:gd name="T24" fmla="*/ 0 w 7010400"/>
                    <a:gd name="T25" fmla="*/ 0 h 4360333"/>
                    <a:gd name="T26" fmla="*/ 0 w 7010400"/>
                    <a:gd name="T27" fmla="*/ 0 h 4360333"/>
                    <a:gd name="T28" fmla="*/ 0 w 7010400"/>
                    <a:gd name="T29" fmla="*/ 0 h 4360333"/>
                    <a:gd name="T30" fmla="*/ 0 w 7010400"/>
                    <a:gd name="T31" fmla="*/ 0 h 4360333"/>
                    <a:gd name="T32" fmla="*/ 0 w 7010400"/>
                    <a:gd name="T33" fmla="*/ 0 h 4360333"/>
                    <a:gd name="T34" fmla="*/ 0 w 7010400"/>
                    <a:gd name="T35" fmla="*/ 0 h 4360333"/>
                    <a:gd name="T36" fmla="*/ 0 w 7010400"/>
                    <a:gd name="T37" fmla="*/ 0 h 4360333"/>
                    <a:gd name="T38" fmla="*/ 0 w 7010400"/>
                    <a:gd name="T39" fmla="*/ 0 h 4360333"/>
                    <a:gd name="T40" fmla="*/ 0 w 7010400"/>
                    <a:gd name="T41" fmla="*/ 0 h 4360333"/>
                    <a:gd name="T42" fmla="*/ 0 w 7010400"/>
                    <a:gd name="T43" fmla="*/ 0 h 4360333"/>
                    <a:gd name="T44" fmla="*/ 0 w 7010400"/>
                    <a:gd name="T45" fmla="*/ 0 h 4360333"/>
                    <a:gd name="T46" fmla="*/ 0 w 7010400"/>
                    <a:gd name="T47" fmla="*/ 0 h 4360333"/>
                    <a:gd name="T48" fmla="*/ 0 w 7010400"/>
                    <a:gd name="T49" fmla="*/ 0 h 4360333"/>
                    <a:gd name="T50" fmla="*/ 0 w 7010400"/>
                    <a:gd name="T51" fmla="*/ 0 h 4360333"/>
                    <a:gd name="T52" fmla="*/ 0 w 7010400"/>
                    <a:gd name="T53" fmla="*/ 0 h 4360333"/>
                    <a:gd name="T54" fmla="*/ 0 w 7010400"/>
                    <a:gd name="T55" fmla="*/ 0 h 4360333"/>
                    <a:gd name="T56" fmla="*/ 0 w 7010400"/>
                    <a:gd name="T57" fmla="*/ 0 h 4360333"/>
                    <a:gd name="T58" fmla="*/ 0 w 7010400"/>
                    <a:gd name="T59" fmla="*/ 0 h 4360333"/>
                    <a:gd name="T60" fmla="*/ 0 w 7010400"/>
                    <a:gd name="T61" fmla="*/ 0 h 4360333"/>
                    <a:gd name="T62" fmla="*/ 0 w 7010400"/>
                    <a:gd name="T63" fmla="*/ 0 h 4360333"/>
                    <a:gd name="T64" fmla="*/ 0 w 7010400"/>
                    <a:gd name="T65" fmla="*/ 0 h 4360333"/>
                    <a:gd name="T66" fmla="*/ 0 w 7010400"/>
                    <a:gd name="T67" fmla="*/ 0 h 4360333"/>
                    <a:gd name="T68" fmla="*/ 0 w 7010400"/>
                    <a:gd name="T69" fmla="*/ 0 h 4360333"/>
                    <a:gd name="T70" fmla="*/ 0 w 7010400"/>
                    <a:gd name="T71" fmla="*/ 0 h 4360333"/>
                    <a:gd name="T72" fmla="*/ 0 w 7010400"/>
                    <a:gd name="T73" fmla="*/ 0 h 4360333"/>
                    <a:gd name="T74" fmla="*/ 0 w 7010400"/>
                    <a:gd name="T75" fmla="*/ 0 h 4360333"/>
                    <a:gd name="T76" fmla="*/ 0 w 7010400"/>
                    <a:gd name="T77" fmla="*/ 0 h 4360333"/>
                    <a:gd name="T78" fmla="*/ 0 w 7010400"/>
                    <a:gd name="T79" fmla="*/ 0 h 4360333"/>
                    <a:gd name="T80" fmla="*/ 0 w 7010400"/>
                    <a:gd name="T81" fmla="*/ 0 h 4360333"/>
                    <a:gd name="T82" fmla="*/ 0 w 7010400"/>
                    <a:gd name="T83" fmla="*/ 0 h 4360333"/>
                    <a:gd name="T84" fmla="*/ 0 w 7010400"/>
                    <a:gd name="T85" fmla="*/ 0 h 4360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10400"/>
                    <a:gd name="T130" fmla="*/ 0 h 4360333"/>
                    <a:gd name="T131" fmla="*/ 7010400 w 7010400"/>
                    <a:gd name="T132" fmla="*/ 4360333 h 4360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10400" h="4360333">
                      <a:moveTo>
                        <a:pt x="6712373" y="3029373"/>
                      </a:moveTo>
                      <a:cubicBezTo>
                        <a:pt x="6678506" y="3032760"/>
                        <a:pt x="6607386" y="3020906"/>
                        <a:pt x="6570133" y="3039533"/>
                      </a:cubicBezTo>
                      <a:cubicBezTo>
                        <a:pt x="6532880" y="3058160"/>
                        <a:pt x="6515946" y="3119120"/>
                        <a:pt x="6488853" y="3141133"/>
                      </a:cubicBezTo>
                      <a:cubicBezTo>
                        <a:pt x="6461760" y="3163146"/>
                        <a:pt x="6429586" y="3173306"/>
                        <a:pt x="6407573" y="3171613"/>
                      </a:cubicBezTo>
                      <a:cubicBezTo>
                        <a:pt x="6385560" y="3169920"/>
                        <a:pt x="6380480" y="3130973"/>
                        <a:pt x="6356773" y="3130973"/>
                      </a:cubicBezTo>
                      <a:cubicBezTo>
                        <a:pt x="6333066" y="3130973"/>
                        <a:pt x="6294120" y="3161453"/>
                        <a:pt x="6265333" y="3171613"/>
                      </a:cubicBezTo>
                      <a:cubicBezTo>
                        <a:pt x="6236546" y="3181773"/>
                        <a:pt x="6212840" y="3198706"/>
                        <a:pt x="6184053" y="3191933"/>
                      </a:cubicBezTo>
                      <a:cubicBezTo>
                        <a:pt x="6155266" y="3185160"/>
                        <a:pt x="6124786" y="3154680"/>
                        <a:pt x="6092613" y="3130973"/>
                      </a:cubicBezTo>
                      <a:cubicBezTo>
                        <a:pt x="6060440" y="3107266"/>
                        <a:pt x="6026573" y="3093720"/>
                        <a:pt x="5991013" y="3049693"/>
                      </a:cubicBezTo>
                      <a:cubicBezTo>
                        <a:pt x="5955453" y="3005666"/>
                        <a:pt x="5908040" y="2919306"/>
                        <a:pt x="5879253" y="2866813"/>
                      </a:cubicBezTo>
                      <a:cubicBezTo>
                        <a:pt x="5850466" y="2814320"/>
                        <a:pt x="5840306" y="2766906"/>
                        <a:pt x="5818293" y="2734733"/>
                      </a:cubicBezTo>
                      <a:cubicBezTo>
                        <a:pt x="5796280" y="2702560"/>
                        <a:pt x="5757333" y="2705946"/>
                        <a:pt x="5747173" y="2673773"/>
                      </a:cubicBezTo>
                      <a:cubicBezTo>
                        <a:pt x="5737013" y="2641600"/>
                        <a:pt x="5757333" y="2580640"/>
                        <a:pt x="5757333" y="2541693"/>
                      </a:cubicBezTo>
                      <a:cubicBezTo>
                        <a:pt x="5757333" y="2502746"/>
                        <a:pt x="5753946" y="2472266"/>
                        <a:pt x="5747173" y="2440093"/>
                      </a:cubicBezTo>
                      <a:cubicBezTo>
                        <a:pt x="5740400" y="2407920"/>
                        <a:pt x="5726853" y="2372360"/>
                        <a:pt x="5716693" y="2348653"/>
                      </a:cubicBezTo>
                      <a:cubicBezTo>
                        <a:pt x="5706533" y="2324946"/>
                        <a:pt x="5687906" y="2316480"/>
                        <a:pt x="5686213" y="2297853"/>
                      </a:cubicBezTo>
                      <a:cubicBezTo>
                        <a:pt x="5684520" y="2279226"/>
                        <a:pt x="5720080" y="2263986"/>
                        <a:pt x="5706533" y="2236893"/>
                      </a:cubicBezTo>
                      <a:cubicBezTo>
                        <a:pt x="5692986" y="2209800"/>
                        <a:pt x="5645573" y="2162386"/>
                        <a:pt x="5604933" y="2135293"/>
                      </a:cubicBezTo>
                      <a:cubicBezTo>
                        <a:pt x="5564293" y="2108200"/>
                        <a:pt x="5511800" y="2084493"/>
                        <a:pt x="5462693" y="2074333"/>
                      </a:cubicBezTo>
                      <a:cubicBezTo>
                        <a:pt x="5413586" y="2064173"/>
                        <a:pt x="5347546" y="2070946"/>
                        <a:pt x="5310293" y="2074333"/>
                      </a:cubicBezTo>
                      <a:cubicBezTo>
                        <a:pt x="5273040" y="2077720"/>
                        <a:pt x="5257800" y="2087880"/>
                        <a:pt x="5239173" y="2094653"/>
                      </a:cubicBezTo>
                      <a:cubicBezTo>
                        <a:pt x="5220546" y="2101426"/>
                        <a:pt x="5212080" y="2114973"/>
                        <a:pt x="5198533" y="2114973"/>
                      </a:cubicBezTo>
                      <a:cubicBezTo>
                        <a:pt x="5184986" y="2114973"/>
                        <a:pt x="5181600" y="2089573"/>
                        <a:pt x="5157893" y="2094653"/>
                      </a:cubicBezTo>
                      <a:cubicBezTo>
                        <a:pt x="5134186" y="2099733"/>
                        <a:pt x="5103706" y="2123440"/>
                        <a:pt x="5056293" y="2145453"/>
                      </a:cubicBezTo>
                      <a:cubicBezTo>
                        <a:pt x="5008880" y="2167466"/>
                        <a:pt x="4924213" y="2199640"/>
                        <a:pt x="4873413" y="2226733"/>
                      </a:cubicBezTo>
                      <a:cubicBezTo>
                        <a:pt x="4822613" y="2253826"/>
                        <a:pt x="4793826" y="2277533"/>
                        <a:pt x="4751493" y="2308013"/>
                      </a:cubicBezTo>
                      <a:cubicBezTo>
                        <a:pt x="4709160" y="2338493"/>
                        <a:pt x="4656666" y="2362200"/>
                        <a:pt x="4619413" y="2409613"/>
                      </a:cubicBezTo>
                      <a:cubicBezTo>
                        <a:pt x="4582160" y="2457026"/>
                        <a:pt x="4549986" y="2536613"/>
                        <a:pt x="4527973" y="2592493"/>
                      </a:cubicBezTo>
                      <a:cubicBezTo>
                        <a:pt x="4505960" y="2648373"/>
                        <a:pt x="4499186" y="2687320"/>
                        <a:pt x="4487333" y="2744893"/>
                      </a:cubicBezTo>
                      <a:cubicBezTo>
                        <a:pt x="4475480" y="2802466"/>
                        <a:pt x="4468706" y="2873586"/>
                        <a:pt x="4456853" y="2937933"/>
                      </a:cubicBezTo>
                      <a:cubicBezTo>
                        <a:pt x="4445000" y="3002280"/>
                        <a:pt x="4419600" y="3063240"/>
                        <a:pt x="4416213" y="3130973"/>
                      </a:cubicBezTo>
                      <a:cubicBezTo>
                        <a:pt x="4412826" y="3198706"/>
                        <a:pt x="4433146" y="3295226"/>
                        <a:pt x="4436533" y="3344333"/>
                      </a:cubicBezTo>
                      <a:cubicBezTo>
                        <a:pt x="4439920" y="3393440"/>
                        <a:pt x="4409440" y="3386666"/>
                        <a:pt x="4436533" y="3425613"/>
                      </a:cubicBezTo>
                      <a:cubicBezTo>
                        <a:pt x="4463626" y="3464560"/>
                        <a:pt x="4555066" y="3528906"/>
                        <a:pt x="4599093" y="3578013"/>
                      </a:cubicBezTo>
                      <a:cubicBezTo>
                        <a:pt x="4643120" y="3627120"/>
                        <a:pt x="4673600" y="3632200"/>
                        <a:pt x="4700693" y="3720253"/>
                      </a:cubicBezTo>
                      <a:cubicBezTo>
                        <a:pt x="4727786" y="3808306"/>
                        <a:pt x="4761653" y="4009813"/>
                        <a:pt x="4761653" y="4106333"/>
                      </a:cubicBezTo>
                      <a:cubicBezTo>
                        <a:pt x="4761653" y="4202853"/>
                        <a:pt x="4732866" y="4263813"/>
                        <a:pt x="4700693" y="4299373"/>
                      </a:cubicBezTo>
                      <a:cubicBezTo>
                        <a:pt x="4668520" y="4334933"/>
                        <a:pt x="4597400" y="4316306"/>
                        <a:pt x="4568613" y="4319693"/>
                      </a:cubicBezTo>
                      <a:cubicBezTo>
                        <a:pt x="4539826" y="4323080"/>
                        <a:pt x="4526280" y="4336626"/>
                        <a:pt x="4527973" y="4319693"/>
                      </a:cubicBezTo>
                      <a:cubicBezTo>
                        <a:pt x="4529666" y="4302760"/>
                        <a:pt x="4570306" y="4251960"/>
                        <a:pt x="4578773" y="4218093"/>
                      </a:cubicBezTo>
                      <a:cubicBezTo>
                        <a:pt x="4587240" y="4184226"/>
                        <a:pt x="4577080" y="4155440"/>
                        <a:pt x="4578773" y="4116493"/>
                      </a:cubicBezTo>
                      <a:cubicBezTo>
                        <a:pt x="4580466" y="4077546"/>
                        <a:pt x="4592320" y="4031826"/>
                        <a:pt x="4588933" y="3984413"/>
                      </a:cubicBezTo>
                      <a:cubicBezTo>
                        <a:pt x="4585546" y="3937000"/>
                        <a:pt x="4566920" y="3860800"/>
                        <a:pt x="4558453" y="3832013"/>
                      </a:cubicBezTo>
                      <a:cubicBezTo>
                        <a:pt x="4549986" y="3803226"/>
                        <a:pt x="4561840" y="3798146"/>
                        <a:pt x="4538133" y="3811693"/>
                      </a:cubicBezTo>
                      <a:cubicBezTo>
                        <a:pt x="4514426" y="3825240"/>
                        <a:pt x="4460240" y="3884506"/>
                        <a:pt x="4416213" y="3913293"/>
                      </a:cubicBezTo>
                      <a:cubicBezTo>
                        <a:pt x="4372186" y="3942080"/>
                        <a:pt x="4341706" y="3965786"/>
                        <a:pt x="4273973" y="3984413"/>
                      </a:cubicBezTo>
                      <a:cubicBezTo>
                        <a:pt x="4206240" y="4003040"/>
                        <a:pt x="4075853" y="4025053"/>
                        <a:pt x="4009813" y="4025053"/>
                      </a:cubicBezTo>
                      <a:cubicBezTo>
                        <a:pt x="3943773" y="4025053"/>
                        <a:pt x="3931920" y="4008120"/>
                        <a:pt x="3877733" y="3984413"/>
                      </a:cubicBezTo>
                      <a:cubicBezTo>
                        <a:pt x="3823546" y="3960706"/>
                        <a:pt x="3733800" y="3906520"/>
                        <a:pt x="3684693" y="3882813"/>
                      </a:cubicBezTo>
                      <a:cubicBezTo>
                        <a:pt x="3635586" y="3859106"/>
                        <a:pt x="3620346" y="3848946"/>
                        <a:pt x="3583093" y="3842173"/>
                      </a:cubicBezTo>
                      <a:cubicBezTo>
                        <a:pt x="3545840" y="3835400"/>
                        <a:pt x="3461173" y="3842173"/>
                        <a:pt x="3461173" y="3842173"/>
                      </a:cubicBezTo>
                      <a:cubicBezTo>
                        <a:pt x="3423920" y="3842173"/>
                        <a:pt x="3393440" y="3835400"/>
                        <a:pt x="3359573" y="3842173"/>
                      </a:cubicBezTo>
                      <a:cubicBezTo>
                        <a:pt x="3325706" y="3848946"/>
                        <a:pt x="3291840" y="3859106"/>
                        <a:pt x="3257973" y="3882813"/>
                      </a:cubicBezTo>
                      <a:cubicBezTo>
                        <a:pt x="3224106" y="3906520"/>
                        <a:pt x="3186853" y="3926840"/>
                        <a:pt x="3156373" y="3984413"/>
                      </a:cubicBezTo>
                      <a:cubicBezTo>
                        <a:pt x="3125893" y="4041986"/>
                        <a:pt x="3114040" y="4170680"/>
                        <a:pt x="3075093" y="4228253"/>
                      </a:cubicBezTo>
                      <a:cubicBezTo>
                        <a:pt x="3036146" y="4285826"/>
                        <a:pt x="2997200" y="4314613"/>
                        <a:pt x="2922693" y="4329853"/>
                      </a:cubicBezTo>
                      <a:cubicBezTo>
                        <a:pt x="2848186" y="4345093"/>
                        <a:pt x="2748280" y="4321386"/>
                        <a:pt x="2628053" y="4319693"/>
                      </a:cubicBezTo>
                      <a:cubicBezTo>
                        <a:pt x="2507826" y="4318000"/>
                        <a:pt x="2287693" y="4326466"/>
                        <a:pt x="2201333" y="4319693"/>
                      </a:cubicBezTo>
                      <a:cubicBezTo>
                        <a:pt x="2114973" y="4312920"/>
                        <a:pt x="2145453" y="4290906"/>
                        <a:pt x="2109893" y="4279053"/>
                      </a:cubicBezTo>
                      <a:cubicBezTo>
                        <a:pt x="2074333" y="4267200"/>
                        <a:pt x="2037080" y="4255346"/>
                        <a:pt x="1987973" y="4248573"/>
                      </a:cubicBezTo>
                      <a:cubicBezTo>
                        <a:pt x="1938866" y="4241800"/>
                        <a:pt x="1862666" y="4231640"/>
                        <a:pt x="1815253" y="4238413"/>
                      </a:cubicBezTo>
                      <a:cubicBezTo>
                        <a:pt x="1767840" y="4245186"/>
                        <a:pt x="1745826" y="4277360"/>
                        <a:pt x="1703493" y="4289213"/>
                      </a:cubicBezTo>
                      <a:cubicBezTo>
                        <a:pt x="1661160" y="4301066"/>
                        <a:pt x="1623906" y="4307840"/>
                        <a:pt x="1561253" y="4309533"/>
                      </a:cubicBezTo>
                      <a:cubicBezTo>
                        <a:pt x="1498600" y="4311226"/>
                        <a:pt x="1380066" y="4304453"/>
                        <a:pt x="1327573" y="4299373"/>
                      </a:cubicBezTo>
                      <a:cubicBezTo>
                        <a:pt x="1275080" y="4294293"/>
                        <a:pt x="1270000" y="4304453"/>
                        <a:pt x="1246293" y="4279053"/>
                      </a:cubicBezTo>
                      <a:cubicBezTo>
                        <a:pt x="1222586" y="4253653"/>
                        <a:pt x="1210733" y="4189306"/>
                        <a:pt x="1185333" y="4146973"/>
                      </a:cubicBezTo>
                      <a:cubicBezTo>
                        <a:pt x="1159933" y="4104640"/>
                        <a:pt x="1093893" y="4025053"/>
                        <a:pt x="1093893" y="4025053"/>
                      </a:cubicBezTo>
                      <a:lnTo>
                        <a:pt x="951653" y="3832013"/>
                      </a:lnTo>
                      <a:cubicBezTo>
                        <a:pt x="914400" y="3781213"/>
                        <a:pt x="902546" y="3760893"/>
                        <a:pt x="870373" y="3720253"/>
                      </a:cubicBezTo>
                      <a:cubicBezTo>
                        <a:pt x="838200" y="3679613"/>
                        <a:pt x="794173" y="3622040"/>
                        <a:pt x="758613" y="3588173"/>
                      </a:cubicBezTo>
                      <a:cubicBezTo>
                        <a:pt x="723053" y="3554306"/>
                        <a:pt x="692573" y="3542453"/>
                        <a:pt x="657013" y="3517053"/>
                      </a:cubicBezTo>
                      <a:cubicBezTo>
                        <a:pt x="621453" y="3491653"/>
                        <a:pt x="545253" y="3435773"/>
                        <a:pt x="545253" y="3435773"/>
                      </a:cubicBezTo>
                      <a:cubicBezTo>
                        <a:pt x="508000" y="3408680"/>
                        <a:pt x="484293" y="3396826"/>
                        <a:pt x="433493" y="3354493"/>
                      </a:cubicBezTo>
                      <a:cubicBezTo>
                        <a:pt x="382693" y="3312160"/>
                        <a:pt x="281093" y="3222413"/>
                        <a:pt x="240453" y="3181773"/>
                      </a:cubicBezTo>
                      <a:cubicBezTo>
                        <a:pt x="199813" y="3141133"/>
                        <a:pt x="204893" y="3142826"/>
                        <a:pt x="189653" y="3110653"/>
                      </a:cubicBezTo>
                      <a:cubicBezTo>
                        <a:pt x="174413" y="3078480"/>
                        <a:pt x="149013" y="3022600"/>
                        <a:pt x="149013" y="2988733"/>
                      </a:cubicBezTo>
                      <a:cubicBezTo>
                        <a:pt x="149013" y="2954866"/>
                        <a:pt x="165946" y="2949786"/>
                        <a:pt x="189653" y="2907453"/>
                      </a:cubicBezTo>
                      <a:cubicBezTo>
                        <a:pt x="213360" y="2865120"/>
                        <a:pt x="242146" y="2824480"/>
                        <a:pt x="291253" y="2734733"/>
                      </a:cubicBezTo>
                      <a:cubicBezTo>
                        <a:pt x="340360" y="2644986"/>
                        <a:pt x="447040" y="2451946"/>
                        <a:pt x="484293" y="2368973"/>
                      </a:cubicBezTo>
                      <a:cubicBezTo>
                        <a:pt x="521546" y="2286000"/>
                        <a:pt x="501226" y="2267373"/>
                        <a:pt x="514773" y="2236893"/>
                      </a:cubicBezTo>
                      <a:cubicBezTo>
                        <a:pt x="528320" y="2206413"/>
                        <a:pt x="562186" y="2208106"/>
                        <a:pt x="565573" y="2186093"/>
                      </a:cubicBezTo>
                      <a:cubicBezTo>
                        <a:pt x="568960" y="2164080"/>
                        <a:pt x="548640" y="2133600"/>
                        <a:pt x="535093" y="2104813"/>
                      </a:cubicBezTo>
                      <a:cubicBezTo>
                        <a:pt x="521546" y="2076026"/>
                        <a:pt x="519853" y="2035386"/>
                        <a:pt x="484293" y="2013373"/>
                      </a:cubicBezTo>
                      <a:cubicBezTo>
                        <a:pt x="448733" y="1991360"/>
                        <a:pt x="364066" y="1984586"/>
                        <a:pt x="321733" y="1972733"/>
                      </a:cubicBezTo>
                      <a:cubicBezTo>
                        <a:pt x="279400" y="1960880"/>
                        <a:pt x="250613" y="1962573"/>
                        <a:pt x="230293" y="1942253"/>
                      </a:cubicBezTo>
                      <a:cubicBezTo>
                        <a:pt x="209973" y="1921933"/>
                        <a:pt x="216746" y="1882986"/>
                        <a:pt x="199813" y="1850813"/>
                      </a:cubicBezTo>
                      <a:cubicBezTo>
                        <a:pt x="182880" y="1818640"/>
                        <a:pt x="137160" y="1791546"/>
                        <a:pt x="128693" y="1749213"/>
                      </a:cubicBezTo>
                      <a:cubicBezTo>
                        <a:pt x="120226" y="1706880"/>
                        <a:pt x="130386" y="1649306"/>
                        <a:pt x="149013" y="1596813"/>
                      </a:cubicBezTo>
                      <a:cubicBezTo>
                        <a:pt x="167640" y="1544320"/>
                        <a:pt x="201506" y="1490133"/>
                        <a:pt x="240453" y="1434253"/>
                      </a:cubicBezTo>
                      <a:cubicBezTo>
                        <a:pt x="279400" y="1378373"/>
                        <a:pt x="325120" y="1315720"/>
                        <a:pt x="382693" y="1261533"/>
                      </a:cubicBezTo>
                      <a:cubicBezTo>
                        <a:pt x="440266" y="1207346"/>
                        <a:pt x="531706" y="1161626"/>
                        <a:pt x="585893" y="1109133"/>
                      </a:cubicBezTo>
                      <a:cubicBezTo>
                        <a:pt x="640080" y="1056640"/>
                        <a:pt x="672253" y="1000760"/>
                        <a:pt x="707813" y="946573"/>
                      </a:cubicBezTo>
                      <a:cubicBezTo>
                        <a:pt x="743373" y="892386"/>
                        <a:pt x="792480" y="848360"/>
                        <a:pt x="799253" y="784013"/>
                      </a:cubicBezTo>
                      <a:cubicBezTo>
                        <a:pt x="806026" y="719666"/>
                        <a:pt x="790786" y="635000"/>
                        <a:pt x="748453" y="560493"/>
                      </a:cubicBezTo>
                      <a:cubicBezTo>
                        <a:pt x="706120" y="485986"/>
                        <a:pt x="604520" y="396240"/>
                        <a:pt x="545253" y="336973"/>
                      </a:cubicBezTo>
                      <a:cubicBezTo>
                        <a:pt x="485986" y="277706"/>
                        <a:pt x="431800" y="250613"/>
                        <a:pt x="392853" y="204893"/>
                      </a:cubicBezTo>
                      <a:cubicBezTo>
                        <a:pt x="353906" y="159173"/>
                        <a:pt x="325120" y="96520"/>
                        <a:pt x="311573" y="62653"/>
                      </a:cubicBezTo>
                      <a:cubicBezTo>
                        <a:pt x="298026" y="28786"/>
                        <a:pt x="321733" y="3386"/>
                        <a:pt x="311573" y="1693"/>
                      </a:cubicBezTo>
                      <a:cubicBezTo>
                        <a:pt x="301413" y="0"/>
                        <a:pt x="281093" y="42333"/>
                        <a:pt x="250613" y="52493"/>
                      </a:cubicBezTo>
                      <a:cubicBezTo>
                        <a:pt x="220133" y="62653"/>
                        <a:pt x="160866" y="60960"/>
                        <a:pt x="128693" y="62653"/>
                      </a:cubicBezTo>
                      <a:cubicBezTo>
                        <a:pt x="96520" y="64346"/>
                        <a:pt x="57573" y="62653"/>
                        <a:pt x="57573" y="62653"/>
                      </a:cubicBezTo>
                      <a:cubicBezTo>
                        <a:pt x="37253" y="62653"/>
                        <a:pt x="13546" y="42333"/>
                        <a:pt x="6773" y="62653"/>
                      </a:cubicBezTo>
                      <a:cubicBezTo>
                        <a:pt x="0" y="82973"/>
                        <a:pt x="13546" y="74506"/>
                        <a:pt x="16933" y="184573"/>
                      </a:cubicBezTo>
                      <a:cubicBezTo>
                        <a:pt x="20320" y="294640"/>
                        <a:pt x="25400" y="558800"/>
                        <a:pt x="27093" y="723053"/>
                      </a:cubicBezTo>
                      <a:cubicBezTo>
                        <a:pt x="28786" y="887306"/>
                        <a:pt x="25400" y="1002453"/>
                        <a:pt x="27093" y="1170093"/>
                      </a:cubicBezTo>
                      <a:cubicBezTo>
                        <a:pt x="28786" y="1337733"/>
                        <a:pt x="37253" y="1525693"/>
                        <a:pt x="37253" y="1728893"/>
                      </a:cubicBezTo>
                      <a:cubicBezTo>
                        <a:pt x="37253" y="1932093"/>
                        <a:pt x="28786" y="2155613"/>
                        <a:pt x="27093" y="2389293"/>
                      </a:cubicBezTo>
                      <a:cubicBezTo>
                        <a:pt x="25400" y="2622973"/>
                        <a:pt x="25400" y="2892213"/>
                        <a:pt x="27093" y="3130973"/>
                      </a:cubicBezTo>
                      <a:cubicBezTo>
                        <a:pt x="28786" y="3369733"/>
                        <a:pt x="35560" y="3630506"/>
                        <a:pt x="37253" y="3821853"/>
                      </a:cubicBezTo>
                      <a:cubicBezTo>
                        <a:pt x="38946" y="4013200"/>
                        <a:pt x="22013" y="4197773"/>
                        <a:pt x="37253" y="4279053"/>
                      </a:cubicBezTo>
                      <a:cubicBezTo>
                        <a:pt x="52493" y="4360333"/>
                        <a:pt x="67733" y="4302760"/>
                        <a:pt x="128693" y="4309533"/>
                      </a:cubicBezTo>
                      <a:cubicBezTo>
                        <a:pt x="189653" y="4316306"/>
                        <a:pt x="403013" y="4319693"/>
                        <a:pt x="403013" y="4319693"/>
                      </a:cubicBezTo>
                      <a:lnTo>
                        <a:pt x="748453" y="4329853"/>
                      </a:lnTo>
                      <a:lnTo>
                        <a:pt x="1439333" y="4340013"/>
                      </a:lnTo>
                      <a:cubicBezTo>
                        <a:pt x="1640840" y="4340013"/>
                        <a:pt x="1957493" y="4329853"/>
                        <a:pt x="1957493" y="4329853"/>
                      </a:cubicBezTo>
                      <a:lnTo>
                        <a:pt x="2597573" y="4329853"/>
                      </a:lnTo>
                      <a:lnTo>
                        <a:pt x="3471333" y="4340013"/>
                      </a:lnTo>
                      <a:cubicBezTo>
                        <a:pt x="3728720" y="4340013"/>
                        <a:pt x="4141893" y="4329853"/>
                        <a:pt x="4141893" y="4329853"/>
                      </a:cubicBezTo>
                      <a:lnTo>
                        <a:pt x="4629573" y="4329853"/>
                      </a:lnTo>
                      <a:lnTo>
                        <a:pt x="5229013" y="4329853"/>
                      </a:lnTo>
                      <a:lnTo>
                        <a:pt x="6742853" y="4329853"/>
                      </a:lnTo>
                      <a:cubicBezTo>
                        <a:pt x="7010400" y="4328160"/>
                        <a:pt x="6810586" y="4324773"/>
                        <a:pt x="6834293" y="4319693"/>
                      </a:cubicBezTo>
                      <a:cubicBezTo>
                        <a:pt x="6858000" y="4314613"/>
                        <a:pt x="6873240" y="4345093"/>
                        <a:pt x="6885093" y="4299373"/>
                      </a:cubicBezTo>
                      <a:cubicBezTo>
                        <a:pt x="6896946" y="4253653"/>
                        <a:pt x="6902026" y="4175760"/>
                        <a:pt x="6905413" y="4045373"/>
                      </a:cubicBezTo>
                      <a:cubicBezTo>
                        <a:pt x="6908800" y="3914986"/>
                        <a:pt x="6907106" y="3638973"/>
                        <a:pt x="6905413" y="3517053"/>
                      </a:cubicBezTo>
                      <a:cubicBezTo>
                        <a:pt x="6903720" y="3395133"/>
                        <a:pt x="6900333" y="3366346"/>
                        <a:pt x="6895253" y="3313853"/>
                      </a:cubicBezTo>
                      <a:cubicBezTo>
                        <a:pt x="6890173" y="3261360"/>
                        <a:pt x="6883400" y="3235960"/>
                        <a:pt x="6874933" y="3202093"/>
                      </a:cubicBezTo>
                      <a:cubicBezTo>
                        <a:pt x="6866466" y="3168226"/>
                        <a:pt x="6854613" y="3134360"/>
                        <a:pt x="6844453" y="3110653"/>
                      </a:cubicBezTo>
                      <a:cubicBezTo>
                        <a:pt x="6834293" y="3086946"/>
                        <a:pt x="6825826" y="3075093"/>
                        <a:pt x="6813973" y="3059853"/>
                      </a:cubicBezTo>
                      <a:cubicBezTo>
                        <a:pt x="6802120" y="3044613"/>
                        <a:pt x="6791960" y="3025986"/>
                        <a:pt x="6773333" y="3019213"/>
                      </a:cubicBezTo>
                      <a:cubicBezTo>
                        <a:pt x="6754706" y="3012440"/>
                        <a:pt x="6746240" y="3025986"/>
                        <a:pt x="6712373" y="3029373"/>
                      </a:cubicBezTo>
                      <a:close/>
                    </a:path>
                  </a:pathLst>
                </a:custGeom>
                <a:solidFill>
                  <a:sysClr val="window" lastClr="FFFFFF">
                    <a:alpha val="79999"/>
                  </a:sys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0" name="TextBox 26"/>
                <p:cNvSpPr txBox="1">
                  <a:spLocks noChangeArrowheads="1"/>
                </p:cNvSpPr>
                <p:nvPr/>
              </p:nvSpPr>
              <p:spPr bwMode="auto">
                <a:xfrm>
                  <a:off x="3420" y="855"/>
                  <a:ext cx="788" cy="173"/>
                </a:xfrm>
                <a:prstGeom prst="rect">
                  <a:avLst/>
                </a:prstGeom>
                <a:solidFill>
                  <a:srgbClr val="000000">
                    <a:alpha val="20000"/>
                  </a:srgbClr>
                </a:solidFill>
                <a:ln w="9525">
                  <a:noFill/>
                  <a:miter lim="800000"/>
                  <a:headEnd/>
                  <a:tailEnd/>
                </a:ln>
              </p:spPr>
              <p:txBody>
                <a:bodyPr>
                  <a:spAutoFit/>
                </a:bodyPr>
                <a:lstStyle/>
                <a:p>
                  <a:pPr algn="ctr" fontAlgn="base">
                    <a:spcBef>
                      <a:spcPct val="0"/>
                    </a:spcBef>
                    <a:spcAft>
                      <a:spcPct val="0"/>
                    </a:spcAft>
                  </a:pPr>
                  <a:r>
                    <a:rPr lang="zh-CN" altLang="en-US" sz="1200" b="1" dirty="0">
                      <a:solidFill>
                        <a:schemeClr val="bg1"/>
                      </a:solidFill>
                      <a:latin typeface="黑体" pitchFamily="2" charset="-122"/>
                      <a:ea typeface="黑体" pitchFamily="2" charset="-122"/>
                    </a:rPr>
                    <a:t>两路及回兴片区</a:t>
                  </a:r>
                </a:p>
              </p:txBody>
            </p:sp>
            <p:sp>
              <p:nvSpPr>
                <p:cNvPr id="121" name="TextBox 27"/>
                <p:cNvSpPr txBox="1">
                  <a:spLocks noChangeArrowheads="1"/>
                </p:cNvSpPr>
                <p:nvPr/>
              </p:nvSpPr>
              <p:spPr bwMode="auto">
                <a:xfrm>
                  <a:off x="3625" y="2250"/>
                  <a:ext cx="980" cy="173"/>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dirty="0">
                      <a:solidFill>
                        <a:schemeClr val="bg1"/>
                      </a:solidFill>
                      <a:latin typeface="黑体" pitchFamily="2" charset="-122"/>
                      <a:ea typeface="黑体" pitchFamily="2" charset="-122"/>
                    </a:rPr>
                    <a:t>溉澜溪及铁山坪片区</a:t>
                  </a:r>
                </a:p>
              </p:txBody>
            </p:sp>
            <p:sp>
              <p:nvSpPr>
                <p:cNvPr id="122" name="TextBox 28"/>
                <p:cNvSpPr txBox="1">
                  <a:spLocks noChangeArrowheads="1"/>
                </p:cNvSpPr>
                <p:nvPr/>
              </p:nvSpPr>
              <p:spPr bwMode="auto">
                <a:xfrm>
                  <a:off x="2459" y="1896"/>
                  <a:ext cx="596" cy="173"/>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a:solidFill>
                        <a:schemeClr val="bg1"/>
                      </a:solidFill>
                      <a:latin typeface="黑体" pitchFamily="2" charset="-122"/>
                      <a:ea typeface="黑体" pitchFamily="2" charset="-122"/>
                    </a:rPr>
                    <a:t>经开园片区</a:t>
                  </a:r>
                </a:p>
              </p:txBody>
            </p:sp>
            <p:sp>
              <p:nvSpPr>
                <p:cNvPr id="123" name="TextBox 29"/>
                <p:cNvSpPr txBox="1">
                  <a:spLocks noChangeArrowheads="1"/>
                </p:cNvSpPr>
                <p:nvPr/>
              </p:nvSpPr>
              <p:spPr bwMode="auto">
                <a:xfrm>
                  <a:off x="1649" y="2751"/>
                  <a:ext cx="596" cy="173"/>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a:solidFill>
                        <a:schemeClr val="bg1"/>
                      </a:solidFill>
                      <a:latin typeface="黑体" pitchFamily="2" charset="-122"/>
                      <a:ea typeface="黑体" pitchFamily="2" charset="-122"/>
                    </a:rPr>
                    <a:t>高新园片区</a:t>
                  </a:r>
                </a:p>
              </p:txBody>
            </p:sp>
            <p:sp>
              <p:nvSpPr>
                <p:cNvPr id="124" name="TextBox 30"/>
                <p:cNvSpPr txBox="1">
                  <a:spLocks noChangeArrowheads="1"/>
                </p:cNvSpPr>
                <p:nvPr/>
              </p:nvSpPr>
              <p:spPr bwMode="auto">
                <a:xfrm>
                  <a:off x="2205" y="3021"/>
                  <a:ext cx="1035"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dirty="0">
                      <a:solidFill>
                        <a:schemeClr val="bg1"/>
                      </a:solidFill>
                      <a:latin typeface="黑体" pitchFamily="2" charset="-122"/>
                      <a:ea typeface="黑体" pitchFamily="2" charset="-122"/>
                    </a:rPr>
                    <a:t>龙头寺及新牌坊</a:t>
                  </a:r>
                </a:p>
              </p:txBody>
            </p:sp>
            <p:sp>
              <p:nvSpPr>
                <p:cNvPr id="125" name="TextBox 31"/>
                <p:cNvSpPr txBox="1">
                  <a:spLocks noChangeArrowheads="1"/>
                </p:cNvSpPr>
                <p:nvPr/>
              </p:nvSpPr>
              <p:spPr bwMode="auto">
                <a:xfrm>
                  <a:off x="2340" y="3471"/>
                  <a:ext cx="759"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dirty="0">
                      <a:solidFill>
                        <a:schemeClr val="bg1"/>
                      </a:solidFill>
                      <a:latin typeface="黑体" pitchFamily="2" charset="-122"/>
                      <a:ea typeface="黑体" pitchFamily="2" charset="-122"/>
                    </a:rPr>
                    <a:t>观音桥片区</a:t>
                  </a:r>
                </a:p>
              </p:txBody>
            </p:sp>
            <p:sp>
              <p:nvSpPr>
                <p:cNvPr id="126" name="TextBox 32"/>
                <p:cNvSpPr txBox="1">
                  <a:spLocks noChangeArrowheads="1"/>
                </p:cNvSpPr>
                <p:nvPr/>
              </p:nvSpPr>
              <p:spPr bwMode="auto">
                <a:xfrm>
                  <a:off x="1530" y="3309"/>
                  <a:ext cx="675" cy="288"/>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dirty="0">
                      <a:solidFill>
                        <a:schemeClr val="bg1"/>
                      </a:solidFill>
                      <a:latin typeface="黑体" pitchFamily="2" charset="-122"/>
                      <a:ea typeface="黑体" pitchFamily="2" charset="-122"/>
                    </a:rPr>
                    <a:t>大石坝及冉家坝片区</a:t>
                  </a:r>
                </a:p>
              </p:txBody>
            </p:sp>
            <p:sp>
              <p:nvSpPr>
                <p:cNvPr id="127" name="TextBox 33"/>
                <p:cNvSpPr txBox="1">
                  <a:spLocks noChangeArrowheads="1"/>
                </p:cNvSpPr>
                <p:nvPr/>
              </p:nvSpPr>
              <p:spPr bwMode="auto">
                <a:xfrm>
                  <a:off x="1080" y="2970"/>
                  <a:ext cx="270" cy="523"/>
                </a:xfrm>
                <a:prstGeom prst="rect">
                  <a:avLst/>
                </a:prstGeom>
                <a:solidFill>
                  <a:srgbClr val="000000">
                    <a:alpha val="20000"/>
                  </a:srgbClr>
                </a:solidFill>
                <a:ln w="9525">
                  <a:noFill/>
                  <a:miter lim="800000"/>
                  <a:headEnd/>
                  <a:tailEnd/>
                </a:ln>
              </p:spPr>
              <p:txBody>
                <a:bodyPr>
                  <a:spAutoFit/>
                </a:bodyPr>
                <a:lstStyle/>
                <a:p>
                  <a:pPr algn="ctr" fontAlgn="base">
                    <a:spcBef>
                      <a:spcPct val="0"/>
                    </a:spcBef>
                    <a:spcAft>
                      <a:spcPct val="0"/>
                    </a:spcAft>
                  </a:pPr>
                  <a:r>
                    <a:rPr lang="zh-CN" altLang="en-US" sz="1200" b="1" dirty="0">
                      <a:solidFill>
                        <a:schemeClr val="bg1"/>
                      </a:solidFill>
                      <a:latin typeface="黑体" pitchFamily="2" charset="-122"/>
                      <a:ea typeface="黑体" pitchFamily="2" charset="-122"/>
                    </a:rPr>
                    <a:t>江北农场</a:t>
                  </a:r>
                </a:p>
              </p:txBody>
            </p:sp>
            <p:sp>
              <p:nvSpPr>
                <p:cNvPr id="128" name="TextBox 34"/>
                <p:cNvSpPr txBox="1">
                  <a:spLocks noChangeArrowheads="1"/>
                </p:cNvSpPr>
                <p:nvPr/>
              </p:nvSpPr>
              <p:spPr bwMode="auto">
                <a:xfrm>
                  <a:off x="1131" y="2346"/>
                  <a:ext cx="624" cy="174"/>
                </a:xfrm>
                <a:prstGeom prst="rect">
                  <a:avLst/>
                </a:prstGeom>
                <a:solidFill>
                  <a:srgbClr val="000000">
                    <a:alpha val="20000"/>
                  </a:srgbClr>
                </a:solidFill>
                <a:ln w="9525">
                  <a:noFill/>
                  <a:miter lim="800000"/>
                  <a:headEnd/>
                  <a:tailEnd/>
                </a:ln>
              </p:spPr>
              <p:txBody>
                <a:bodyPr>
                  <a:spAutoFit/>
                </a:bodyPr>
                <a:lstStyle/>
                <a:p>
                  <a:pPr algn="ctr" fontAlgn="base">
                    <a:spcBef>
                      <a:spcPct val="0"/>
                    </a:spcBef>
                    <a:spcAft>
                      <a:spcPct val="0"/>
                    </a:spcAft>
                  </a:pPr>
                  <a:r>
                    <a:rPr lang="zh-CN" altLang="en-US" sz="1200" b="1">
                      <a:solidFill>
                        <a:schemeClr val="bg1"/>
                      </a:solidFill>
                      <a:latin typeface="黑体" pitchFamily="2" charset="-122"/>
                      <a:ea typeface="黑体" pitchFamily="2" charset="-122"/>
                    </a:rPr>
                    <a:t>大竹林片区</a:t>
                  </a:r>
                </a:p>
              </p:txBody>
            </p:sp>
            <p:sp>
              <p:nvSpPr>
                <p:cNvPr id="129" name="TextBox 35"/>
                <p:cNvSpPr txBox="1">
                  <a:spLocks noChangeArrowheads="1"/>
                </p:cNvSpPr>
                <p:nvPr/>
              </p:nvSpPr>
              <p:spPr bwMode="auto">
                <a:xfrm>
                  <a:off x="1305" y="1350"/>
                  <a:ext cx="990"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a:solidFill>
                        <a:schemeClr val="bg1"/>
                      </a:solidFill>
                      <a:latin typeface="黑体" pitchFamily="2" charset="-122"/>
                      <a:ea typeface="黑体" pitchFamily="2" charset="-122"/>
                    </a:rPr>
                    <a:t>礼嘉片区</a:t>
                  </a:r>
                </a:p>
              </p:txBody>
            </p:sp>
            <p:sp>
              <p:nvSpPr>
                <p:cNvPr id="130" name="TextBox 36"/>
                <p:cNvSpPr txBox="1">
                  <a:spLocks noChangeArrowheads="1"/>
                </p:cNvSpPr>
                <p:nvPr/>
              </p:nvSpPr>
              <p:spPr bwMode="auto">
                <a:xfrm>
                  <a:off x="2250" y="540"/>
                  <a:ext cx="990" cy="174"/>
                </a:xfrm>
                <a:prstGeom prst="rect">
                  <a:avLst/>
                </a:prstGeom>
                <a:solidFill>
                  <a:srgbClr val="000000">
                    <a:alpha val="20000"/>
                  </a:srgbClr>
                </a:solidFill>
                <a:ln w="9525">
                  <a:noFill/>
                  <a:miter lim="800000"/>
                  <a:headEnd/>
                  <a:tailEnd/>
                </a:ln>
              </p:spPr>
              <p:txBody>
                <a:bodyPr>
                  <a:spAutoFit/>
                </a:bodyPr>
                <a:lstStyle/>
                <a:p>
                  <a:pPr algn="ctr" fontAlgn="base">
                    <a:spcBef>
                      <a:spcPct val="0"/>
                    </a:spcBef>
                    <a:spcAft>
                      <a:spcPct val="0"/>
                    </a:spcAft>
                  </a:pPr>
                  <a:r>
                    <a:rPr lang="zh-CN" altLang="en-US" sz="1200" b="1">
                      <a:solidFill>
                        <a:schemeClr val="bg1"/>
                      </a:solidFill>
                      <a:latin typeface="黑体" pitchFamily="2" charset="-122"/>
                      <a:ea typeface="黑体" pitchFamily="2" charset="-122"/>
                    </a:rPr>
                    <a:t>悦来片区</a:t>
                  </a:r>
                </a:p>
              </p:txBody>
            </p:sp>
            <p:sp>
              <p:nvSpPr>
                <p:cNvPr id="131" name="TextBox 37"/>
                <p:cNvSpPr txBox="1">
                  <a:spLocks noChangeArrowheads="1"/>
                </p:cNvSpPr>
                <p:nvPr/>
              </p:nvSpPr>
              <p:spPr bwMode="auto">
                <a:xfrm>
                  <a:off x="900" y="591"/>
                  <a:ext cx="990" cy="174"/>
                </a:xfrm>
                <a:prstGeom prst="rect">
                  <a:avLst/>
                </a:prstGeom>
                <a:solidFill>
                  <a:srgbClr val="000000">
                    <a:alpha val="20000"/>
                  </a:srgbClr>
                </a:solidFill>
                <a:ln w="9525">
                  <a:noFill/>
                  <a:miter lim="800000"/>
                  <a:headEnd/>
                  <a:tailEnd/>
                </a:ln>
              </p:spPr>
              <p:txBody>
                <a:bodyPr>
                  <a:spAutoFit/>
                </a:bodyPr>
                <a:lstStyle/>
                <a:p>
                  <a:pPr algn="ctr" fontAlgn="base">
                    <a:spcBef>
                      <a:spcPct val="0"/>
                    </a:spcBef>
                    <a:spcAft>
                      <a:spcPct val="0"/>
                    </a:spcAft>
                  </a:pPr>
                  <a:r>
                    <a:rPr lang="zh-CN" altLang="en-US" sz="1200" b="1">
                      <a:solidFill>
                        <a:schemeClr val="bg1"/>
                      </a:solidFill>
                      <a:latin typeface="黑体" pitchFamily="2" charset="-122"/>
                      <a:ea typeface="黑体" pitchFamily="2" charset="-122"/>
                    </a:rPr>
                    <a:t>蔡家片区</a:t>
                  </a:r>
                </a:p>
              </p:txBody>
            </p:sp>
            <p:sp>
              <p:nvSpPr>
                <p:cNvPr id="132" name="TextBox 39"/>
                <p:cNvSpPr txBox="1">
                  <a:spLocks noChangeArrowheads="1"/>
                </p:cNvSpPr>
                <p:nvPr/>
              </p:nvSpPr>
              <p:spPr bwMode="auto">
                <a:xfrm>
                  <a:off x="3150" y="3240"/>
                  <a:ext cx="225" cy="407"/>
                </a:xfrm>
                <a:prstGeom prst="rect">
                  <a:avLst/>
                </a:prstGeom>
                <a:solidFill>
                  <a:srgbClr val="000000">
                    <a:alpha val="20000"/>
                  </a:srgbClr>
                </a:solidFill>
                <a:ln w="9525">
                  <a:noFill/>
                  <a:miter lim="800000"/>
                  <a:headEnd/>
                  <a:tailEnd/>
                </a:ln>
              </p:spPr>
              <p:txBody>
                <a:bodyPr>
                  <a:spAutoFit/>
                </a:bodyPr>
                <a:lstStyle/>
                <a:p>
                  <a:pPr algn="ctr" fontAlgn="base">
                    <a:spcBef>
                      <a:spcPct val="0"/>
                    </a:spcBef>
                    <a:spcAft>
                      <a:spcPct val="0"/>
                    </a:spcAft>
                  </a:pPr>
                  <a:r>
                    <a:rPr lang="zh-CN" altLang="en-US" sz="1200" b="1">
                      <a:solidFill>
                        <a:schemeClr val="bg1"/>
                      </a:solidFill>
                      <a:latin typeface="黑体" pitchFamily="2" charset="-122"/>
                      <a:ea typeface="黑体" pitchFamily="2" charset="-122"/>
                    </a:rPr>
                    <a:t>江北嘴</a:t>
                  </a:r>
                </a:p>
              </p:txBody>
            </p:sp>
            <p:sp>
              <p:nvSpPr>
                <p:cNvPr id="133" name="TextBox 40"/>
                <p:cNvSpPr txBox="1">
                  <a:spLocks noChangeArrowheads="1"/>
                </p:cNvSpPr>
                <p:nvPr/>
              </p:nvSpPr>
              <p:spPr bwMode="auto">
                <a:xfrm>
                  <a:off x="4725" y="1052"/>
                  <a:ext cx="270" cy="523"/>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ysClr val="windowText" lastClr="000000"/>
                      </a:solidFill>
                      <a:effectLst/>
                      <a:uLnTx/>
                      <a:uFillTx/>
                      <a:latin typeface="微软雅黑" pitchFamily="34" charset="-122"/>
                    </a:rPr>
                    <a:t>龙兴片区</a:t>
                  </a:r>
                </a:p>
              </p:txBody>
            </p:sp>
            <p:sp>
              <p:nvSpPr>
                <p:cNvPr id="134" name="TextBox 41"/>
                <p:cNvSpPr txBox="1">
                  <a:spLocks noChangeArrowheads="1"/>
                </p:cNvSpPr>
                <p:nvPr/>
              </p:nvSpPr>
              <p:spPr bwMode="auto">
                <a:xfrm>
                  <a:off x="4041" y="3696"/>
                  <a:ext cx="500" cy="173"/>
                </a:xfrm>
                <a:prstGeom prst="rect">
                  <a:avLst/>
                </a:prstGeom>
                <a:solidFill>
                  <a:srgbClr val="000000">
                    <a:alpha val="20000"/>
                  </a:srgbClr>
                </a:solidFill>
                <a:ln w="9525">
                  <a:noFill/>
                  <a:miter lim="800000"/>
                  <a:headEnd/>
                  <a:tailEnd/>
                </a:ln>
              </p:spPr>
              <p:txBody>
                <a:bodyPr wrap="none">
                  <a:spAutoFit/>
                </a:bodyPr>
                <a:lstStyle/>
                <a:p>
                  <a:pPr fontAlgn="base">
                    <a:spcBef>
                      <a:spcPct val="0"/>
                    </a:spcBef>
                    <a:spcAft>
                      <a:spcPct val="0"/>
                    </a:spcAft>
                  </a:pPr>
                  <a:r>
                    <a:rPr lang="zh-CN" altLang="en-US" sz="1200" b="1" dirty="0">
                      <a:latin typeface="黑体" pitchFamily="2" charset="-122"/>
                      <a:ea typeface="黑体" pitchFamily="2" charset="-122"/>
                    </a:rPr>
                    <a:t>其他区域</a:t>
                  </a:r>
                </a:p>
              </p:txBody>
            </p:sp>
            <p:sp>
              <p:nvSpPr>
                <p:cNvPr id="135" name="TextBox 42"/>
                <p:cNvSpPr txBox="1">
                  <a:spLocks noChangeArrowheads="1"/>
                </p:cNvSpPr>
                <p:nvPr/>
              </p:nvSpPr>
              <p:spPr bwMode="auto">
                <a:xfrm>
                  <a:off x="2925" y="3966"/>
                  <a:ext cx="500" cy="17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ysClr val="windowText" lastClr="000000"/>
                      </a:solidFill>
                      <a:effectLst/>
                      <a:uLnTx/>
                      <a:uFillTx/>
                      <a:latin typeface="黑体" pitchFamily="2" charset="-122"/>
                      <a:ea typeface="黑体" pitchFamily="2" charset="-122"/>
                    </a:rPr>
                    <a:t>其他区域</a:t>
                  </a:r>
                </a:p>
              </p:txBody>
            </p:sp>
            <p:sp>
              <p:nvSpPr>
                <p:cNvPr id="136" name="TextBox 43"/>
                <p:cNvSpPr txBox="1">
                  <a:spLocks noChangeArrowheads="1"/>
                </p:cNvSpPr>
                <p:nvPr/>
              </p:nvSpPr>
              <p:spPr bwMode="auto">
                <a:xfrm>
                  <a:off x="846" y="3876"/>
                  <a:ext cx="500" cy="17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a:ln>
                        <a:noFill/>
                      </a:ln>
                      <a:solidFill>
                        <a:sysClr val="windowText" lastClr="000000"/>
                      </a:solidFill>
                      <a:effectLst/>
                      <a:uLnTx/>
                      <a:uFillTx/>
                      <a:ea typeface="黑体" pitchFamily="2" charset="-122"/>
                    </a:rPr>
                    <a:t>其他区域</a:t>
                  </a:r>
                </a:p>
              </p:txBody>
            </p:sp>
            <p:sp>
              <p:nvSpPr>
                <p:cNvPr id="137" name="TextBox 44"/>
                <p:cNvSpPr txBox="1">
                  <a:spLocks noChangeArrowheads="1"/>
                </p:cNvSpPr>
                <p:nvPr/>
              </p:nvSpPr>
              <p:spPr bwMode="auto">
                <a:xfrm>
                  <a:off x="727" y="1800"/>
                  <a:ext cx="500" cy="173"/>
                </a:xfrm>
                <a:prstGeom prst="rect">
                  <a:avLst/>
                </a:prstGeom>
                <a:solidFill>
                  <a:srgbClr val="000000">
                    <a:alpha val="20000"/>
                  </a:srgbClr>
                </a:solidFill>
                <a:ln w="9525">
                  <a:noFill/>
                  <a:miter lim="800000"/>
                  <a:headEnd/>
                  <a:tailEnd/>
                </a:ln>
              </p:spPr>
              <p:txBody>
                <a:bodyPr wrap="none">
                  <a:spAutoFit/>
                </a:bodyPr>
                <a:lstStyle/>
                <a:p>
                  <a:pPr fontAlgn="base">
                    <a:spcBef>
                      <a:spcPct val="0"/>
                    </a:spcBef>
                    <a:spcAft>
                      <a:spcPct val="0"/>
                    </a:spcAft>
                  </a:pPr>
                  <a:r>
                    <a:rPr lang="zh-CN" altLang="en-US" sz="1200" b="1" dirty="0">
                      <a:latin typeface="黑体" pitchFamily="2" charset="-122"/>
                      <a:ea typeface="黑体" pitchFamily="2" charset="-122"/>
                    </a:rPr>
                    <a:t>其他区域</a:t>
                  </a:r>
                </a:p>
              </p:txBody>
            </p:sp>
          </p:grpSp>
          <p:sp>
            <p:nvSpPr>
              <p:cNvPr id="101" name="任意多边形 4"/>
              <p:cNvSpPr>
                <a:spLocks noChangeArrowheads="1"/>
              </p:cNvSpPr>
              <p:nvPr/>
            </p:nvSpPr>
            <p:spPr bwMode="auto">
              <a:xfrm>
                <a:off x="2357439" y="5743847"/>
                <a:ext cx="2692400" cy="882650"/>
              </a:xfrm>
              <a:custGeom>
                <a:avLst/>
                <a:gdLst>
                  <a:gd name="T0" fmla="*/ 0 w 2692400"/>
                  <a:gd name="T1" fmla="*/ 0 h 882227"/>
                  <a:gd name="T2" fmla="*/ 0 w 2692400"/>
                  <a:gd name="T3" fmla="*/ 0 h 882227"/>
                  <a:gd name="T4" fmla="*/ 0 w 2692400"/>
                  <a:gd name="T5" fmla="*/ 0 h 882227"/>
                  <a:gd name="T6" fmla="*/ 0 w 2692400"/>
                  <a:gd name="T7" fmla="*/ 0 h 882227"/>
                  <a:gd name="T8" fmla="*/ 0 w 2692400"/>
                  <a:gd name="T9" fmla="*/ 0 h 882227"/>
                  <a:gd name="T10" fmla="*/ 0 w 2692400"/>
                  <a:gd name="T11" fmla="*/ 0 h 882227"/>
                  <a:gd name="T12" fmla="*/ 0 w 2692400"/>
                  <a:gd name="T13" fmla="*/ 0 h 882227"/>
                  <a:gd name="T14" fmla="*/ 0 w 2692400"/>
                  <a:gd name="T15" fmla="*/ 0 h 882227"/>
                  <a:gd name="T16" fmla="*/ 0 w 2692400"/>
                  <a:gd name="T17" fmla="*/ 0 h 882227"/>
                  <a:gd name="T18" fmla="*/ 0 w 2692400"/>
                  <a:gd name="T19" fmla="*/ 0 h 882227"/>
                  <a:gd name="T20" fmla="*/ 0 w 2692400"/>
                  <a:gd name="T21" fmla="*/ 0 h 882227"/>
                  <a:gd name="T22" fmla="*/ 0 w 2692400"/>
                  <a:gd name="T23" fmla="*/ 0 h 882227"/>
                  <a:gd name="T24" fmla="*/ 0 w 2692400"/>
                  <a:gd name="T25" fmla="*/ 0 h 882227"/>
                  <a:gd name="T26" fmla="*/ 0 w 2692400"/>
                  <a:gd name="T27" fmla="*/ 0 h 882227"/>
                  <a:gd name="T28" fmla="*/ 0 w 2692400"/>
                  <a:gd name="T29" fmla="*/ 0 h 882227"/>
                  <a:gd name="T30" fmla="*/ 0 w 2692400"/>
                  <a:gd name="T31" fmla="*/ 0 h 882227"/>
                  <a:gd name="T32" fmla="*/ 0 w 2692400"/>
                  <a:gd name="T33" fmla="*/ 0 h 882227"/>
                  <a:gd name="T34" fmla="*/ 0 w 2692400"/>
                  <a:gd name="T35" fmla="*/ 0 h 882227"/>
                  <a:gd name="T36" fmla="*/ 0 w 2692400"/>
                  <a:gd name="T37" fmla="*/ 0 h 882227"/>
                  <a:gd name="T38" fmla="*/ 0 w 2692400"/>
                  <a:gd name="T39" fmla="*/ 0 h 882227"/>
                  <a:gd name="T40" fmla="*/ 0 w 2692400"/>
                  <a:gd name="T41" fmla="*/ 0 h 882227"/>
                  <a:gd name="T42" fmla="*/ 0 w 2692400"/>
                  <a:gd name="T43" fmla="*/ 0 h 882227"/>
                  <a:gd name="T44" fmla="*/ 0 w 2692400"/>
                  <a:gd name="T45" fmla="*/ 0 h 882227"/>
                  <a:gd name="T46" fmla="*/ 0 w 2692400"/>
                  <a:gd name="T47" fmla="*/ 0 h 882227"/>
                  <a:gd name="T48" fmla="*/ 0 w 2692400"/>
                  <a:gd name="T49" fmla="*/ 0 h 882227"/>
                  <a:gd name="T50" fmla="*/ 0 w 2692400"/>
                  <a:gd name="T51" fmla="*/ 0 h 882227"/>
                  <a:gd name="T52" fmla="*/ 0 w 2692400"/>
                  <a:gd name="T53" fmla="*/ 0 h 882227"/>
                  <a:gd name="T54" fmla="*/ 0 w 2692400"/>
                  <a:gd name="T55" fmla="*/ 0 h 882227"/>
                  <a:gd name="T56" fmla="*/ 0 w 2692400"/>
                  <a:gd name="T57" fmla="*/ 0 h 882227"/>
                  <a:gd name="T58" fmla="*/ 0 w 2692400"/>
                  <a:gd name="T59" fmla="*/ 0 h 882227"/>
                  <a:gd name="T60" fmla="*/ 0 w 2692400"/>
                  <a:gd name="T61" fmla="*/ 0 h 882227"/>
                  <a:gd name="T62" fmla="*/ 0 w 2692400"/>
                  <a:gd name="T63" fmla="*/ 0 h 882227"/>
                  <a:gd name="T64" fmla="*/ 0 w 2692400"/>
                  <a:gd name="T65" fmla="*/ 0 h 882227"/>
                  <a:gd name="T66" fmla="*/ 0 w 2692400"/>
                  <a:gd name="T67" fmla="*/ 0 h 882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2400"/>
                  <a:gd name="T103" fmla="*/ 0 h 882227"/>
                  <a:gd name="T104" fmla="*/ 2692400 w 2692400"/>
                  <a:gd name="T105" fmla="*/ 882227 h 882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2400" h="882227">
                    <a:moveTo>
                      <a:pt x="2614507" y="294640"/>
                    </a:moveTo>
                    <a:cubicBezTo>
                      <a:pt x="2692400" y="270933"/>
                      <a:pt x="2638214" y="194733"/>
                      <a:pt x="2644987" y="152400"/>
                    </a:cubicBezTo>
                    <a:cubicBezTo>
                      <a:pt x="2651760" y="110067"/>
                      <a:pt x="2677160" y="66040"/>
                      <a:pt x="2655147" y="40640"/>
                    </a:cubicBezTo>
                    <a:cubicBezTo>
                      <a:pt x="2633134" y="15240"/>
                      <a:pt x="2556934" y="0"/>
                      <a:pt x="2512907" y="0"/>
                    </a:cubicBezTo>
                    <a:cubicBezTo>
                      <a:pt x="2468880" y="0"/>
                      <a:pt x="2390987" y="40640"/>
                      <a:pt x="2390987" y="40640"/>
                    </a:cubicBezTo>
                    <a:lnTo>
                      <a:pt x="2136987" y="132080"/>
                    </a:lnTo>
                    <a:cubicBezTo>
                      <a:pt x="2076027" y="152400"/>
                      <a:pt x="2077720" y="150707"/>
                      <a:pt x="2025227" y="162560"/>
                    </a:cubicBezTo>
                    <a:cubicBezTo>
                      <a:pt x="1972734" y="174413"/>
                      <a:pt x="1889760" y="165947"/>
                      <a:pt x="1822027" y="203200"/>
                    </a:cubicBezTo>
                    <a:cubicBezTo>
                      <a:pt x="1754294" y="240453"/>
                      <a:pt x="1662854" y="331893"/>
                      <a:pt x="1618827" y="386080"/>
                    </a:cubicBezTo>
                    <a:cubicBezTo>
                      <a:pt x="1574800" y="440267"/>
                      <a:pt x="1591734" y="484293"/>
                      <a:pt x="1557867" y="528320"/>
                    </a:cubicBezTo>
                    <a:cubicBezTo>
                      <a:pt x="1524000" y="572347"/>
                      <a:pt x="1478280" y="633307"/>
                      <a:pt x="1415627" y="650240"/>
                    </a:cubicBezTo>
                    <a:cubicBezTo>
                      <a:pt x="1352974" y="667173"/>
                      <a:pt x="1254760" y="640080"/>
                      <a:pt x="1181947" y="629920"/>
                    </a:cubicBezTo>
                    <a:cubicBezTo>
                      <a:pt x="1109134" y="619760"/>
                      <a:pt x="1044787" y="604520"/>
                      <a:pt x="978747" y="589280"/>
                    </a:cubicBezTo>
                    <a:cubicBezTo>
                      <a:pt x="912707" y="574040"/>
                      <a:pt x="843280" y="546947"/>
                      <a:pt x="785707" y="538480"/>
                    </a:cubicBezTo>
                    <a:cubicBezTo>
                      <a:pt x="728134" y="530013"/>
                      <a:pt x="695960" y="530013"/>
                      <a:pt x="633307" y="538480"/>
                    </a:cubicBezTo>
                    <a:cubicBezTo>
                      <a:pt x="570654" y="546947"/>
                      <a:pt x="472440" y="590973"/>
                      <a:pt x="409787" y="589280"/>
                    </a:cubicBezTo>
                    <a:cubicBezTo>
                      <a:pt x="347134" y="587587"/>
                      <a:pt x="298027" y="557107"/>
                      <a:pt x="257387" y="528320"/>
                    </a:cubicBezTo>
                    <a:cubicBezTo>
                      <a:pt x="216747" y="499533"/>
                      <a:pt x="198120" y="428413"/>
                      <a:pt x="165947" y="416560"/>
                    </a:cubicBezTo>
                    <a:cubicBezTo>
                      <a:pt x="133774" y="404707"/>
                      <a:pt x="89747" y="440267"/>
                      <a:pt x="64347" y="457200"/>
                    </a:cubicBezTo>
                    <a:cubicBezTo>
                      <a:pt x="38947" y="474133"/>
                      <a:pt x="22014" y="499533"/>
                      <a:pt x="13547" y="518160"/>
                    </a:cubicBezTo>
                    <a:cubicBezTo>
                      <a:pt x="5080" y="536787"/>
                      <a:pt x="0" y="545253"/>
                      <a:pt x="13547" y="568960"/>
                    </a:cubicBezTo>
                    <a:cubicBezTo>
                      <a:pt x="27094" y="592667"/>
                      <a:pt x="49107" y="626533"/>
                      <a:pt x="94827" y="660400"/>
                    </a:cubicBezTo>
                    <a:cubicBezTo>
                      <a:pt x="140547" y="694267"/>
                      <a:pt x="216747" y="765387"/>
                      <a:pt x="287867" y="772160"/>
                    </a:cubicBezTo>
                    <a:cubicBezTo>
                      <a:pt x="358987" y="778933"/>
                      <a:pt x="457200" y="711200"/>
                      <a:pt x="521547" y="701040"/>
                    </a:cubicBezTo>
                    <a:cubicBezTo>
                      <a:pt x="585894" y="690880"/>
                      <a:pt x="614680" y="699347"/>
                      <a:pt x="673947" y="711200"/>
                    </a:cubicBezTo>
                    <a:cubicBezTo>
                      <a:pt x="733214" y="723053"/>
                      <a:pt x="877147" y="772160"/>
                      <a:pt x="877147" y="772160"/>
                    </a:cubicBezTo>
                    <a:cubicBezTo>
                      <a:pt x="963507" y="797560"/>
                      <a:pt x="1112520" y="848360"/>
                      <a:pt x="1192107" y="863600"/>
                    </a:cubicBezTo>
                    <a:cubicBezTo>
                      <a:pt x="1271694" y="878840"/>
                      <a:pt x="1286934" y="865293"/>
                      <a:pt x="1354667" y="863600"/>
                    </a:cubicBezTo>
                    <a:cubicBezTo>
                      <a:pt x="1422400" y="861907"/>
                      <a:pt x="1530774" y="882227"/>
                      <a:pt x="1598507" y="853440"/>
                    </a:cubicBezTo>
                    <a:cubicBezTo>
                      <a:pt x="1666240" y="824653"/>
                      <a:pt x="1728894" y="739987"/>
                      <a:pt x="1761067" y="690880"/>
                    </a:cubicBezTo>
                    <a:cubicBezTo>
                      <a:pt x="1793240" y="641773"/>
                      <a:pt x="1766147" y="609600"/>
                      <a:pt x="1791547" y="558800"/>
                    </a:cubicBezTo>
                    <a:cubicBezTo>
                      <a:pt x="1816947" y="508000"/>
                      <a:pt x="1849120" y="430107"/>
                      <a:pt x="1913467" y="386080"/>
                    </a:cubicBezTo>
                    <a:cubicBezTo>
                      <a:pt x="1977814" y="342053"/>
                      <a:pt x="2065867" y="306493"/>
                      <a:pt x="2177627" y="294640"/>
                    </a:cubicBezTo>
                    <a:cubicBezTo>
                      <a:pt x="2289387" y="282787"/>
                      <a:pt x="2536614" y="318347"/>
                      <a:pt x="2614507" y="294640"/>
                    </a:cubicBezTo>
                    <a:close/>
                  </a:path>
                </a:pathLst>
              </a:custGeom>
              <a:solidFill>
                <a:srgbClr val="000000">
                  <a:alpha val="20000"/>
                </a:srgbClr>
              </a:solidFill>
              <a:ln w="9525" algn="ctr">
                <a:solidFill>
                  <a:schemeClr val="tx1"/>
                </a:solidFill>
                <a:prstDash val="dashDot"/>
                <a:round/>
                <a:headEnd/>
                <a:tailEnd/>
              </a:ln>
            </p:spPr>
            <p:txBody>
              <a:bodyPr anchor="ctr"/>
              <a:lstStyle/>
              <a:p>
                <a:endParaRPr lang="zh-CN" altLang="en-US"/>
              </a:p>
            </p:txBody>
          </p:sp>
          <p:sp>
            <p:nvSpPr>
              <p:cNvPr id="102" name="TextBox 27"/>
              <p:cNvSpPr txBox="1">
                <a:spLocks noChangeArrowheads="1"/>
              </p:cNvSpPr>
              <p:nvPr/>
            </p:nvSpPr>
            <p:spPr bwMode="auto">
              <a:xfrm>
                <a:off x="3304971" y="6346528"/>
                <a:ext cx="785818" cy="274638"/>
              </a:xfrm>
              <a:prstGeom prst="rect">
                <a:avLst/>
              </a:prstGeom>
              <a:solidFill>
                <a:srgbClr val="000000">
                  <a:alpha val="20000"/>
                </a:srgbClr>
              </a:solid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CN" altLang="en-US" sz="1200" b="1" dirty="0" smtClean="0">
                    <a:solidFill>
                      <a:schemeClr val="bg1"/>
                    </a:solidFill>
                    <a:latin typeface="黑体" pitchFamily="2" charset="-122"/>
                    <a:ea typeface="黑体" pitchFamily="2" charset="-122"/>
                  </a:rPr>
                  <a:t>北滨路</a:t>
                </a:r>
                <a:endParaRPr lang="zh-CN" altLang="en-US" sz="1200" b="1" dirty="0">
                  <a:solidFill>
                    <a:schemeClr val="bg1"/>
                  </a:solidFill>
                  <a:latin typeface="黑体" pitchFamily="2" charset="-122"/>
                  <a:ea typeface="黑体" pitchFamily="2" charset="-122"/>
                </a:endParaRPr>
              </a:p>
            </p:txBody>
          </p:sp>
        </p:grpSp>
        <p:sp>
          <p:nvSpPr>
            <p:cNvPr id="56" name="AutoShape 18"/>
            <p:cNvSpPr>
              <a:spLocks/>
            </p:cNvSpPr>
            <p:nvPr/>
          </p:nvSpPr>
          <p:spPr bwMode="auto">
            <a:xfrm flipH="1">
              <a:off x="1138238" y="5962650"/>
              <a:ext cx="1152525" cy="820738"/>
            </a:xfrm>
            <a:prstGeom prst="borderCallout2">
              <a:avLst>
                <a:gd name="adj1" fmla="val 13898"/>
                <a:gd name="adj2" fmla="val -6616"/>
                <a:gd name="adj3" fmla="val 13898"/>
                <a:gd name="adj4" fmla="val -63912"/>
                <a:gd name="adj5" fmla="val 39380"/>
                <a:gd name="adj6" fmla="val -63912"/>
              </a:avLst>
            </a:prstGeom>
            <a:solidFill>
              <a:srgbClr val="336699">
                <a:alpha val="89999"/>
              </a:srgbClr>
            </a:solidFill>
            <a:ln w="12700" algn="ctr">
              <a:solidFill>
                <a:schemeClr val="tx1"/>
              </a:solidFill>
              <a:miter lim="800000"/>
              <a:headEnd/>
              <a:tailEnd/>
            </a:ln>
          </p:spPr>
          <p:txBody>
            <a:bodyPr lIns="0" tIns="0" rIns="0" bIns="0" anchor="ctr"/>
            <a:lstStyle>
              <a:lvl1pPr eaLnBrk="0" hangingPunct="0">
                <a:defRPr sz="1000">
                  <a:solidFill>
                    <a:schemeClr val="bg1"/>
                  </a:solidFill>
                  <a:latin typeface="黑体" panose="02010609060101010101" pitchFamily="49" charset="-122"/>
                  <a:ea typeface="微软雅黑" panose="020B0503020204020204" pitchFamily="34" charset="-122"/>
                </a:defRPr>
              </a:lvl1pPr>
              <a:lvl2pPr marL="742950" indent="-285750" eaLnBrk="0" hangingPunct="0">
                <a:defRPr sz="1000">
                  <a:solidFill>
                    <a:schemeClr val="bg1"/>
                  </a:solidFill>
                  <a:latin typeface="黑体" panose="02010609060101010101" pitchFamily="49" charset="-122"/>
                  <a:ea typeface="微软雅黑" panose="020B0503020204020204" pitchFamily="34" charset="-122"/>
                </a:defRPr>
              </a:lvl2pPr>
              <a:lvl3pPr marL="1143000" indent="-228600" eaLnBrk="0" hangingPunct="0">
                <a:defRPr sz="1000">
                  <a:solidFill>
                    <a:schemeClr val="bg1"/>
                  </a:solidFill>
                  <a:latin typeface="黑体" panose="02010609060101010101" pitchFamily="49" charset="-122"/>
                  <a:ea typeface="微软雅黑" panose="020B0503020204020204" pitchFamily="34" charset="-122"/>
                </a:defRPr>
              </a:lvl3pPr>
              <a:lvl4pPr marL="1600200" indent="-228600" eaLnBrk="0" hangingPunct="0">
                <a:defRPr sz="1000">
                  <a:solidFill>
                    <a:schemeClr val="bg1"/>
                  </a:solidFill>
                  <a:latin typeface="黑体" panose="02010609060101010101" pitchFamily="49" charset="-122"/>
                  <a:ea typeface="微软雅黑" panose="020B0503020204020204" pitchFamily="34" charset="-122"/>
                </a:defRPr>
              </a:lvl4pPr>
              <a:lvl5pPr marL="2057400" indent="-228600" eaLnBrk="0" hangingPunct="0">
                <a:defRPr sz="1000">
                  <a:solidFill>
                    <a:schemeClr val="bg1"/>
                  </a:solidFill>
                  <a:latin typeface="黑体" panose="02010609060101010101" pitchFamily="49" charset="-122"/>
                  <a:ea typeface="微软雅黑" panose="020B0503020204020204" pitchFamily="34" charset="-122"/>
                </a:defRPr>
              </a:lvl5pPr>
              <a:lvl6pPr marL="25146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6pPr>
              <a:lvl7pPr marL="29718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7pPr>
              <a:lvl8pPr marL="34290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8pPr>
              <a:lvl9pPr marL="3886200" indent="-228600" eaLnBrk="0" fontAlgn="base" hangingPunct="0">
                <a:spcBef>
                  <a:spcPct val="0"/>
                </a:spcBef>
                <a:spcAft>
                  <a:spcPct val="0"/>
                </a:spcAft>
                <a:defRPr sz="1000">
                  <a:solidFill>
                    <a:schemeClr val="bg1"/>
                  </a:solidFill>
                  <a:latin typeface="黑体" panose="02010609060101010101" pitchFamily="49" charset="-122"/>
                  <a:ea typeface="微软雅黑" panose="020B0503020204020204" pitchFamily="34" charset="-122"/>
                </a:defRPr>
              </a:lvl9pPr>
            </a:lstStyle>
            <a:p>
              <a:pPr eaLnBrk="1" hangingPunct="1"/>
              <a:r>
                <a:rPr lang="zh-CN" altLang="en-US" dirty="0">
                  <a:ea typeface="黑体" panose="02010609060101010101" pitchFamily="49" charset="-122"/>
                </a:rPr>
                <a:t>华润</a:t>
              </a:r>
              <a:r>
                <a:rPr lang="en-US" altLang="zh-CN" dirty="0">
                  <a:ea typeface="黑体" panose="02010609060101010101" pitchFamily="49" charset="-122"/>
                </a:rPr>
                <a:t>·</a:t>
              </a:r>
              <a:r>
                <a:rPr lang="zh-CN" altLang="en-US" dirty="0">
                  <a:ea typeface="黑体" panose="02010609060101010101" pitchFamily="49" charset="-122"/>
                </a:rPr>
                <a:t>中央公园</a:t>
              </a:r>
            </a:p>
            <a:p>
              <a:pPr eaLnBrk="1" hangingPunct="1"/>
              <a:r>
                <a:rPr lang="zh-CN" altLang="en-US" dirty="0">
                  <a:ea typeface="黑体" panose="02010609060101010101" pitchFamily="49" charset="-122"/>
                </a:rPr>
                <a:t>业态</a:t>
              </a:r>
              <a:r>
                <a:rPr lang="zh-CN" altLang="en-US" dirty="0" smtClean="0">
                  <a:ea typeface="黑体" panose="02010609060101010101" pitchFamily="49" charset="-122"/>
                </a:rPr>
                <a:t>：小高层</a:t>
              </a:r>
              <a:endParaRPr lang="zh-CN" altLang="en-US" dirty="0">
                <a:ea typeface="黑体" panose="02010609060101010101" pitchFamily="49" charset="-122"/>
              </a:endParaRPr>
            </a:p>
            <a:p>
              <a:pPr eaLnBrk="1" hangingPunct="1"/>
              <a:r>
                <a:rPr lang="zh-CN" altLang="en-US" dirty="0">
                  <a:ea typeface="黑体" panose="02010609060101010101" pitchFamily="49" charset="-122"/>
                </a:rPr>
                <a:t>成交价格</a:t>
              </a:r>
              <a:r>
                <a:rPr lang="zh-CN" altLang="en-US" dirty="0" smtClean="0">
                  <a:ea typeface="黑体" panose="02010609060101010101" pitchFamily="49" charset="-122"/>
                </a:rPr>
                <a:t>：</a:t>
              </a:r>
              <a:r>
                <a:rPr lang="en-US" altLang="zh-CN" dirty="0" smtClean="0">
                  <a:ea typeface="黑体" panose="02010609060101010101" pitchFamily="49" charset="-122"/>
                </a:rPr>
                <a:t>9059</a:t>
              </a:r>
              <a:endParaRPr lang="en-US" altLang="zh-CN" dirty="0">
                <a:ea typeface="黑体" panose="02010609060101010101" pitchFamily="49" charset="-122"/>
              </a:endParaRPr>
            </a:p>
            <a:p>
              <a:pPr eaLnBrk="1" hangingPunct="1"/>
              <a:r>
                <a:rPr lang="zh-CN" altLang="en-US" dirty="0">
                  <a:ea typeface="黑体" panose="02010609060101010101" pitchFamily="49" charset="-122"/>
                </a:rPr>
                <a:t>认购率</a:t>
              </a:r>
              <a:r>
                <a:rPr lang="zh-CN" altLang="en-US" dirty="0" smtClean="0">
                  <a:ea typeface="黑体" panose="02010609060101010101" pitchFamily="49" charset="-122"/>
                </a:rPr>
                <a:t>：</a:t>
              </a:r>
              <a:r>
                <a:rPr lang="en-US" altLang="zh-CN" dirty="0" smtClean="0">
                  <a:ea typeface="黑体" panose="02010609060101010101" pitchFamily="49" charset="-122"/>
                </a:rPr>
                <a:t>58%</a:t>
              </a:r>
              <a:endParaRPr lang="en-US" altLang="zh-CN" dirty="0">
                <a:ea typeface="黑体" panose="02010609060101010101" pitchFamily="49" charset="-122"/>
              </a:endParaRPr>
            </a:p>
            <a:p>
              <a:pPr eaLnBrk="1" hangingPunct="1"/>
              <a:r>
                <a:rPr lang="zh-CN" altLang="en-US" dirty="0">
                  <a:ea typeface="黑体" panose="02010609060101010101" pitchFamily="49" charset="-122"/>
                </a:rPr>
                <a:t>价格变化：</a:t>
              </a:r>
              <a:r>
                <a:rPr lang="en-US" altLang="zh-CN" dirty="0">
                  <a:ea typeface="黑体" panose="02010609060101010101" pitchFamily="49" charset="-122"/>
                </a:rPr>
                <a:t>——</a:t>
              </a:r>
            </a:p>
          </p:txBody>
        </p:sp>
        <p:pic>
          <p:nvPicPr>
            <p:cNvPr id="99" name="Picture 3" descr="f13"/>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973388" y="6215063"/>
              <a:ext cx="169862" cy="16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383646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Arial" charset="0"/>
                <a:ea typeface="黑体" pitchFamily="2" charset="-122"/>
              </a:rPr>
              <a:t>一周市场新开</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加推</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项目情况</a:t>
            </a:r>
          </a:p>
        </p:txBody>
      </p:sp>
      <p:sp>
        <p:nvSpPr>
          <p:cNvPr id="40"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23</a:t>
            </a:fld>
            <a:endParaRPr lang="en-US" altLang="zh-CN" sz="1400">
              <a:solidFill>
                <a:schemeClr val="tx1"/>
              </a:solidFill>
              <a:latin typeface="Haettenschweiler" pitchFamily="34" charset="0"/>
            </a:endParaRPr>
          </a:p>
        </p:txBody>
      </p:sp>
      <p:sp>
        <p:nvSpPr>
          <p:cNvPr id="41" name="Rectangle 6"/>
          <p:cNvSpPr>
            <a:spLocks noChangeArrowheads="1"/>
          </p:cNvSpPr>
          <p:nvPr/>
        </p:nvSpPr>
        <p:spPr bwMode="auto">
          <a:xfrm>
            <a:off x="1836738" y="547690"/>
            <a:ext cx="5472112" cy="433387"/>
          </a:xfrm>
          <a:prstGeom prst="rect">
            <a:avLst/>
          </a:prstGeom>
          <a:noFill/>
          <a:ln w="9525">
            <a:noFill/>
            <a:miter lim="800000"/>
            <a:headEnd/>
            <a:tailEnd/>
          </a:ln>
        </p:spPr>
        <p:txBody>
          <a:bodyPr anchor="ctr"/>
          <a:lstStyle/>
          <a:p>
            <a:pPr algn="ctr"/>
            <a:r>
              <a:rPr lang="zh-CN" altLang="en-US" sz="2000" b="1" dirty="0">
                <a:solidFill>
                  <a:schemeClr val="tx1"/>
                </a:solidFill>
                <a:latin typeface="黑体" pitchFamily="2" charset="-122"/>
                <a:ea typeface="黑体" pitchFamily="2" charset="-122"/>
              </a:rPr>
              <a:t>西区重点楼盘开盘（加推）项目近期变化</a:t>
            </a:r>
          </a:p>
        </p:txBody>
      </p:sp>
      <p:grpSp>
        <p:nvGrpSpPr>
          <p:cNvPr id="79" name="组合 78"/>
          <p:cNvGrpSpPr/>
          <p:nvPr/>
        </p:nvGrpSpPr>
        <p:grpSpPr>
          <a:xfrm>
            <a:off x="504825" y="928709"/>
            <a:ext cx="8126413" cy="5643563"/>
            <a:chOff x="504825" y="928709"/>
            <a:chExt cx="8126413" cy="5643563"/>
          </a:xfrm>
        </p:grpSpPr>
        <p:grpSp>
          <p:nvGrpSpPr>
            <p:cNvPr id="80" name="Group 41"/>
            <p:cNvGrpSpPr>
              <a:grpSpLocks/>
            </p:cNvGrpSpPr>
            <p:nvPr/>
          </p:nvGrpSpPr>
          <p:grpSpPr bwMode="auto">
            <a:xfrm>
              <a:off x="504825" y="928709"/>
              <a:ext cx="8126413" cy="5643563"/>
              <a:chOff x="318" y="547"/>
              <a:chExt cx="5119" cy="3555"/>
            </a:xfrm>
          </p:grpSpPr>
          <p:pic>
            <p:nvPicPr>
              <p:cNvPr id="83" name="Picture 2"/>
              <p:cNvPicPr>
                <a:picLocks noChangeAspect="1" noChangeArrowheads="1"/>
              </p:cNvPicPr>
              <p:nvPr/>
            </p:nvPicPr>
            <p:blipFill>
              <a:blip r:embed="rId2" cstate="print"/>
              <a:srcRect/>
              <a:stretch>
                <a:fillRect/>
              </a:stretch>
            </p:blipFill>
            <p:spPr bwMode="auto">
              <a:xfrm>
                <a:off x="333" y="579"/>
                <a:ext cx="5094" cy="3516"/>
              </a:xfrm>
              <a:prstGeom prst="rect">
                <a:avLst/>
              </a:prstGeom>
              <a:solidFill>
                <a:srgbClr val="000000">
                  <a:alpha val="20000"/>
                </a:srgbClr>
              </a:solidFill>
              <a:ln w="9525">
                <a:noFill/>
                <a:miter lim="800000"/>
                <a:headEnd/>
                <a:tailEnd/>
              </a:ln>
            </p:spPr>
          </p:pic>
          <p:sp>
            <p:nvSpPr>
              <p:cNvPr id="84" name="任意多边形 6"/>
              <p:cNvSpPr>
                <a:spLocks noChangeArrowheads="1"/>
              </p:cNvSpPr>
              <p:nvPr/>
            </p:nvSpPr>
            <p:spPr bwMode="auto">
              <a:xfrm>
                <a:off x="4367" y="1759"/>
                <a:ext cx="902" cy="470"/>
              </a:xfrm>
              <a:custGeom>
                <a:avLst/>
                <a:gdLst>
                  <a:gd name="T0" fmla="*/ 0 w 1432560"/>
                  <a:gd name="T1" fmla="*/ 0 h 746760"/>
                  <a:gd name="T2" fmla="*/ 0 w 1432560"/>
                  <a:gd name="T3" fmla="*/ 0 h 746760"/>
                  <a:gd name="T4" fmla="*/ 0 w 1432560"/>
                  <a:gd name="T5" fmla="*/ 0 h 746760"/>
                  <a:gd name="T6" fmla="*/ 0 w 1432560"/>
                  <a:gd name="T7" fmla="*/ 0 h 746760"/>
                  <a:gd name="T8" fmla="*/ 0 w 1432560"/>
                  <a:gd name="T9" fmla="*/ 0 h 746760"/>
                  <a:gd name="T10" fmla="*/ 0 w 1432560"/>
                  <a:gd name="T11" fmla="*/ 0 h 746760"/>
                  <a:gd name="T12" fmla="*/ 0 w 1432560"/>
                  <a:gd name="T13" fmla="*/ 0 h 746760"/>
                  <a:gd name="T14" fmla="*/ 0 w 1432560"/>
                  <a:gd name="T15" fmla="*/ 0 h 746760"/>
                  <a:gd name="T16" fmla="*/ 0 w 1432560"/>
                  <a:gd name="T17" fmla="*/ 0 h 746760"/>
                  <a:gd name="T18" fmla="*/ 0 w 1432560"/>
                  <a:gd name="T19" fmla="*/ 0 h 746760"/>
                  <a:gd name="T20" fmla="*/ 0 w 1432560"/>
                  <a:gd name="T21" fmla="*/ 0 h 746760"/>
                  <a:gd name="T22" fmla="*/ 0 w 1432560"/>
                  <a:gd name="T23" fmla="*/ 0 h 746760"/>
                  <a:gd name="T24" fmla="*/ 0 w 1432560"/>
                  <a:gd name="T25" fmla="*/ 0 h 746760"/>
                  <a:gd name="T26" fmla="*/ 0 w 1432560"/>
                  <a:gd name="T27" fmla="*/ 0 h 746760"/>
                  <a:gd name="T28" fmla="*/ 0 w 1432560"/>
                  <a:gd name="T29" fmla="*/ 0 h 746760"/>
                  <a:gd name="T30" fmla="*/ 0 w 1432560"/>
                  <a:gd name="T31" fmla="*/ 0 h 746760"/>
                  <a:gd name="T32" fmla="*/ 0 w 1432560"/>
                  <a:gd name="T33" fmla="*/ 0 h 746760"/>
                  <a:gd name="T34" fmla="*/ 0 w 1432560"/>
                  <a:gd name="T35" fmla="*/ 0 h 746760"/>
                  <a:gd name="T36" fmla="*/ 0 w 1432560"/>
                  <a:gd name="T37" fmla="*/ 0 h 746760"/>
                  <a:gd name="T38" fmla="*/ 0 w 1432560"/>
                  <a:gd name="T39" fmla="*/ 0 h 746760"/>
                  <a:gd name="T40" fmla="*/ 0 w 1432560"/>
                  <a:gd name="T41" fmla="*/ 0 h 746760"/>
                  <a:gd name="T42" fmla="*/ 0 w 1432560"/>
                  <a:gd name="T43" fmla="*/ 0 h 746760"/>
                  <a:gd name="T44" fmla="*/ 0 w 1432560"/>
                  <a:gd name="T45" fmla="*/ 0 h 7467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32560"/>
                  <a:gd name="T70" fmla="*/ 0 h 746760"/>
                  <a:gd name="T71" fmla="*/ 1432560 w 1432560"/>
                  <a:gd name="T72" fmla="*/ 746760 h 7467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32560" h="746760">
                    <a:moveTo>
                      <a:pt x="1368213" y="32173"/>
                    </a:moveTo>
                    <a:cubicBezTo>
                      <a:pt x="1344506" y="0"/>
                      <a:pt x="1325880" y="98213"/>
                      <a:pt x="1276773" y="133773"/>
                    </a:cubicBezTo>
                    <a:cubicBezTo>
                      <a:pt x="1227666" y="169333"/>
                      <a:pt x="1139613" y="226906"/>
                      <a:pt x="1073573" y="245533"/>
                    </a:cubicBezTo>
                    <a:cubicBezTo>
                      <a:pt x="1007533" y="264160"/>
                      <a:pt x="956733" y="259080"/>
                      <a:pt x="880533" y="245533"/>
                    </a:cubicBezTo>
                    <a:cubicBezTo>
                      <a:pt x="804333" y="231986"/>
                      <a:pt x="679026" y="186266"/>
                      <a:pt x="616373" y="164253"/>
                    </a:cubicBezTo>
                    <a:cubicBezTo>
                      <a:pt x="553720" y="142240"/>
                      <a:pt x="565573" y="125306"/>
                      <a:pt x="504613" y="113453"/>
                    </a:cubicBezTo>
                    <a:cubicBezTo>
                      <a:pt x="443653" y="101600"/>
                      <a:pt x="323426" y="86360"/>
                      <a:pt x="250613" y="93133"/>
                    </a:cubicBezTo>
                    <a:cubicBezTo>
                      <a:pt x="177800" y="99906"/>
                      <a:pt x="108373" y="118533"/>
                      <a:pt x="67733" y="154093"/>
                    </a:cubicBezTo>
                    <a:cubicBezTo>
                      <a:pt x="27093" y="189653"/>
                      <a:pt x="0" y="279400"/>
                      <a:pt x="6773" y="306493"/>
                    </a:cubicBezTo>
                    <a:cubicBezTo>
                      <a:pt x="13546" y="333586"/>
                      <a:pt x="82973" y="299720"/>
                      <a:pt x="108373" y="316653"/>
                    </a:cubicBezTo>
                    <a:cubicBezTo>
                      <a:pt x="133773" y="333586"/>
                      <a:pt x="138853" y="379306"/>
                      <a:pt x="159173" y="408093"/>
                    </a:cubicBezTo>
                    <a:cubicBezTo>
                      <a:pt x="179493" y="436880"/>
                      <a:pt x="208280" y="465666"/>
                      <a:pt x="230293" y="489373"/>
                    </a:cubicBezTo>
                    <a:cubicBezTo>
                      <a:pt x="252306" y="513080"/>
                      <a:pt x="287866" y="524933"/>
                      <a:pt x="291253" y="550333"/>
                    </a:cubicBezTo>
                    <a:cubicBezTo>
                      <a:pt x="294640" y="575733"/>
                      <a:pt x="255693" y="619760"/>
                      <a:pt x="250613" y="641773"/>
                    </a:cubicBezTo>
                    <a:cubicBezTo>
                      <a:pt x="245533" y="663786"/>
                      <a:pt x="248920" y="675640"/>
                      <a:pt x="260773" y="682413"/>
                    </a:cubicBezTo>
                    <a:cubicBezTo>
                      <a:pt x="272626" y="689186"/>
                      <a:pt x="321733" y="682413"/>
                      <a:pt x="321733" y="682413"/>
                    </a:cubicBezTo>
                    <a:cubicBezTo>
                      <a:pt x="369146" y="682413"/>
                      <a:pt x="487680" y="675640"/>
                      <a:pt x="545253" y="682413"/>
                    </a:cubicBezTo>
                    <a:cubicBezTo>
                      <a:pt x="602826" y="689186"/>
                      <a:pt x="606213" y="712893"/>
                      <a:pt x="667173" y="723053"/>
                    </a:cubicBezTo>
                    <a:cubicBezTo>
                      <a:pt x="728133" y="733213"/>
                      <a:pt x="836506" y="746760"/>
                      <a:pt x="911013" y="743373"/>
                    </a:cubicBezTo>
                    <a:cubicBezTo>
                      <a:pt x="985520" y="739986"/>
                      <a:pt x="1048173" y="734906"/>
                      <a:pt x="1114213" y="702733"/>
                    </a:cubicBezTo>
                    <a:cubicBezTo>
                      <a:pt x="1180253" y="670560"/>
                      <a:pt x="1256453" y="612986"/>
                      <a:pt x="1307253" y="550333"/>
                    </a:cubicBezTo>
                    <a:cubicBezTo>
                      <a:pt x="1358053" y="487680"/>
                      <a:pt x="1405466" y="406400"/>
                      <a:pt x="1419013" y="326813"/>
                    </a:cubicBezTo>
                    <a:cubicBezTo>
                      <a:pt x="1432560" y="247226"/>
                      <a:pt x="1391920" y="64346"/>
                      <a:pt x="1368213" y="3217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任意多边形 7"/>
              <p:cNvSpPr>
                <a:spLocks noChangeArrowheads="1"/>
              </p:cNvSpPr>
              <p:nvPr/>
            </p:nvSpPr>
            <p:spPr bwMode="auto">
              <a:xfrm>
                <a:off x="3350" y="1949"/>
                <a:ext cx="1198" cy="458"/>
              </a:xfrm>
              <a:custGeom>
                <a:avLst/>
                <a:gdLst>
                  <a:gd name="T0" fmla="*/ 0 w 1901613"/>
                  <a:gd name="T1" fmla="*/ 0 h 728133"/>
                  <a:gd name="T2" fmla="*/ 0 w 1901613"/>
                  <a:gd name="T3" fmla="*/ 0 h 728133"/>
                  <a:gd name="T4" fmla="*/ 0 w 1901613"/>
                  <a:gd name="T5" fmla="*/ 0 h 728133"/>
                  <a:gd name="T6" fmla="*/ 0 w 1901613"/>
                  <a:gd name="T7" fmla="*/ 0 h 728133"/>
                  <a:gd name="T8" fmla="*/ 0 w 1901613"/>
                  <a:gd name="T9" fmla="*/ 0 h 728133"/>
                  <a:gd name="T10" fmla="*/ 0 w 1901613"/>
                  <a:gd name="T11" fmla="*/ 0 h 728133"/>
                  <a:gd name="T12" fmla="*/ 0 w 1901613"/>
                  <a:gd name="T13" fmla="*/ 0 h 728133"/>
                  <a:gd name="T14" fmla="*/ 0 w 1901613"/>
                  <a:gd name="T15" fmla="*/ 0 h 728133"/>
                  <a:gd name="T16" fmla="*/ 0 w 1901613"/>
                  <a:gd name="T17" fmla="*/ 0 h 728133"/>
                  <a:gd name="T18" fmla="*/ 0 w 1901613"/>
                  <a:gd name="T19" fmla="*/ 0 h 728133"/>
                  <a:gd name="T20" fmla="*/ 0 w 1901613"/>
                  <a:gd name="T21" fmla="*/ 0 h 728133"/>
                  <a:gd name="T22" fmla="*/ 0 w 1901613"/>
                  <a:gd name="T23" fmla="*/ 0 h 728133"/>
                  <a:gd name="T24" fmla="*/ 0 w 1901613"/>
                  <a:gd name="T25" fmla="*/ 0 h 728133"/>
                  <a:gd name="T26" fmla="*/ 0 w 1901613"/>
                  <a:gd name="T27" fmla="*/ 0 h 728133"/>
                  <a:gd name="T28" fmla="*/ 0 w 1901613"/>
                  <a:gd name="T29" fmla="*/ 0 h 728133"/>
                  <a:gd name="T30" fmla="*/ 0 w 1901613"/>
                  <a:gd name="T31" fmla="*/ 0 h 728133"/>
                  <a:gd name="T32" fmla="*/ 0 w 1901613"/>
                  <a:gd name="T33" fmla="*/ 0 h 728133"/>
                  <a:gd name="T34" fmla="*/ 0 w 1901613"/>
                  <a:gd name="T35" fmla="*/ 0 h 728133"/>
                  <a:gd name="T36" fmla="*/ 0 w 1901613"/>
                  <a:gd name="T37" fmla="*/ 0 h 728133"/>
                  <a:gd name="T38" fmla="*/ 0 w 1901613"/>
                  <a:gd name="T39" fmla="*/ 0 h 728133"/>
                  <a:gd name="T40" fmla="*/ 0 w 1901613"/>
                  <a:gd name="T41" fmla="*/ 0 h 728133"/>
                  <a:gd name="T42" fmla="*/ 0 w 1901613"/>
                  <a:gd name="T43" fmla="*/ 0 h 728133"/>
                  <a:gd name="T44" fmla="*/ 0 w 1901613"/>
                  <a:gd name="T45" fmla="*/ 0 h 728133"/>
                  <a:gd name="T46" fmla="*/ 0 w 1901613"/>
                  <a:gd name="T47" fmla="*/ 0 h 728133"/>
                  <a:gd name="T48" fmla="*/ 0 w 1901613"/>
                  <a:gd name="T49" fmla="*/ 0 h 728133"/>
                  <a:gd name="T50" fmla="*/ 0 w 1901613"/>
                  <a:gd name="T51" fmla="*/ 0 h 728133"/>
                  <a:gd name="T52" fmla="*/ 0 w 1901613"/>
                  <a:gd name="T53" fmla="*/ 0 h 728133"/>
                  <a:gd name="T54" fmla="*/ 0 w 1901613"/>
                  <a:gd name="T55" fmla="*/ 0 h 728133"/>
                  <a:gd name="T56" fmla="*/ 0 w 1901613"/>
                  <a:gd name="T57" fmla="*/ 0 h 728133"/>
                  <a:gd name="T58" fmla="*/ 0 w 1901613"/>
                  <a:gd name="T59" fmla="*/ 0 h 728133"/>
                  <a:gd name="T60" fmla="*/ 0 w 1901613"/>
                  <a:gd name="T61" fmla="*/ 0 h 7281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01613"/>
                  <a:gd name="T94" fmla="*/ 0 h 728133"/>
                  <a:gd name="T95" fmla="*/ 1901613 w 1901613"/>
                  <a:gd name="T96" fmla="*/ 728133 h 7281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01613" h="728133">
                    <a:moveTo>
                      <a:pt x="1884680" y="411480"/>
                    </a:moveTo>
                    <a:cubicBezTo>
                      <a:pt x="1867747" y="431800"/>
                      <a:pt x="1742440" y="482600"/>
                      <a:pt x="1742440" y="482600"/>
                    </a:cubicBezTo>
                    <a:cubicBezTo>
                      <a:pt x="1684867" y="511387"/>
                      <a:pt x="1603587" y="546947"/>
                      <a:pt x="1539240" y="584200"/>
                    </a:cubicBezTo>
                    <a:cubicBezTo>
                      <a:pt x="1474893" y="621453"/>
                      <a:pt x="1395307" y="684107"/>
                      <a:pt x="1356360" y="706120"/>
                    </a:cubicBezTo>
                    <a:cubicBezTo>
                      <a:pt x="1317413" y="728133"/>
                      <a:pt x="1344507" y="714587"/>
                      <a:pt x="1305560" y="716280"/>
                    </a:cubicBezTo>
                    <a:cubicBezTo>
                      <a:pt x="1266613" y="717973"/>
                      <a:pt x="1181947" y="728133"/>
                      <a:pt x="1122680" y="716280"/>
                    </a:cubicBezTo>
                    <a:cubicBezTo>
                      <a:pt x="1063413" y="704427"/>
                      <a:pt x="993987" y="665480"/>
                      <a:pt x="949960" y="645160"/>
                    </a:cubicBezTo>
                    <a:cubicBezTo>
                      <a:pt x="905933" y="624840"/>
                      <a:pt x="885613" y="612987"/>
                      <a:pt x="858520" y="594360"/>
                    </a:cubicBezTo>
                    <a:cubicBezTo>
                      <a:pt x="831427" y="575733"/>
                      <a:pt x="816187" y="557107"/>
                      <a:pt x="787400" y="533400"/>
                    </a:cubicBezTo>
                    <a:cubicBezTo>
                      <a:pt x="758613" y="509693"/>
                      <a:pt x="719667" y="472440"/>
                      <a:pt x="685800" y="452120"/>
                    </a:cubicBezTo>
                    <a:cubicBezTo>
                      <a:pt x="651933" y="431800"/>
                      <a:pt x="621453" y="430107"/>
                      <a:pt x="584200" y="411480"/>
                    </a:cubicBezTo>
                    <a:cubicBezTo>
                      <a:pt x="546947" y="392853"/>
                      <a:pt x="501227" y="352213"/>
                      <a:pt x="462280" y="340360"/>
                    </a:cubicBezTo>
                    <a:cubicBezTo>
                      <a:pt x="423333" y="328507"/>
                      <a:pt x="350520" y="340360"/>
                      <a:pt x="350520" y="340360"/>
                    </a:cubicBezTo>
                    <a:cubicBezTo>
                      <a:pt x="282787" y="342053"/>
                      <a:pt x="111760" y="355600"/>
                      <a:pt x="55880" y="350520"/>
                    </a:cubicBezTo>
                    <a:cubicBezTo>
                      <a:pt x="0" y="345440"/>
                      <a:pt x="11853" y="326813"/>
                      <a:pt x="15240" y="309880"/>
                    </a:cubicBezTo>
                    <a:cubicBezTo>
                      <a:pt x="18627" y="292947"/>
                      <a:pt x="18627" y="274320"/>
                      <a:pt x="76200" y="248920"/>
                    </a:cubicBezTo>
                    <a:cubicBezTo>
                      <a:pt x="133773" y="223520"/>
                      <a:pt x="284480" y="167640"/>
                      <a:pt x="360680" y="157480"/>
                    </a:cubicBezTo>
                    <a:cubicBezTo>
                      <a:pt x="436880" y="147320"/>
                      <a:pt x="482600" y="174413"/>
                      <a:pt x="533400" y="187960"/>
                    </a:cubicBezTo>
                    <a:cubicBezTo>
                      <a:pt x="584200" y="201507"/>
                      <a:pt x="665480" y="238760"/>
                      <a:pt x="665480" y="238760"/>
                    </a:cubicBezTo>
                    <a:cubicBezTo>
                      <a:pt x="745067" y="267547"/>
                      <a:pt x="922867" y="340360"/>
                      <a:pt x="1010920" y="360680"/>
                    </a:cubicBezTo>
                    <a:cubicBezTo>
                      <a:pt x="1098973" y="381000"/>
                      <a:pt x="1126067" y="374227"/>
                      <a:pt x="1193800" y="360680"/>
                    </a:cubicBezTo>
                    <a:cubicBezTo>
                      <a:pt x="1261533" y="347133"/>
                      <a:pt x="1361440" y="311573"/>
                      <a:pt x="1417320" y="279400"/>
                    </a:cubicBezTo>
                    <a:cubicBezTo>
                      <a:pt x="1473200" y="247227"/>
                      <a:pt x="1500293" y="209973"/>
                      <a:pt x="1529080" y="167640"/>
                    </a:cubicBezTo>
                    <a:cubicBezTo>
                      <a:pt x="1557867" y="125307"/>
                      <a:pt x="1566333" y="50800"/>
                      <a:pt x="1590040" y="25400"/>
                    </a:cubicBezTo>
                    <a:cubicBezTo>
                      <a:pt x="1613747" y="0"/>
                      <a:pt x="1649307" y="15240"/>
                      <a:pt x="1671320" y="15240"/>
                    </a:cubicBezTo>
                    <a:cubicBezTo>
                      <a:pt x="1693333" y="15240"/>
                      <a:pt x="1706880" y="10160"/>
                      <a:pt x="1722120" y="25400"/>
                    </a:cubicBezTo>
                    <a:cubicBezTo>
                      <a:pt x="1737360" y="40640"/>
                      <a:pt x="1740747" y="74507"/>
                      <a:pt x="1762760" y="106680"/>
                    </a:cubicBezTo>
                    <a:cubicBezTo>
                      <a:pt x="1784773" y="138853"/>
                      <a:pt x="1833880" y="189653"/>
                      <a:pt x="1854200" y="218440"/>
                    </a:cubicBezTo>
                    <a:cubicBezTo>
                      <a:pt x="1874520" y="247227"/>
                      <a:pt x="1886373" y="255693"/>
                      <a:pt x="1884680" y="279400"/>
                    </a:cubicBezTo>
                    <a:cubicBezTo>
                      <a:pt x="1882987" y="303107"/>
                      <a:pt x="1849120" y="340360"/>
                      <a:pt x="1844040" y="360680"/>
                    </a:cubicBezTo>
                    <a:cubicBezTo>
                      <a:pt x="1838960" y="381000"/>
                      <a:pt x="1901613" y="391160"/>
                      <a:pt x="1884680" y="41148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TextBox 5"/>
              <p:cNvSpPr txBox="1">
                <a:spLocks noChangeArrowheads="1"/>
              </p:cNvSpPr>
              <p:nvPr/>
            </p:nvSpPr>
            <p:spPr bwMode="auto">
              <a:xfrm>
                <a:off x="4545" y="1935"/>
                <a:ext cx="675" cy="174"/>
              </a:xfrm>
              <a:prstGeom prst="rect">
                <a:avLst/>
              </a:prstGeom>
              <a:solidFill>
                <a:srgbClr val="000000">
                  <a:alpha val="20000"/>
                </a:srgbClr>
              </a:solidFill>
              <a:ln w="9525">
                <a:noFill/>
                <a:miter lim="800000"/>
                <a:headEnd/>
                <a:tailEnd/>
              </a:ln>
            </p:spPr>
            <p:txBody>
              <a:bodyPr>
                <a:spAutoFit/>
              </a:bodyPr>
              <a:lstStyle/>
              <a:p>
                <a:pPr marR="0" lvl="0" indent="0" algn="ctr" fontAlgn="auto">
                  <a:lnSpc>
                    <a:spcPct val="100000"/>
                  </a:lnSpc>
                  <a:spcBef>
                    <a:spcPts val="0"/>
                  </a:spcBef>
                  <a:spcAft>
                    <a:spcPts val="0"/>
                  </a:spcAft>
                  <a:buClrTx/>
                  <a:buSzTx/>
                  <a:buFontTx/>
                  <a:buNone/>
                  <a:tabLst/>
                  <a:defRPr/>
                </a:pPr>
                <a:r>
                  <a:rPr lang="zh-CN" altLang="en-US" sz="1200" b="1" dirty="0">
                    <a:solidFill>
                      <a:schemeClr val="bg1"/>
                    </a:solidFill>
                    <a:latin typeface="黑体" pitchFamily="2" charset="-122"/>
                    <a:ea typeface="黑体" pitchFamily="2" charset="-122"/>
                  </a:rPr>
                  <a:t>解放碑片区</a:t>
                </a:r>
              </a:p>
            </p:txBody>
          </p:sp>
          <p:sp>
            <p:nvSpPr>
              <p:cNvPr id="87" name="TextBox 8"/>
              <p:cNvSpPr txBox="1">
                <a:spLocks noChangeArrowheads="1"/>
              </p:cNvSpPr>
              <p:nvPr/>
            </p:nvSpPr>
            <p:spPr bwMode="auto">
              <a:xfrm>
                <a:off x="3735" y="2166"/>
                <a:ext cx="765" cy="174"/>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黑体" pitchFamily="2" charset="-122"/>
                    <a:ea typeface="黑体" pitchFamily="2" charset="-122"/>
                  </a:rPr>
                  <a:t>两路口及大坪</a:t>
                </a:r>
              </a:p>
            </p:txBody>
          </p:sp>
          <p:sp>
            <p:nvSpPr>
              <p:cNvPr id="88" name="任意多边形 10"/>
              <p:cNvSpPr>
                <a:spLocks noChangeArrowheads="1"/>
              </p:cNvSpPr>
              <p:nvPr/>
            </p:nvSpPr>
            <p:spPr bwMode="auto">
              <a:xfrm>
                <a:off x="2587" y="566"/>
                <a:ext cx="2850" cy="3536"/>
              </a:xfrm>
              <a:custGeom>
                <a:avLst/>
                <a:gdLst>
                  <a:gd name="T0" fmla="*/ 0 w 4524587"/>
                  <a:gd name="T1" fmla="*/ 0 h 5613400"/>
                  <a:gd name="T2" fmla="*/ 0 w 4524587"/>
                  <a:gd name="T3" fmla="*/ 0 h 5613400"/>
                  <a:gd name="T4" fmla="*/ 0 w 4524587"/>
                  <a:gd name="T5" fmla="*/ 0 h 5613400"/>
                  <a:gd name="T6" fmla="*/ 0 w 4524587"/>
                  <a:gd name="T7" fmla="*/ 0 h 5613400"/>
                  <a:gd name="T8" fmla="*/ 0 w 4524587"/>
                  <a:gd name="T9" fmla="*/ 0 h 5613400"/>
                  <a:gd name="T10" fmla="*/ 0 w 4524587"/>
                  <a:gd name="T11" fmla="*/ 0 h 5613400"/>
                  <a:gd name="T12" fmla="*/ 0 w 4524587"/>
                  <a:gd name="T13" fmla="*/ 0 h 5613400"/>
                  <a:gd name="T14" fmla="*/ 0 w 4524587"/>
                  <a:gd name="T15" fmla="*/ 0 h 5613400"/>
                  <a:gd name="T16" fmla="*/ 0 w 4524587"/>
                  <a:gd name="T17" fmla="*/ 0 h 5613400"/>
                  <a:gd name="T18" fmla="*/ 0 w 4524587"/>
                  <a:gd name="T19" fmla="*/ 0 h 5613400"/>
                  <a:gd name="T20" fmla="*/ 0 w 4524587"/>
                  <a:gd name="T21" fmla="*/ 0 h 5613400"/>
                  <a:gd name="T22" fmla="*/ 0 w 4524587"/>
                  <a:gd name="T23" fmla="*/ 0 h 5613400"/>
                  <a:gd name="T24" fmla="*/ 0 w 4524587"/>
                  <a:gd name="T25" fmla="*/ 0 h 5613400"/>
                  <a:gd name="T26" fmla="*/ 0 w 4524587"/>
                  <a:gd name="T27" fmla="*/ 0 h 5613400"/>
                  <a:gd name="T28" fmla="*/ 0 w 4524587"/>
                  <a:gd name="T29" fmla="*/ 0 h 5613400"/>
                  <a:gd name="T30" fmla="*/ 0 w 4524587"/>
                  <a:gd name="T31" fmla="*/ 0 h 5613400"/>
                  <a:gd name="T32" fmla="*/ 0 w 4524587"/>
                  <a:gd name="T33" fmla="*/ 0 h 5613400"/>
                  <a:gd name="T34" fmla="*/ 0 w 4524587"/>
                  <a:gd name="T35" fmla="*/ 0 h 5613400"/>
                  <a:gd name="T36" fmla="*/ 0 w 4524587"/>
                  <a:gd name="T37" fmla="*/ 0 h 5613400"/>
                  <a:gd name="T38" fmla="*/ 0 w 4524587"/>
                  <a:gd name="T39" fmla="*/ 0 h 5613400"/>
                  <a:gd name="T40" fmla="*/ 0 w 4524587"/>
                  <a:gd name="T41" fmla="*/ 0 h 5613400"/>
                  <a:gd name="T42" fmla="*/ 0 w 4524587"/>
                  <a:gd name="T43" fmla="*/ 0 h 5613400"/>
                  <a:gd name="T44" fmla="*/ 0 w 4524587"/>
                  <a:gd name="T45" fmla="*/ 0 h 5613400"/>
                  <a:gd name="T46" fmla="*/ 0 w 4524587"/>
                  <a:gd name="T47" fmla="*/ 0 h 5613400"/>
                  <a:gd name="T48" fmla="*/ 0 w 4524587"/>
                  <a:gd name="T49" fmla="*/ 0 h 5613400"/>
                  <a:gd name="T50" fmla="*/ 0 w 4524587"/>
                  <a:gd name="T51" fmla="*/ 0 h 5613400"/>
                  <a:gd name="T52" fmla="*/ 0 w 4524587"/>
                  <a:gd name="T53" fmla="*/ 0 h 5613400"/>
                  <a:gd name="T54" fmla="*/ 0 w 4524587"/>
                  <a:gd name="T55" fmla="*/ 0 h 5613400"/>
                  <a:gd name="T56" fmla="*/ 0 w 4524587"/>
                  <a:gd name="T57" fmla="*/ 0 h 5613400"/>
                  <a:gd name="T58" fmla="*/ 0 w 4524587"/>
                  <a:gd name="T59" fmla="*/ 0 h 5613400"/>
                  <a:gd name="T60" fmla="*/ 0 w 4524587"/>
                  <a:gd name="T61" fmla="*/ 0 h 5613400"/>
                  <a:gd name="T62" fmla="*/ 0 w 4524587"/>
                  <a:gd name="T63" fmla="*/ 0 h 5613400"/>
                  <a:gd name="T64" fmla="*/ 0 w 4524587"/>
                  <a:gd name="T65" fmla="*/ 0 h 5613400"/>
                  <a:gd name="T66" fmla="*/ 0 w 4524587"/>
                  <a:gd name="T67" fmla="*/ 0 h 5613400"/>
                  <a:gd name="T68" fmla="*/ 0 w 4524587"/>
                  <a:gd name="T69" fmla="*/ 0 h 5613400"/>
                  <a:gd name="T70" fmla="*/ 0 w 4524587"/>
                  <a:gd name="T71" fmla="*/ 0 h 5613400"/>
                  <a:gd name="T72" fmla="*/ 0 w 4524587"/>
                  <a:gd name="T73" fmla="*/ 0 h 5613400"/>
                  <a:gd name="T74" fmla="*/ 0 w 4524587"/>
                  <a:gd name="T75" fmla="*/ 0 h 5613400"/>
                  <a:gd name="T76" fmla="*/ 0 w 4524587"/>
                  <a:gd name="T77" fmla="*/ 0 h 5613400"/>
                  <a:gd name="T78" fmla="*/ 0 w 4524587"/>
                  <a:gd name="T79" fmla="*/ 0 h 5613400"/>
                  <a:gd name="T80" fmla="*/ 0 w 4524587"/>
                  <a:gd name="T81" fmla="*/ 0 h 5613400"/>
                  <a:gd name="T82" fmla="*/ 0 w 4524587"/>
                  <a:gd name="T83" fmla="*/ 0 h 5613400"/>
                  <a:gd name="T84" fmla="*/ 0 w 4524587"/>
                  <a:gd name="T85" fmla="*/ 0 h 5613400"/>
                  <a:gd name="T86" fmla="*/ 0 w 4524587"/>
                  <a:gd name="T87" fmla="*/ 0 h 5613400"/>
                  <a:gd name="T88" fmla="*/ 0 w 4524587"/>
                  <a:gd name="T89" fmla="*/ 0 h 5613400"/>
                  <a:gd name="T90" fmla="*/ 0 w 4524587"/>
                  <a:gd name="T91" fmla="*/ 0 h 5613400"/>
                  <a:gd name="T92" fmla="*/ 0 w 4524587"/>
                  <a:gd name="T93" fmla="*/ 0 h 5613400"/>
                  <a:gd name="T94" fmla="*/ 0 w 4524587"/>
                  <a:gd name="T95" fmla="*/ 0 h 5613400"/>
                  <a:gd name="T96" fmla="*/ 0 w 4524587"/>
                  <a:gd name="T97" fmla="*/ 0 h 5613400"/>
                  <a:gd name="T98" fmla="*/ 0 w 4524587"/>
                  <a:gd name="T99" fmla="*/ 0 h 5613400"/>
                  <a:gd name="T100" fmla="*/ 0 w 4524587"/>
                  <a:gd name="T101" fmla="*/ 0 h 5613400"/>
                  <a:gd name="T102" fmla="*/ 0 w 4524587"/>
                  <a:gd name="T103" fmla="*/ 0 h 5613400"/>
                  <a:gd name="T104" fmla="*/ 0 w 4524587"/>
                  <a:gd name="T105" fmla="*/ 0 h 5613400"/>
                  <a:gd name="T106" fmla="*/ 0 w 4524587"/>
                  <a:gd name="T107" fmla="*/ 0 h 5613400"/>
                  <a:gd name="T108" fmla="*/ 0 w 4524587"/>
                  <a:gd name="T109" fmla="*/ 0 h 5613400"/>
                  <a:gd name="T110" fmla="*/ 0 w 4524587"/>
                  <a:gd name="T111" fmla="*/ 0 h 5613400"/>
                  <a:gd name="T112" fmla="*/ 0 w 4524587"/>
                  <a:gd name="T113" fmla="*/ 0 h 5613400"/>
                  <a:gd name="T114" fmla="*/ 0 w 4524587"/>
                  <a:gd name="T115" fmla="*/ 0 h 56134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24587"/>
                  <a:gd name="T175" fmla="*/ 0 h 5613400"/>
                  <a:gd name="T176" fmla="*/ 4524587 w 4524587"/>
                  <a:gd name="T177" fmla="*/ 5613400 h 56134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24587" h="5613400">
                    <a:moveTo>
                      <a:pt x="4397587" y="2118360"/>
                    </a:moveTo>
                    <a:cubicBezTo>
                      <a:pt x="4402667" y="2169160"/>
                      <a:pt x="4411134" y="2284307"/>
                      <a:pt x="4397587" y="2341880"/>
                    </a:cubicBezTo>
                    <a:cubicBezTo>
                      <a:pt x="4384040" y="2399453"/>
                      <a:pt x="4340014" y="2418080"/>
                      <a:pt x="4316307" y="2463800"/>
                    </a:cubicBezTo>
                    <a:cubicBezTo>
                      <a:pt x="4292600" y="2509520"/>
                      <a:pt x="4275667" y="2570480"/>
                      <a:pt x="4255347" y="2616200"/>
                    </a:cubicBezTo>
                    <a:cubicBezTo>
                      <a:pt x="4235027" y="2661920"/>
                      <a:pt x="4226560" y="2709333"/>
                      <a:pt x="4194387" y="2738120"/>
                    </a:cubicBezTo>
                    <a:cubicBezTo>
                      <a:pt x="4162214" y="2766907"/>
                      <a:pt x="4113107" y="2771987"/>
                      <a:pt x="4062307" y="2788920"/>
                    </a:cubicBezTo>
                    <a:cubicBezTo>
                      <a:pt x="4011507" y="2805853"/>
                      <a:pt x="3964094" y="2826173"/>
                      <a:pt x="3889587" y="2839720"/>
                    </a:cubicBezTo>
                    <a:cubicBezTo>
                      <a:pt x="3815080" y="2853267"/>
                      <a:pt x="3677920" y="2861733"/>
                      <a:pt x="3615267" y="2870200"/>
                    </a:cubicBezTo>
                    <a:cubicBezTo>
                      <a:pt x="3552614" y="2878667"/>
                      <a:pt x="3556000" y="2887133"/>
                      <a:pt x="3513667" y="2890520"/>
                    </a:cubicBezTo>
                    <a:cubicBezTo>
                      <a:pt x="3471334" y="2893907"/>
                      <a:pt x="3412067" y="2883747"/>
                      <a:pt x="3361267" y="2890520"/>
                    </a:cubicBezTo>
                    <a:cubicBezTo>
                      <a:pt x="3310467" y="2897293"/>
                      <a:pt x="3249507" y="2914227"/>
                      <a:pt x="3208867" y="2931160"/>
                    </a:cubicBezTo>
                    <a:cubicBezTo>
                      <a:pt x="3168227" y="2948093"/>
                      <a:pt x="3158067" y="2985347"/>
                      <a:pt x="3117427" y="2992120"/>
                    </a:cubicBezTo>
                    <a:cubicBezTo>
                      <a:pt x="3076787" y="2998893"/>
                      <a:pt x="3009054" y="2976880"/>
                      <a:pt x="2965027" y="2971800"/>
                    </a:cubicBezTo>
                    <a:cubicBezTo>
                      <a:pt x="2921000" y="2966720"/>
                      <a:pt x="2893907" y="2946400"/>
                      <a:pt x="2853267" y="2961640"/>
                    </a:cubicBezTo>
                    <a:cubicBezTo>
                      <a:pt x="2812627" y="2976880"/>
                      <a:pt x="2768600" y="3007360"/>
                      <a:pt x="2721187" y="3063240"/>
                    </a:cubicBezTo>
                    <a:cubicBezTo>
                      <a:pt x="2673774" y="3119120"/>
                      <a:pt x="2589107" y="3210560"/>
                      <a:pt x="2568787" y="3296920"/>
                    </a:cubicBezTo>
                    <a:cubicBezTo>
                      <a:pt x="2548467" y="3383280"/>
                      <a:pt x="2582334" y="3510280"/>
                      <a:pt x="2599267" y="3581400"/>
                    </a:cubicBezTo>
                    <a:cubicBezTo>
                      <a:pt x="2616200" y="3652520"/>
                      <a:pt x="2648374" y="3681307"/>
                      <a:pt x="2670387" y="3723640"/>
                    </a:cubicBezTo>
                    <a:cubicBezTo>
                      <a:pt x="2692400" y="3765973"/>
                      <a:pt x="2700867" y="3787987"/>
                      <a:pt x="2731347" y="3835400"/>
                    </a:cubicBezTo>
                    <a:cubicBezTo>
                      <a:pt x="2761827" y="3882813"/>
                      <a:pt x="2795694" y="3952240"/>
                      <a:pt x="2853267" y="4008120"/>
                    </a:cubicBezTo>
                    <a:cubicBezTo>
                      <a:pt x="2910840" y="4064000"/>
                      <a:pt x="3027680" y="4111413"/>
                      <a:pt x="3076787" y="4170680"/>
                    </a:cubicBezTo>
                    <a:cubicBezTo>
                      <a:pt x="3125894" y="4229947"/>
                      <a:pt x="3134360" y="4309533"/>
                      <a:pt x="3147907" y="4363720"/>
                    </a:cubicBezTo>
                    <a:cubicBezTo>
                      <a:pt x="3161454" y="4417907"/>
                      <a:pt x="3146214" y="4458547"/>
                      <a:pt x="3158067" y="4495800"/>
                    </a:cubicBezTo>
                    <a:cubicBezTo>
                      <a:pt x="3169920" y="4533053"/>
                      <a:pt x="3212254" y="4555067"/>
                      <a:pt x="3219027" y="4587240"/>
                    </a:cubicBezTo>
                    <a:cubicBezTo>
                      <a:pt x="3225800" y="4619413"/>
                      <a:pt x="3197014" y="4660053"/>
                      <a:pt x="3198707" y="4688840"/>
                    </a:cubicBezTo>
                    <a:cubicBezTo>
                      <a:pt x="3200400" y="4717627"/>
                      <a:pt x="3232574" y="4739640"/>
                      <a:pt x="3229187" y="4759960"/>
                    </a:cubicBezTo>
                    <a:cubicBezTo>
                      <a:pt x="3225800" y="4780280"/>
                      <a:pt x="3185160" y="4778587"/>
                      <a:pt x="3178387" y="4810760"/>
                    </a:cubicBezTo>
                    <a:cubicBezTo>
                      <a:pt x="3171614" y="4842933"/>
                      <a:pt x="3195320" y="4908973"/>
                      <a:pt x="3188547" y="4953000"/>
                    </a:cubicBezTo>
                    <a:cubicBezTo>
                      <a:pt x="3181774" y="4997027"/>
                      <a:pt x="3161454" y="5032587"/>
                      <a:pt x="3137747" y="5074920"/>
                    </a:cubicBezTo>
                    <a:cubicBezTo>
                      <a:pt x="3114040" y="5117253"/>
                      <a:pt x="3075094" y="5179907"/>
                      <a:pt x="3046307" y="5207000"/>
                    </a:cubicBezTo>
                    <a:cubicBezTo>
                      <a:pt x="3017520" y="5234093"/>
                      <a:pt x="2981960" y="5217160"/>
                      <a:pt x="2965027" y="5237480"/>
                    </a:cubicBezTo>
                    <a:cubicBezTo>
                      <a:pt x="2948094" y="5257800"/>
                      <a:pt x="2963334" y="5308600"/>
                      <a:pt x="2944707" y="5328920"/>
                    </a:cubicBezTo>
                    <a:cubicBezTo>
                      <a:pt x="2926080" y="5349240"/>
                      <a:pt x="2880360" y="5357707"/>
                      <a:pt x="2853267" y="5359400"/>
                    </a:cubicBezTo>
                    <a:cubicBezTo>
                      <a:pt x="2826174" y="5361093"/>
                      <a:pt x="2804160" y="5332307"/>
                      <a:pt x="2782147" y="5339080"/>
                    </a:cubicBezTo>
                    <a:cubicBezTo>
                      <a:pt x="2760134" y="5345853"/>
                      <a:pt x="2749974" y="5396653"/>
                      <a:pt x="2721187" y="5400040"/>
                    </a:cubicBezTo>
                    <a:cubicBezTo>
                      <a:pt x="2692400" y="5403427"/>
                      <a:pt x="2651760" y="5372947"/>
                      <a:pt x="2609427" y="5359400"/>
                    </a:cubicBezTo>
                    <a:cubicBezTo>
                      <a:pt x="2567094" y="5345853"/>
                      <a:pt x="2507827" y="5334000"/>
                      <a:pt x="2467187" y="5318760"/>
                    </a:cubicBezTo>
                    <a:cubicBezTo>
                      <a:pt x="2426547" y="5303520"/>
                      <a:pt x="2413000" y="5295053"/>
                      <a:pt x="2365587" y="5267960"/>
                    </a:cubicBezTo>
                    <a:cubicBezTo>
                      <a:pt x="2318174" y="5240867"/>
                      <a:pt x="2182707" y="5156200"/>
                      <a:pt x="2182707" y="5156200"/>
                    </a:cubicBezTo>
                    <a:cubicBezTo>
                      <a:pt x="2121747" y="5118947"/>
                      <a:pt x="2059094" y="5054600"/>
                      <a:pt x="1999827" y="5044440"/>
                    </a:cubicBezTo>
                    <a:cubicBezTo>
                      <a:pt x="1940560" y="5034280"/>
                      <a:pt x="1877907" y="5073227"/>
                      <a:pt x="1827107" y="5095240"/>
                    </a:cubicBezTo>
                    <a:cubicBezTo>
                      <a:pt x="1776307" y="5117253"/>
                      <a:pt x="1730587" y="5137573"/>
                      <a:pt x="1695027" y="5176520"/>
                    </a:cubicBezTo>
                    <a:cubicBezTo>
                      <a:pt x="1659467" y="5215467"/>
                      <a:pt x="1634067" y="5264573"/>
                      <a:pt x="1613747" y="5328920"/>
                    </a:cubicBezTo>
                    <a:cubicBezTo>
                      <a:pt x="1593427" y="5393267"/>
                      <a:pt x="1568027" y="5520267"/>
                      <a:pt x="1573107" y="5562600"/>
                    </a:cubicBezTo>
                    <a:cubicBezTo>
                      <a:pt x="1578187" y="5604933"/>
                      <a:pt x="1568027" y="5577840"/>
                      <a:pt x="1644227" y="5582920"/>
                    </a:cubicBezTo>
                    <a:cubicBezTo>
                      <a:pt x="1720427" y="5588000"/>
                      <a:pt x="2030307" y="5593080"/>
                      <a:pt x="2030307" y="5593080"/>
                    </a:cubicBezTo>
                    <a:lnTo>
                      <a:pt x="3340947" y="5613400"/>
                    </a:lnTo>
                    <a:cubicBezTo>
                      <a:pt x="3725334" y="5613400"/>
                      <a:pt x="4152054" y="5596467"/>
                      <a:pt x="4336627" y="5593080"/>
                    </a:cubicBezTo>
                    <a:cubicBezTo>
                      <a:pt x="4521200" y="5589693"/>
                      <a:pt x="4422987" y="5613400"/>
                      <a:pt x="4448387" y="5593080"/>
                    </a:cubicBezTo>
                    <a:cubicBezTo>
                      <a:pt x="4473787" y="5572760"/>
                      <a:pt x="4483947" y="5559213"/>
                      <a:pt x="4489027" y="5471160"/>
                    </a:cubicBezTo>
                    <a:cubicBezTo>
                      <a:pt x="4494107" y="5383107"/>
                      <a:pt x="4480560" y="5222240"/>
                      <a:pt x="4478867" y="5064760"/>
                    </a:cubicBezTo>
                    <a:cubicBezTo>
                      <a:pt x="4477174" y="4907280"/>
                      <a:pt x="4475480" y="4851400"/>
                      <a:pt x="4478867" y="4526280"/>
                    </a:cubicBezTo>
                    <a:cubicBezTo>
                      <a:pt x="4482254" y="4201160"/>
                      <a:pt x="4495800" y="3489960"/>
                      <a:pt x="4499187" y="3114040"/>
                    </a:cubicBezTo>
                    <a:cubicBezTo>
                      <a:pt x="4502574" y="2738120"/>
                      <a:pt x="4497494" y="2617893"/>
                      <a:pt x="4499187" y="2270760"/>
                    </a:cubicBezTo>
                    <a:cubicBezTo>
                      <a:pt x="4500880" y="1923627"/>
                      <a:pt x="4509347" y="1354667"/>
                      <a:pt x="4509347" y="1031240"/>
                    </a:cubicBezTo>
                    <a:cubicBezTo>
                      <a:pt x="4509347" y="707813"/>
                      <a:pt x="4502574" y="491067"/>
                      <a:pt x="4499187" y="330200"/>
                    </a:cubicBezTo>
                    <a:cubicBezTo>
                      <a:pt x="4495800" y="169333"/>
                      <a:pt x="4524587" y="116840"/>
                      <a:pt x="4489027" y="66040"/>
                    </a:cubicBezTo>
                    <a:cubicBezTo>
                      <a:pt x="4453467" y="15240"/>
                      <a:pt x="4494107" y="30480"/>
                      <a:pt x="4285827" y="25400"/>
                    </a:cubicBezTo>
                    <a:cubicBezTo>
                      <a:pt x="4077547" y="20320"/>
                      <a:pt x="3239347" y="35560"/>
                      <a:pt x="3239347" y="35560"/>
                    </a:cubicBezTo>
                    <a:lnTo>
                      <a:pt x="2873587" y="35560"/>
                    </a:lnTo>
                    <a:lnTo>
                      <a:pt x="1136227" y="35560"/>
                    </a:lnTo>
                    <a:cubicBezTo>
                      <a:pt x="748454" y="33867"/>
                      <a:pt x="546947" y="25400"/>
                      <a:pt x="546947" y="25400"/>
                    </a:cubicBezTo>
                    <a:cubicBezTo>
                      <a:pt x="367454" y="22013"/>
                      <a:pt x="118534" y="0"/>
                      <a:pt x="59267" y="15240"/>
                    </a:cubicBezTo>
                    <a:cubicBezTo>
                      <a:pt x="0" y="30480"/>
                      <a:pt x="154094" y="93133"/>
                      <a:pt x="191347" y="116840"/>
                    </a:cubicBezTo>
                    <a:cubicBezTo>
                      <a:pt x="228600" y="140547"/>
                      <a:pt x="250614" y="154093"/>
                      <a:pt x="282787" y="157480"/>
                    </a:cubicBezTo>
                    <a:cubicBezTo>
                      <a:pt x="314960" y="160867"/>
                      <a:pt x="357294" y="120227"/>
                      <a:pt x="384387" y="137160"/>
                    </a:cubicBezTo>
                    <a:cubicBezTo>
                      <a:pt x="411480" y="154093"/>
                      <a:pt x="440267" y="221827"/>
                      <a:pt x="445347" y="259080"/>
                    </a:cubicBezTo>
                    <a:cubicBezTo>
                      <a:pt x="450427" y="296333"/>
                      <a:pt x="426720" y="326813"/>
                      <a:pt x="414867" y="360680"/>
                    </a:cubicBezTo>
                    <a:cubicBezTo>
                      <a:pt x="403014" y="394547"/>
                      <a:pt x="370840" y="445347"/>
                      <a:pt x="374227" y="462280"/>
                    </a:cubicBezTo>
                    <a:cubicBezTo>
                      <a:pt x="377614" y="479213"/>
                      <a:pt x="426720" y="445347"/>
                      <a:pt x="435187" y="462280"/>
                    </a:cubicBezTo>
                    <a:cubicBezTo>
                      <a:pt x="443654" y="479213"/>
                      <a:pt x="440267" y="526627"/>
                      <a:pt x="425027" y="563880"/>
                    </a:cubicBezTo>
                    <a:cubicBezTo>
                      <a:pt x="409787" y="601133"/>
                      <a:pt x="375920" y="633307"/>
                      <a:pt x="343747" y="685800"/>
                    </a:cubicBezTo>
                    <a:cubicBezTo>
                      <a:pt x="311574" y="738293"/>
                      <a:pt x="274320" y="816187"/>
                      <a:pt x="231987" y="878840"/>
                    </a:cubicBezTo>
                    <a:cubicBezTo>
                      <a:pt x="189654" y="941493"/>
                      <a:pt x="115147" y="1010920"/>
                      <a:pt x="89747" y="1061720"/>
                    </a:cubicBezTo>
                    <a:cubicBezTo>
                      <a:pt x="64347" y="1112520"/>
                      <a:pt x="67734" y="1137920"/>
                      <a:pt x="79587" y="1183640"/>
                    </a:cubicBezTo>
                    <a:cubicBezTo>
                      <a:pt x="91440" y="1229360"/>
                      <a:pt x="121920" y="1305560"/>
                      <a:pt x="160867" y="1336040"/>
                    </a:cubicBezTo>
                    <a:cubicBezTo>
                      <a:pt x="199814" y="1366520"/>
                      <a:pt x="262467" y="1337733"/>
                      <a:pt x="313267" y="1366520"/>
                    </a:cubicBezTo>
                    <a:cubicBezTo>
                      <a:pt x="364067" y="1395307"/>
                      <a:pt x="423334" y="1466427"/>
                      <a:pt x="465667" y="1508760"/>
                    </a:cubicBezTo>
                    <a:cubicBezTo>
                      <a:pt x="508000" y="1551093"/>
                      <a:pt x="519854" y="1562947"/>
                      <a:pt x="567267" y="1620520"/>
                    </a:cubicBezTo>
                    <a:cubicBezTo>
                      <a:pt x="614680" y="1678093"/>
                      <a:pt x="692574" y="1783080"/>
                      <a:pt x="750147" y="1854200"/>
                    </a:cubicBezTo>
                    <a:cubicBezTo>
                      <a:pt x="807720" y="1925320"/>
                      <a:pt x="861907" y="1989667"/>
                      <a:pt x="912707" y="2047240"/>
                    </a:cubicBezTo>
                    <a:cubicBezTo>
                      <a:pt x="963507" y="2104813"/>
                      <a:pt x="995680" y="2148840"/>
                      <a:pt x="1054947" y="2199640"/>
                    </a:cubicBezTo>
                    <a:cubicBezTo>
                      <a:pt x="1114214" y="2250440"/>
                      <a:pt x="1198880" y="2338493"/>
                      <a:pt x="1268307" y="2352040"/>
                    </a:cubicBezTo>
                    <a:cubicBezTo>
                      <a:pt x="1337734" y="2365587"/>
                      <a:pt x="1413934" y="2294467"/>
                      <a:pt x="1471507" y="2280920"/>
                    </a:cubicBezTo>
                    <a:cubicBezTo>
                      <a:pt x="1529080" y="2267373"/>
                      <a:pt x="1530774" y="2258907"/>
                      <a:pt x="1613747" y="2270760"/>
                    </a:cubicBezTo>
                    <a:cubicBezTo>
                      <a:pt x="1696720" y="2282613"/>
                      <a:pt x="1862667" y="2324947"/>
                      <a:pt x="1969347" y="2352040"/>
                    </a:cubicBezTo>
                    <a:cubicBezTo>
                      <a:pt x="2076027" y="2379133"/>
                      <a:pt x="2150534" y="2426547"/>
                      <a:pt x="2253827" y="2433320"/>
                    </a:cubicBezTo>
                    <a:cubicBezTo>
                      <a:pt x="2357120" y="2440093"/>
                      <a:pt x="2514600" y="2429933"/>
                      <a:pt x="2589107" y="2392680"/>
                    </a:cubicBezTo>
                    <a:cubicBezTo>
                      <a:pt x="2663614" y="2355427"/>
                      <a:pt x="2672080" y="2262293"/>
                      <a:pt x="2700867" y="2209800"/>
                    </a:cubicBezTo>
                    <a:cubicBezTo>
                      <a:pt x="2729654" y="2157307"/>
                      <a:pt x="2724574" y="2125133"/>
                      <a:pt x="2761827" y="2077720"/>
                    </a:cubicBezTo>
                    <a:cubicBezTo>
                      <a:pt x="2799080" y="2030307"/>
                      <a:pt x="2848187" y="1957493"/>
                      <a:pt x="2924387" y="1925320"/>
                    </a:cubicBezTo>
                    <a:cubicBezTo>
                      <a:pt x="3000587" y="1893147"/>
                      <a:pt x="3117427" y="1888067"/>
                      <a:pt x="3219027" y="1884680"/>
                    </a:cubicBezTo>
                    <a:cubicBezTo>
                      <a:pt x="3320627" y="1881293"/>
                      <a:pt x="3422227" y="1891453"/>
                      <a:pt x="3533987" y="1905000"/>
                    </a:cubicBezTo>
                    <a:cubicBezTo>
                      <a:pt x="3645747" y="1918547"/>
                      <a:pt x="3801534" y="1969347"/>
                      <a:pt x="3889587" y="1965960"/>
                    </a:cubicBezTo>
                    <a:cubicBezTo>
                      <a:pt x="3977640" y="1962573"/>
                      <a:pt x="4043680" y="1927013"/>
                      <a:pt x="4062307" y="1884680"/>
                    </a:cubicBezTo>
                    <a:cubicBezTo>
                      <a:pt x="4080934" y="1842347"/>
                      <a:pt x="4035214" y="1776307"/>
                      <a:pt x="4001347" y="1711960"/>
                    </a:cubicBezTo>
                    <a:cubicBezTo>
                      <a:pt x="3967480" y="1647613"/>
                      <a:pt x="3887894" y="1598507"/>
                      <a:pt x="3859107" y="1498600"/>
                    </a:cubicBezTo>
                    <a:cubicBezTo>
                      <a:pt x="3830320" y="1398693"/>
                      <a:pt x="3818467" y="1215813"/>
                      <a:pt x="3828627" y="1112520"/>
                    </a:cubicBezTo>
                    <a:cubicBezTo>
                      <a:pt x="3838787" y="1009227"/>
                      <a:pt x="3896360" y="948267"/>
                      <a:pt x="3920067" y="878840"/>
                    </a:cubicBezTo>
                    <a:cubicBezTo>
                      <a:pt x="3943774" y="809413"/>
                      <a:pt x="3942080" y="746760"/>
                      <a:pt x="3970867" y="695960"/>
                    </a:cubicBezTo>
                    <a:cubicBezTo>
                      <a:pt x="3999654" y="645160"/>
                      <a:pt x="4055534" y="612987"/>
                      <a:pt x="4092787" y="574040"/>
                    </a:cubicBezTo>
                    <a:cubicBezTo>
                      <a:pt x="4130040" y="535093"/>
                      <a:pt x="4152054" y="497840"/>
                      <a:pt x="4194387" y="462280"/>
                    </a:cubicBezTo>
                    <a:cubicBezTo>
                      <a:pt x="4236720" y="426720"/>
                      <a:pt x="4307840" y="389467"/>
                      <a:pt x="4346787" y="360680"/>
                    </a:cubicBezTo>
                    <a:cubicBezTo>
                      <a:pt x="4385734" y="331893"/>
                      <a:pt x="4407747" y="308187"/>
                      <a:pt x="4428067" y="289560"/>
                    </a:cubicBezTo>
                    <a:cubicBezTo>
                      <a:pt x="4448387" y="270933"/>
                      <a:pt x="4460240" y="223520"/>
                      <a:pt x="4468707" y="248920"/>
                    </a:cubicBezTo>
                    <a:cubicBezTo>
                      <a:pt x="4477174" y="274320"/>
                      <a:pt x="4490720" y="401320"/>
                      <a:pt x="4478867" y="441960"/>
                    </a:cubicBezTo>
                    <a:cubicBezTo>
                      <a:pt x="4467014" y="482600"/>
                      <a:pt x="4436534" y="457200"/>
                      <a:pt x="4397587" y="492760"/>
                    </a:cubicBezTo>
                    <a:cubicBezTo>
                      <a:pt x="4358640" y="528320"/>
                      <a:pt x="4280747" y="604520"/>
                      <a:pt x="4245187" y="655320"/>
                    </a:cubicBezTo>
                    <a:cubicBezTo>
                      <a:pt x="4209627" y="706120"/>
                      <a:pt x="4207934" y="717973"/>
                      <a:pt x="4184227" y="797560"/>
                    </a:cubicBezTo>
                    <a:cubicBezTo>
                      <a:pt x="4160520" y="877147"/>
                      <a:pt x="4126654" y="1024467"/>
                      <a:pt x="4102947" y="1132840"/>
                    </a:cubicBezTo>
                    <a:cubicBezTo>
                      <a:pt x="4079240" y="1241213"/>
                      <a:pt x="4035214" y="1359747"/>
                      <a:pt x="4041987" y="1447800"/>
                    </a:cubicBezTo>
                    <a:cubicBezTo>
                      <a:pt x="4048760" y="1535853"/>
                      <a:pt x="4108027" y="1610360"/>
                      <a:pt x="4143587" y="1661160"/>
                    </a:cubicBezTo>
                    <a:cubicBezTo>
                      <a:pt x="4179147" y="1711960"/>
                      <a:pt x="4219787" y="1713653"/>
                      <a:pt x="4255347" y="1752600"/>
                    </a:cubicBezTo>
                    <a:cubicBezTo>
                      <a:pt x="4290907" y="1791547"/>
                      <a:pt x="4338320" y="1847427"/>
                      <a:pt x="4356947" y="1894840"/>
                    </a:cubicBezTo>
                    <a:cubicBezTo>
                      <a:pt x="4375574" y="1942253"/>
                      <a:pt x="4362027" y="1996440"/>
                      <a:pt x="4367107" y="2037080"/>
                    </a:cubicBezTo>
                    <a:cubicBezTo>
                      <a:pt x="4372187" y="2077720"/>
                      <a:pt x="4392507" y="2067560"/>
                      <a:pt x="4397587" y="2118360"/>
                    </a:cubicBezTo>
                    <a:close/>
                  </a:path>
                </a:pathLst>
              </a:custGeom>
              <a:solidFill>
                <a:sysClr val="window" lastClr="FFFFFF">
                  <a:alpha val="79999"/>
                </a:sys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TextBox 11"/>
              <p:cNvSpPr txBox="1">
                <a:spLocks noChangeArrowheads="1"/>
              </p:cNvSpPr>
              <p:nvPr/>
            </p:nvSpPr>
            <p:spPr bwMode="auto">
              <a:xfrm>
                <a:off x="4761" y="3150"/>
                <a:ext cx="500" cy="173"/>
              </a:xfrm>
              <a:prstGeom prst="rect">
                <a:avLst/>
              </a:prstGeom>
              <a:solidFill>
                <a:srgbClr val="000000">
                  <a:alpha val="20000"/>
                </a:srgbClr>
              </a:solid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a:ln>
                      <a:noFill/>
                    </a:ln>
                    <a:solidFill>
                      <a:sysClr val="windowText" lastClr="000000"/>
                    </a:solidFill>
                    <a:effectLst/>
                    <a:uLnTx/>
                    <a:uFillTx/>
                    <a:ea typeface="黑体" pitchFamily="2" charset="-122"/>
                  </a:rPr>
                  <a:t>其他区域</a:t>
                </a:r>
              </a:p>
            </p:txBody>
          </p:sp>
          <p:sp>
            <p:nvSpPr>
              <p:cNvPr id="90" name="TextBox 12"/>
              <p:cNvSpPr txBox="1">
                <a:spLocks noChangeArrowheads="1"/>
              </p:cNvSpPr>
              <p:nvPr/>
            </p:nvSpPr>
            <p:spPr bwMode="auto">
              <a:xfrm>
                <a:off x="3690" y="1215"/>
                <a:ext cx="500" cy="173"/>
              </a:xfrm>
              <a:prstGeom prst="rect">
                <a:avLst/>
              </a:prstGeom>
              <a:solidFill>
                <a:srgbClr val="000000">
                  <a:alpha val="20000"/>
                </a:srgbClr>
              </a:solid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ysClr val="windowText" lastClr="000000"/>
                    </a:solidFill>
                    <a:effectLst/>
                    <a:uLnTx/>
                    <a:uFillTx/>
                    <a:ea typeface="黑体" pitchFamily="2" charset="-122"/>
                  </a:rPr>
                  <a:t>其他区域</a:t>
                </a:r>
              </a:p>
            </p:txBody>
          </p:sp>
          <p:sp>
            <p:nvSpPr>
              <p:cNvPr id="91" name="任意多边形 14"/>
              <p:cNvSpPr>
                <a:spLocks noChangeArrowheads="1"/>
              </p:cNvSpPr>
              <p:nvPr/>
            </p:nvSpPr>
            <p:spPr bwMode="auto">
              <a:xfrm>
                <a:off x="2929" y="2155"/>
                <a:ext cx="897" cy="323"/>
              </a:xfrm>
              <a:custGeom>
                <a:avLst/>
                <a:gdLst>
                  <a:gd name="T0" fmla="*/ 0 w 1424094"/>
                  <a:gd name="T1" fmla="*/ 0 h 513080"/>
                  <a:gd name="T2" fmla="*/ 0 w 1424094"/>
                  <a:gd name="T3" fmla="*/ 0 h 513080"/>
                  <a:gd name="T4" fmla="*/ 0 w 1424094"/>
                  <a:gd name="T5" fmla="*/ 0 h 513080"/>
                  <a:gd name="T6" fmla="*/ 0 w 1424094"/>
                  <a:gd name="T7" fmla="*/ 0 h 513080"/>
                  <a:gd name="T8" fmla="*/ 0 w 1424094"/>
                  <a:gd name="T9" fmla="*/ 0 h 513080"/>
                  <a:gd name="T10" fmla="*/ 0 w 1424094"/>
                  <a:gd name="T11" fmla="*/ 0 h 513080"/>
                  <a:gd name="T12" fmla="*/ 0 w 1424094"/>
                  <a:gd name="T13" fmla="*/ 0 h 513080"/>
                  <a:gd name="T14" fmla="*/ 0 w 1424094"/>
                  <a:gd name="T15" fmla="*/ 0 h 513080"/>
                  <a:gd name="T16" fmla="*/ 0 w 1424094"/>
                  <a:gd name="T17" fmla="*/ 0 h 513080"/>
                  <a:gd name="T18" fmla="*/ 0 w 1424094"/>
                  <a:gd name="T19" fmla="*/ 0 h 513080"/>
                  <a:gd name="T20" fmla="*/ 0 w 1424094"/>
                  <a:gd name="T21" fmla="*/ 0 h 513080"/>
                  <a:gd name="T22" fmla="*/ 0 w 1424094"/>
                  <a:gd name="T23" fmla="*/ 0 h 513080"/>
                  <a:gd name="T24" fmla="*/ 0 w 1424094"/>
                  <a:gd name="T25" fmla="*/ 0 h 513080"/>
                  <a:gd name="T26" fmla="*/ 0 w 1424094"/>
                  <a:gd name="T27" fmla="*/ 0 h 513080"/>
                  <a:gd name="T28" fmla="*/ 0 w 1424094"/>
                  <a:gd name="T29" fmla="*/ 0 h 513080"/>
                  <a:gd name="T30" fmla="*/ 0 w 1424094"/>
                  <a:gd name="T31" fmla="*/ 0 h 513080"/>
                  <a:gd name="T32" fmla="*/ 0 w 1424094"/>
                  <a:gd name="T33" fmla="*/ 0 h 513080"/>
                  <a:gd name="T34" fmla="*/ 0 w 1424094"/>
                  <a:gd name="T35" fmla="*/ 0 h 513080"/>
                  <a:gd name="T36" fmla="*/ 0 w 1424094"/>
                  <a:gd name="T37" fmla="*/ 0 h 513080"/>
                  <a:gd name="T38" fmla="*/ 0 w 1424094"/>
                  <a:gd name="T39" fmla="*/ 0 h 513080"/>
                  <a:gd name="T40" fmla="*/ 0 w 1424094"/>
                  <a:gd name="T41" fmla="*/ 0 h 513080"/>
                  <a:gd name="T42" fmla="*/ 0 w 1424094"/>
                  <a:gd name="T43" fmla="*/ 0 h 513080"/>
                  <a:gd name="T44" fmla="*/ 0 w 1424094"/>
                  <a:gd name="T45" fmla="*/ 0 h 5130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4094"/>
                  <a:gd name="T70" fmla="*/ 0 h 513080"/>
                  <a:gd name="T71" fmla="*/ 1424094 w 1424094"/>
                  <a:gd name="T72" fmla="*/ 513080 h 5130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4094" h="513080">
                    <a:moveTo>
                      <a:pt x="1415627" y="165947"/>
                    </a:moveTo>
                    <a:cubicBezTo>
                      <a:pt x="1424094" y="182880"/>
                      <a:pt x="1400387" y="206587"/>
                      <a:pt x="1374987" y="216747"/>
                    </a:cubicBezTo>
                    <a:cubicBezTo>
                      <a:pt x="1349587" y="226907"/>
                      <a:pt x="1300480" y="228600"/>
                      <a:pt x="1263227" y="226907"/>
                    </a:cubicBezTo>
                    <a:cubicBezTo>
                      <a:pt x="1225974" y="225214"/>
                      <a:pt x="1212427" y="215054"/>
                      <a:pt x="1151467" y="206587"/>
                    </a:cubicBezTo>
                    <a:cubicBezTo>
                      <a:pt x="1090507" y="198120"/>
                      <a:pt x="968587" y="176107"/>
                      <a:pt x="897467" y="176107"/>
                    </a:cubicBezTo>
                    <a:cubicBezTo>
                      <a:pt x="826347" y="176107"/>
                      <a:pt x="724747" y="206587"/>
                      <a:pt x="724747" y="206587"/>
                    </a:cubicBezTo>
                    <a:cubicBezTo>
                      <a:pt x="633307" y="221827"/>
                      <a:pt x="435187" y="247227"/>
                      <a:pt x="348827" y="267547"/>
                    </a:cubicBezTo>
                    <a:cubicBezTo>
                      <a:pt x="262467" y="287867"/>
                      <a:pt x="248920" y="303107"/>
                      <a:pt x="206587" y="328507"/>
                    </a:cubicBezTo>
                    <a:cubicBezTo>
                      <a:pt x="164254" y="353907"/>
                      <a:pt x="120227" y="389467"/>
                      <a:pt x="94827" y="419947"/>
                    </a:cubicBezTo>
                    <a:cubicBezTo>
                      <a:pt x="69427" y="450427"/>
                      <a:pt x="69427" y="509694"/>
                      <a:pt x="54187" y="511387"/>
                    </a:cubicBezTo>
                    <a:cubicBezTo>
                      <a:pt x="38947" y="513080"/>
                      <a:pt x="6774" y="475827"/>
                      <a:pt x="3387" y="430107"/>
                    </a:cubicBezTo>
                    <a:cubicBezTo>
                      <a:pt x="0" y="384387"/>
                      <a:pt x="15240" y="299720"/>
                      <a:pt x="33867" y="237067"/>
                    </a:cubicBezTo>
                    <a:cubicBezTo>
                      <a:pt x="52494" y="174414"/>
                      <a:pt x="98214" y="93134"/>
                      <a:pt x="115147" y="54187"/>
                    </a:cubicBezTo>
                    <a:cubicBezTo>
                      <a:pt x="132080" y="15240"/>
                      <a:pt x="110067" y="6774"/>
                      <a:pt x="135467" y="3387"/>
                    </a:cubicBezTo>
                    <a:cubicBezTo>
                      <a:pt x="160867" y="0"/>
                      <a:pt x="203200" y="32174"/>
                      <a:pt x="267547" y="33867"/>
                    </a:cubicBezTo>
                    <a:cubicBezTo>
                      <a:pt x="331894" y="35560"/>
                      <a:pt x="441960" y="10160"/>
                      <a:pt x="521547" y="13547"/>
                    </a:cubicBezTo>
                    <a:cubicBezTo>
                      <a:pt x="601134" y="16934"/>
                      <a:pt x="690880" y="49107"/>
                      <a:pt x="745067" y="54187"/>
                    </a:cubicBezTo>
                    <a:cubicBezTo>
                      <a:pt x="799254" y="59267"/>
                      <a:pt x="802640" y="47414"/>
                      <a:pt x="846667" y="44027"/>
                    </a:cubicBezTo>
                    <a:cubicBezTo>
                      <a:pt x="890694" y="40640"/>
                      <a:pt x="961814" y="35560"/>
                      <a:pt x="1009227" y="33867"/>
                    </a:cubicBezTo>
                    <a:cubicBezTo>
                      <a:pt x="1056640" y="32174"/>
                      <a:pt x="1093894" y="25400"/>
                      <a:pt x="1131147" y="33867"/>
                    </a:cubicBezTo>
                    <a:cubicBezTo>
                      <a:pt x="1168400" y="42334"/>
                      <a:pt x="1200574" y="71120"/>
                      <a:pt x="1232747" y="84667"/>
                    </a:cubicBezTo>
                    <a:cubicBezTo>
                      <a:pt x="1264920" y="98214"/>
                      <a:pt x="1297094" y="103294"/>
                      <a:pt x="1324187" y="115147"/>
                    </a:cubicBezTo>
                    <a:cubicBezTo>
                      <a:pt x="1351280" y="127000"/>
                      <a:pt x="1407160" y="149014"/>
                      <a:pt x="1415627" y="16594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TextBox 15"/>
              <p:cNvSpPr txBox="1">
                <a:spLocks noChangeArrowheads="1"/>
              </p:cNvSpPr>
              <p:nvPr/>
            </p:nvSpPr>
            <p:spPr bwMode="auto">
              <a:xfrm>
                <a:off x="2925" y="2160"/>
                <a:ext cx="540" cy="174"/>
              </a:xfrm>
              <a:prstGeom prst="rect">
                <a:avLst/>
              </a:prstGeom>
              <a:solidFill>
                <a:srgbClr val="000000">
                  <a:alpha val="20000"/>
                </a:srgbClr>
              </a:solidFill>
              <a:ln w="9525">
                <a:noFill/>
                <a:miter lim="800000"/>
                <a:headEnd/>
                <a:tailEnd/>
              </a:ln>
            </p:spPr>
            <p:txBody>
              <a:bodyPr>
                <a:spAutoFit/>
              </a:bodyPr>
              <a:lstStyle/>
              <a:p>
                <a:pPr marR="0" lvl="0" indent="0" algn="ctr" fontAlgn="auto">
                  <a:lnSpc>
                    <a:spcPct val="100000"/>
                  </a:lnSpc>
                  <a:spcBef>
                    <a:spcPts val="0"/>
                  </a:spcBef>
                  <a:spcAft>
                    <a:spcPts val="0"/>
                  </a:spcAft>
                  <a:buClrTx/>
                  <a:buSzTx/>
                  <a:buFontTx/>
                  <a:buNone/>
                  <a:tabLst/>
                  <a:defRPr/>
                </a:pPr>
                <a:r>
                  <a:rPr lang="zh-CN" altLang="en-US" sz="1200" b="1" dirty="0">
                    <a:solidFill>
                      <a:schemeClr val="bg1"/>
                    </a:solidFill>
                    <a:latin typeface="黑体" pitchFamily="2" charset="-122"/>
                    <a:ea typeface="黑体" pitchFamily="2" charset="-122"/>
                  </a:rPr>
                  <a:t>高九路</a:t>
                </a:r>
              </a:p>
            </p:txBody>
          </p:sp>
          <p:sp>
            <p:nvSpPr>
              <p:cNvPr id="93" name="任意多边形 16"/>
              <p:cNvSpPr>
                <a:spLocks noChangeArrowheads="1"/>
              </p:cNvSpPr>
              <p:nvPr/>
            </p:nvSpPr>
            <p:spPr bwMode="auto">
              <a:xfrm>
                <a:off x="2793" y="2277"/>
                <a:ext cx="1150" cy="709"/>
              </a:xfrm>
              <a:custGeom>
                <a:avLst/>
                <a:gdLst>
                  <a:gd name="T0" fmla="*/ 0 w 1827106"/>
                  <a:gd name="T1" fmla="*/ 0 h 1124373"/>
                  <a:gd name="T2" fmla="*/ 0 w 1827106"/>
                  <a:gd name="T3" fmla="*/ 0 h 1124373"/>
                  <a:gd name="T4" fmla="*/ 0 w 1827106"/>
                  <a:gd name="T5" fmla="*/ 0 h 1124373"/>
                  <a:gd name="T6" fmla="*/ 0 w 1827106"/>
                  <a:gd name="T7" fmla="*/ 0 h 1124373"/>
                  <a:gd name="T8" fmla="*/ 0 w 1827106"/>
                  <a:gd name="T9" fmla="*/ 0 h 1124373"/>
                  <a:gd name="T10" fmla="*/ 0 w 1827106"/>
                  <a:gd name="T11" fmla="*/ 0 h 1124373"/>
                  <a:gd name="T12" fmla="*/ 0 w 1827106"/>
                  <a:gd name="T13" fmla="*/ 0 h 1124373"/>
                  <a:gd name="T14" fmla="*/ 0 w 1827106"/>
                  <a:gd name="T15" fmla="*/ 0 h 1124373"/>
                  <a:gd name="T16" fmla="*/ 0 w 1827106"/>
                  <a:gd name="T17" fmla="*/ 0 h 1124373"/>
                  <a:gd name="T18" fmla="*/ 0 w 1827106"/>
                  <a:gd name="T19" fmla="*/ 0 h 1124373"/>
                  <a:gd name="T20" fmla="*/ 0 w 1827106"/>
                  <a:gd name="T21" fmla="*/ 0 h 1124373"/>
                  <a:gd name="T22" fmla="*/ 0 w 1827106"/>
                  <a:gd name="T23" fmla="*/ 0 h 1124373"/>
                  <a:gd name="T24" fmla="*/ 0 w 1827106"/>
                  <a:gd name="T25" fmla="*/ 0 h 1124373"/>
                  <a:gd name="T26" fmla="*/ 0 w 1827106"/>
                  <a:gd name="T27" fmla="*/ 0 h 1124373"/>
                  <a:gd name="T28" fmla="*/ 0 w 1827106"/>
                  <a:gd name="T29" fmla="*/ 0 h 1124373"/>
                  <a:gd name="T30" fmla="*/ 0 w 1827106"/>
                  <a:gd name="T31" fmla="*/ 0 h 1124373"/>
                  <a:gd name="T32" fmla="*/ 0 w 1827106"/>
                  <a:gd name="T33" fmla="*/ 0 h 1124373"/>
                  <a:gd name="T34" fmla="*/ 0 w 1827106"/>
                  <a:gd name="T35" fmla="*/ 0 h 1124373"/>
                  <a:gd name="T36" fmla="*/ 0 w 1827106"/>
                  <a:gd name="T37" fmla="*/ 0 h 1124373"/>
                  <a:gd name="T38" fmla="*/ 0 w 1827106"/>
                  <a:gd name="T39" fmla="*/ 0 h 1124373"/>
                  <a:gd name="T40" fmla="*/ 0 w 1827106"/>
                  <a:gd name="T41" fmla="*/ 0 h 1124373"/>
                  <a:gd name="T42" fmla="*/ 0 w 1827106"/>
                  <a:gd name="T43" fmla="*/ 0 h 1124373"/>
                  <a:gd name="T44" fmla="*/ 0 w 1827106"/>
                  <a:gd name="T45" fmla="*/ 0 h 1124373"/>
                  <a:gd name="T46" fmla="*/ 0 w 1827106"/>
                  <a:gd name="T47" fmla="*/ 0 h 1124373"/>
                  <a:gd name="T48" fmla="*/ 0 w 1827106"/>
                  <a:gd name="T49" fmla="*/ 0 h 1124373"/>
                  <a:gd name="T50" fmla="*/ 0 w 1827106"/>
                  <a:gd name="T51" fmla="*/ 0 h 1124373"/>
                  <a:gd name="T52" fmla="*/ 0 w 1827106"/>
                  <a:gd name="T53" fmla="*/ 0 h 1124373"/>
                  <a:gd name="T54" fmla="*/ 0 w 1827106"/>
                  <a:gd name="T55" fmla="*/ 0 h 1124373"/>
                  <a:gd name="T56" fmla="*/ 0 w 1827106"/>
                  <a:gd name="T57" fmla="*/ 0 h 1124373"/>
                  <a:gd name="T58" fmla="*/ 0 w 1827106"/>
                  <a:gd name="T59" fmla="*/ 0 h 1124373"/>
                  <a:gd name="T60" fmla="*/ 0 w 1827106"/>
                  <a:gd name="T61" fmla="*/ 0 h 1124373"/>
                  <a:gd name="T62" fmla="*/ 0 w 1827106"/>
                  <a:gd name="T63" fmla="*/ 0 h 1124373"/>
                  <a:gd name="T64" fmla="*/ 0 w 1827106"/>
                  <a:gd name="T65" fmla="*/ 0 h 11243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7106"/>
                  <a:gd name="T100" fmla="*/ 0 h 1124373"/>
                  <a:gd name="T101" fmla="*/ 1827106 w 1827106"/>
                  <a:gd name="T102" fmla="*/ 1124373 h 11243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7106" h="1124373">
                    <a:moveTo>
                      <a:pt x="1642533" y="11853"/>
                    </a:moveTo>
                    <a:cubicBezTo>
                      <a:pt x="1617133" y="15240"/>
                      <a:pt x="1586653" y="40640"/>
                      <a:pt x="1540933" y="42333"/>
                    </a:cubicBezTo>
                    <a:cubicBezTo>
                      <a:pt x="1495213" y="44026"/>
                      <a:pt x="1368213" y="22013"/>
                      <a:pt x="1368213" y="22013"/>
                    </a:cubicBezTo>
                    <a:cubicBezTo>
                      <a:pt x="1307253" y="15240"/>
                      <a:pt x="1253066" y="0"/>
                      <a:pt x="1175173" y="1693"/>
                    </a:cubicBezTo>
                    <a:cubicBezTo>
                      <a:pt x="1097280" y="3386"/>
                      <a:pt x="993986" y="18626"/>
                      <a:pt x="900853" y="32173"/>
                    </a:cubicBezTo>
                    <a:cubicBezTo>
                      <a:pt x="807720" y="45720"/>
                      <a:pt x="680720" y="74506"/>
                      <a:pt x="616373" y="82973"/>
                    </a:cubicBezTo>
                    <a:cubicBezTo>
                      <a:pt x="552026" y="91440"/>
                      <a:pt x="548640" y="67733"/>
                      <a:pt x="514773" y="82973"/>
                    </a:cubicBezTo>
                    <a:cubicBezTo>
                      <a:pt x="480906" y="98213"/>
                      <a:pt x="441960" y="152400"/>
                      <a:pt x="413173" y="174413"/>
                    </a:cubicBezTo>
                    <a:cubicBezTo>
                      <a:pt x="384386" y="196426"/>
                      <a:pt x="358986" y="194733"/>
                      <a:pt x="342053" y="215053"/>
                    </a:cubicBezTo>
                    <a:cubicBezTo>
                      <a:pt x="325120" y="235373"/>
                      <a:pt x="325120" y="269240"/>
                      <a:pt x="311573" y="296333"/>
                    </a:cubicBezTo>
                    <a:cubicBezTo>
                      <a:pt x="298026" y="323426"/>
                      <a:pt x="279400" y="350520"/>
                      <a:pt x="260773" y="377613"/>
                    </a:cubicBezTo>
                    <a:cubicBezTo>
                      <a:pt x="242146" y="404706"/>
                      <a:pt x="238760" y="413173"/>
                      <a:pt x="199813" y="458893"/>
                    </a:cubicBezTo>
                    <a:cubicBezTo>
                      <a:pt x="160866" y="504613"/>
                      <a:pt x="54186" y="589280"/>
                      <a:pt x="27093" y="651933"/>
                    </a:cubicBezTo>
                    <a:cubicBezTo>
                      <a:pt x="0" y="714586"/>
                      <a:pt x="28786" y="762000"/>
                      <a:pt x="37253" y="834813"/>
                    </a:cubicBezTo>
                    <a:cubicBezTo>
                      <a:pt x="45720" y="907626"/>
                      <a:pt x="38946" y="1053253"/>
                      <a:pt x="77893" y="1088813"/>
                    </a:cubicBezTo>
                    <a:cubicBezTo>
                      <a:pt x="116840" y="1124373"/>
                      <a:pt x="220133" y="1066800"/>
                      <a:pt x="270933" y="1048173"/>
                    </a:cubicBezTo>
                    <a:cubicBezTo>
                      <a:pt x="321733" y="1029546"/>
                      <a:pt x="347133" y="988906"/>
                      <a:pt x="382693" y="977053"/>
                    </a:cubicBezTo>
                    <a:cubicBezTo>
                      <a:pt x="418253" y="965200"/>
                      <a:pt x="440266" y="983826"/>
                      <a:pt x="484293" y="977053"/>
                    </a:cubicBezTo>
                    <a:cubicBezTo>
                      <a:pt x="528320" y="970280"/>
                      <a:pt x="602826" y="958426"/>
                      <a:pt x="646853" y="936413"/>
                    </a:cubicBezTo>
                    <a:cubicBezTo>
                      <a:pt x="690880" y="914400"/>
                      <a:pt x="709506" y="870373"/>
                      <a:pt x="748453" y="844973"/>
                    </a:cubicBezTo>
                    <a:cubicBezTo>
                      <a:pt x="787400" y="819573"/>
                      <a:pt x="826346" y="795866"/>
                      <a:pt x="880533" y="784013"/>
                    </a:cubicBezTo>
                    <a:cubicBezTo>
                      <a:pt x="934720" y="772160"/>
                      <a:pt x="1019386" y="770466"/>
                      <a:pt x="1073573" y="773853"/>
                    </a:cubicBezTo>
                    <a:cubicBezTo>
                      <a:pt x="1127760" y="777240"/>
                      <a:pt x="1166706" y="799253"/>
                      <a:pt x="1205653" y="804333"/>
                    </a:cubicBezTo>
                    <a:cubicBezTo>
                      <a:pt x="1244600" y="809413"/>
                      <a:pt x="1276773" y="794173"/>
                      <a:pt x="1307253" y="804333"/>
                    </a:cubicBezTo>
                    <a:cubicBezTo>
                      <a:pt x="1337733" y="814493"/>
                      <a:pt x="1364826" y="860213"/>
                      <a:pt x="1388533" y="865293"/>
                    </a:cubicBezTo>
                    <a:cubicBezTo>
                      <a:pt x="1412240" y="870373"/>
                      <a:pt x="1424093" y="861906"/>
                      <a:pt x="1449493" y="834813"/>
                    </a:cubicBezTo>
                    <a:cubicBezTo>
                      <a:pt x="1474893" y="807720"/>
                      <a:pt x="1501986" y="767079"/>
                      <a:pt x="1540933" y="702733"/>
                    </a:cubicBezTo>
                    <a:cubicBezTo>
                      <a:pt x="1579880" y="638387"/>
                      <a:pt x="1649306" y="523240"/>
                      <a:pt x="1683173" y="448733"/>
                    </a:cubicBezTo>
                    <a:cubicBezTo>
                      <a:pt x="1717040" y="374226"/>
                      <a:pt x="1720426" y="308186"/>
                      <a:pt x="1744133" y="255693"/>
                    </a:cubicBezTo>
                    <a:cubicBezTo>
                      <a:pt x="1767840" y="203200"/>
                      <a:pt x="1823720" y="165946"/>
                      <a:pt x="1825413" y="133773"/>
                    </a:cubicBezTo>
                    <a:cubicBezTo>
                      <a:pt x="1827106" y="101600"/>
                      <a:pt x="1776306" y="81280"/>
                      <a:pt x="1754293" y="62653"/>
                    </a:cubicBezTo>
                    <a:cubicBezTo>
                      <a:pt x="1732280" y="44026"/>
                      <a:pt x="1718733" y="28786"/>
                      <a:pt x="1693333" y="22013"/>
                    </a:cubicBezTo>
                    <a:cubicBezTo>
                      <a:pt x="1667933" y="15240"/>
                      <a:pt x="1667933" y="8466"/>
                      <a:pt x="1642533" y="1185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TextBox 17"/>
              <p:cNvSpPr txBox="1">
                <a:spLocks noChangeArrowheads="1"/>
              </p:cNvSpPr>
              <p:nvPr/>
            </p:nvSpPr>
            <p:spPr bwMode="auto">
              <a:xfrm>
                <a:off x="3060" y="2526"/>
                <a:ext cx="675" cy="174"/>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黑体" pitchFamily="2" charset="-122"/>
                    <a:ea typeface="黑体" pitchFamily="2" charset="-122"/>
                  </a:rPr>
                  <a:t>石桥铺片区</a:t>
                </a:r>
              </a:p>
            </p:txBody>
          </p:sp>
          <p:sp>
            <p:nvSpPr>
              <p:cNvPr id="95" name="任意多边形 18"/>
              <p:cNvSpPr>
                <a:spLocks noChangeArrowheads="1"/>
              </p:cNvSpPr>
              <p:nvPr/>
            </p:nvSpPr>
            <p:spPr bwMode="auto">
              <a:xfrm>
                <a:off x="2129" y="559"/>
                <a:ext cx="1238" cy="2432"/>
              </a:xfrm>
              <a:custGeom>
                <a:avLst/>
                <a:gdLst>
                  <a:gd name="T0" fmla="*/ 0 w 1965960"/>
                  <a:gd name="T1" fmla="*/ 0 h 3860800"/>
                  <a:gd name="T2" fmla="*/ 0 w 1965960"/>
                  <a:gd name="T3" fmla="*/ 0 h 3860800"/>
                  <a:gd name="T4" fmla="*/ 0 w 1965960"/>
                  <a:gd name="T5" fmla="*/ 0 h 3860800"/>
                  <a:gd name="T6" fmla="*/ 0 w 1965960"/>
                  <a:gd name="T7" fmla="*/ 0 h 3860800"/>
                  <a:gd name="T8" fmla="*/ 0 w 1965960"/>
                  <a:gd name="T9" fmla="*/ 0 h 3860800"/>
                  <a:gd name="T10" fmla="*/ 0 w 1965960"/>
                  <a:gd name="T11" fmla="*/ 0 h 3860800"/>
                  <a:gd name="T12" fmla="*/ 0 w 1965960"/>
                  <a:gd name="T13" fmla="*/ 0 h 3860800"/>
                  <a:gd name="T14" fmla="*/ 0 w 1965960"/>
                  <a:gd name="T15" fmla="*/ 0 h 3860800"/>
                  <a:gd name="T16" fmla="*/ 0 w 1965960"/>
                  <a:gd name="T17" fmla="*/ 0 h 3860800"/>
                  <a:gd name="T18" fmla="*/ 0 w 1965960"/>
                  <a:gd name="T19" fmla="*/ 0 h 3860800"/>
                  <a:gd name="T20" fmla="*/ 0 w 1965960"/>
                  <a:gd name="T21" fmla="*/ 0 h 3860800"/>
                  <a:gd name="T22" fmla="*/ 0 w 1965960"/>
                  <a:gd name="T23" fmla="*/ 0 h 3860800"/>
                  <a:gd name="T24" fmla="*/ 0 w 1965960"/>
                  <a:gd name="T25" fmla="*/ 0 h 3860800"/>
                  <a:gd name="T26" fmla="*/ 0 w 1965960"/>
                  <a:gd name="T27" fmla="*/ 0 h 3860800"/>
                  <a:gd name="T28" fmla="*/ 0 w 1965960"/>
                  <a:gd name="T29" fmla="*/ 0 h 3860800"/>
                  <a:gd name="T30" fmla="*/ 0 w 1965960"/>
                  <a:gd name="T31" fmla="*/ 0 h 3860800"/>
                  <a:gd name="T32" fmla="*/ 0 w 1965960"/>
                  <a:gd name="T33" fmla="*/ 0 h 3860800"/>
                  <a:gd name="T34" fmla="*/ 0 w 1965960"/>
                  <a:gd name="T35" fmla="*/ 0 h 3860800"/>
                  <a:gd name="T36" fmla="*/ 0 w 1965960"/>
                  <a:gd name="T37" fmla="*/ 0 h 3860800"/>
                  <a:gd name="T38" fmla="*/ 0 w 1965960"/>
                  <a:gd name="T39" fmla="*/ 0 h 3860800"/>
                  <a:gd name="T40" fmla="*/ 0 w 1965960"/>
                  <a:gd name="T41" fmla="*/ 0 h 3860800"/>
                  <a:gd name="T42" fmla="*/ 0 w 1965960"/>
                  <a:gd name="T43" fmla="*/ 0 h 3860800"/>
                  <a:gd name="T44" fmla="*/ 0 w 1965960"/>
                  <a:gd name="T45" fmla="*/ 0 h 3860800"/>
                  <a:gd name="T46" fmla="*/ 0 w 1965960"/>
                  <a:gd name="T47" fmla="*/ 0 h 3860800"/>
                  <a:gd name="T48" fmla="*/ 0 w 1965960"/>
                  <a:gd name="T49" fmla="*/ 0 h 3860800"/>
                  <a:gd name="T50" fmla="*/ 0 w 1965960"/>
                  <a:gd name="T51" fmla="*/ 0 h 3860800"/>
                  <a:gd name="T52" fmla="*/ 0 w 1965960"/>
                  <a:gd name="T53" fmla="*/ 0 h 3860800"/>
                  <a:gd name="T54" fmla="*/ 0 w 1965960"/>
                  <a:gd name="T55" fmla="*/ 0 h 3860800"/>
                  <a:gd name="T56" fmla="*/ 0 w 1965960"/>
                  <a:gd name="T57" fmla="*/ 0 h 3860800"/>
                  <a:gd name="T58" fmla="*/ 0 w 1965960"/>
                  <a:gd name="T59" fmla="*/ 0 h 3860800"/>
                  <a:gd name="T60" fmla="*/ 0 w 1965960"/>
                  <a:gd name="T61" fmla="*/ 0 h 3860800"/>
                  <a:gd name="T62" fmla="*/ 0 w 1965960"/>
                  <a:gd name="T63" fmla="*/ 0 h 3860800"/>
                  <a:gd name="T64" fmla="*/ 0 w 1965960"/>
                  <a:gd name="T65" fmla="*/ 0 h 3860800"/>
                  <a:gd name="T66" fmla="*/ 0 w 1965960"/>
                  <a:gd name="T67" fmla="*/ 0 h 3860800"/>
                  <a:gd name="T68" fmla="*/ 0 w 1965960"/>
                  <a:gd name="T69" fmla="*/ 0 h 3860800"/>
                  <a:gd name="T70" fmla="*/ 0 w 1965960"/>
                  <a:gd name="T71" fmla="*/ 0 h 3860800"/>
                  <a:gd name="T72" fmla="*/ 0 w 1965960"/>
                  <a:gd name="T73" fmla="*/ 0 h 3860800"/>
                  <a:gd name="T74" fmla="*/ 0 w 1965960"/>
                  <a:gd name="T75" fmla="*/ 0 h 3860800"/>
                  <a:gd name="T76" fmla="*/ 0 w 1965960"/>
                  <a:gd name="T77" fmla="*/ 0 h 3860800"/>
                  <a:gd name="T78" fmla="*/ 0 w 1965960"/>
                  <a:gd name="T79" fmla="*/ 0 h 3860800"/>
                  <a:gd name="T80" fmla="*/ 0 w 1965960"/>
                  <a:gd name="T81" fmla="*/ 0 h 3860800"/>
                  <a:gd name="T82" fmla="*/ 0 w 1965960"/>
                  <a:gd name="T83" fmla="*/ 0 h 3860800"/>
                  <a:gd name="T84" fmla="*/ 0 w 1965960"/>
                  <a:gd name="T85" fmla="*/ 0 h 3860800"/>
                  <a:gd name="T86" fmla="*/ 0 w 1965960"/>
                  <a:gd name="T87" fmla="*/ 0 h 3860800"/>
                  <a:gd name="T88" fmla="*/ 0 w 1965960"/>
                  <a:gd name="T89" fmla="*/ 0 h 38608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5960"/>
                  <a:gd name="T136" fmla="*/ 0 h 3860800"/>
                  <a:gd name="T137" fmla="*/ 1965960 w 1965960"/>
                  <a:gd name="T138" fmla="*/ 3860800 h 38608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5960" h="3860800">
                    <a:moveTo>
                      <a:pt x="806027" y="890693"/>
                    </a:moveTo>
                    <a:cubicBezTo>
                      <a:pt x="844974" y="829733"/>
                      <a:pt x="961814" y="665480"/>
                      <a:pt x="999067" y="596053"/>
                    </a:cubicBezTo>
                    <a:cubicBezTo>
                      <a:pt x="1036320" y="526626"/>
                      <a:pt x="1016000" y="511386"/>
                      <a:pt x="1029547" y="474133"/>
                    </a:cubicBezTo>
                    <a:cubicBezTo>
                      <a:pt x="1043094" y="436880"/>
                      <a:pt x="1083734" y="408093"/>
                      <a:pt x="1080347" y="372533"/>
                    </a:cubicBezTo>
                    <a:cubicBezTo>
                      <a:pt x="1076960" y="336973"/>
                      <a:pt x="1043094" y="287866"/>
                      <a:pt x="1009227" y="260773"/>
                    </a:cubicBezTo>
                    <a:cubicBezTo>
                      <a:pt x="975360" y="233680"/>
                      <a:pt x="914400" y="223520"/>
                      <a:pt x="877147" y="209973"/>
                    </a:cubicBezTo>
                    <a:cubicBezTo>
                      <a:pt x="839894" y="196426"/>
                      <a:pt x="814494" y="206586"/>
                      <a:pt x="785707" y="179493"/>
                    </a:cubicBezTo>
                    <a:cubicBezTo>
                      <a:pt x="756920" y="152400"/>
                      <a:pt x="724747" y="74506"/>
                      <a:pt x="704427" y="47413"/>
                    </a:cubicBezTo>
                    <a:cubicBezTo>
                      <a:pt x="684107" y="20320"/>
                      <a:pt x="706120" y="23706"/>
                      <a:pt x="663787" y="16933"/>
                    </a:cubicBezTo>
                    <a:cubicBezTo>
                      <a:pt x="621454" y="10160"/>
                      <a:pt x="508000" y="5080"/>
                      <a:pt x="450427" y="6773"/>
                    </a:cubicBezTo>
                    <a:cubicBezTo>
                      <a:pt x="392854" y="8466"/>
                      <a:pt x="357294" y="0"/>
                      <a:pt x="318347" y="27093"/>
                    </a:cubicBezTo>
                    <a:cubicBezTo>
                      <a:pt x="279400" y="54186"/>
                      <a:pt x="238760" y="127000"/>
                      <a:pt x="216747" y="169333"/>
                    </a:cubicBezTo>
                    <a:cubicBezTo>
                      <a:pt x="194734" y="211666"/>
                      <a:pt x="181187" y="223520"/>
                      <a:pt x="186267" y="281093"/>
                    </a:cubicBezTo>
                    <a:cubicBezTo>
                      <a:pt x="191347" y="338666"/>
                      <a:pt x="247227" y="472440"/>
                      <a:pt x="247227" y="514773"/>
                    </a:cubicBezTo>
                    <a:cubicBezTo>
                      <a:pt x="247227" y="557106"/>
                      <a:pt x="201507" y="531706"/>
                      <a:pt x="186267" y="535093"/>
                    </a:cubicBezTo>
                    <a:cubicBezTo>
                      <a:pt x="171027" y="538480"/>
                      <a:pt x="157480" y="504613"/>
                      <a:pt x="155787" y="535093"/>
                    </a:cubicBezTo>
                    <a:cubicBezTo>
                      <a:pt x="154094" y="565573"/>
                      <a:pt x="171027" y="675640"/>
                      <a:pt x="176107" y="717973"/>
                    </a:cubicBezTo>
                    <a:cubicBezTo>
                      <a:pt x="181187" y="760306"/>
                      <a:pt x="198120" y="782320"/>
                      <a:pt x="186267" y="789093"/>
                    </a:cubicBezTo>
                    <a:cubicBezTo>
                      <a:pt x="174414" y="795866"/>
                      <a:pt x="121920" y="787400"/>
                      <a:pt x="104987" y="758613"/>
                    </a:cubicBezTo>
                    <a:cubicBezTo>
                      <a:pt x="88054" y="729826"/>
                      <a:pt x="94827" y="614680"/>
                      <a:pt x="84667" y="616373"/>
                    </a:cubicBezTo>
                    <a:cubicBezTo>
                      <a:pt x="74507" y="618066"/>
                      <a:pt x="47414" y="717973"/>
                      <a:pt x="44027" y="768773"/>
                    </a:cubicBezTo>
                    <a:cubicBezTo>
                      <a:pt x="40640" y="819573"/>
                      <a:pt x="45720" y="873760"/>
                      <a:pt x="64347" y="921173"/>
                    </a:cubicBezTo>
                    <a:cubicBezTo>
                      <a:pt x="82974" y="968586"/>
                      <a:pt x="127000" y="1021080"/>
                      <a:pt x="155787" y="1053253"/>
                    </a:cubicBezTo>
                    <a:cubicBezTo>
                      <a:pt x="184574" y="1085426"/>
                      <a:pt x="233680" y="1088813"/>
                      <a:pt x="237067" y="1114213"/>
                    </a:cubicBezTo>
                    <a:cubicBezTo>
                      <a:pt x="240454" y="1139613"/>
                      <a:pt x="182880" y="1170093"/>
                      <a:pt x="176107" y="1205653"/>
                    </a:cubicBezTo>
                    <a:cubicBezTo>
                      <a:pt x="169334" y="1241213"/>
                      <a:pt x="176107" y="1293706"/>
                      <a:pt x="196427" y="1327573"/>
                    </a:cubicBezTo>
                    <a:cubicBezTo>
                      <a:pt x="216747" y="1361440"/>
                      <a:pt x="294640" y="1373293"/>
                      <a:pt x="298027" y="1408853"/>
                    </a:cubicBezTo>
                    <a:cubicBezTo>
                      <a:pt x="301414" y="1444413"/>
                      <a:pt x="243840" y="1527386"/>
                      <a:pt x="216747" y="1540933"/>
                    </a:cubicBezTo>
                    <a:cubicBezTo>
                      <a:pt x="189654" y="1554480"/>
                      <a:pt x="154094" y="1483360"/>
                      <a:pt x="135467" y="1490133"/>
                    </a:cubicBezTo>
                    <a:cubicBezTo>
                      <a:pt x="116840" y="1496906"/>
                      <a:pt x="104987" y="1551093"/>
                      <a:pt x="104987" y="1581573"/>
                    </a:cubicBezTo>
                    <a:cubicBezTo>
                      <a:pt x="104987" y="1612053"/>
                      <a:pt x="118534" y="1656080"/>
                      <a:pt x="135467" y="1673013"/>
                    </a:cubicBezTo>
                    <a:cubicBezTo>
                      <a:pt x="152400" y="1689946"/>
                      <a:pt x="196427" y="1667933"/>
                      <a:pt x="206587" y="1683173"/>
                    </a:cubicBezTo>
                    <a:cubicBezTo>
                      <a:pt x="216747" y="1698413"/>
                      <a:pt x="196427" y="1764453"/>
                      <a:pt x="196427" y="1764453"/>
                    </a:cubicBezTo>
                    <a:cubicBezTo>
                      <a:pt x="191347" y="1805093"/>
                      <a:pt x="186267" y="1871133"/>
                      <a:pt x="176107" y="1927013"/>
                    </a:cubicBezTo>
                    <a:cubicBezTo>
                      <a:pt x="165947" y="1982893"/>
                      <a:pt x="135467" y="2047240"/>
                      <a:pt x="135467" y="2099733"/>
                    </a:cubicBezTo>
                    <a:cubicBezTo>
                      <a:pt x="135467" y="2152226"/>
                      <a:pt x="169334" y="2179320"/>
                      <a:pt x="176107" y="2241973"/>
                    </a:cubicBezTo>
                    <a:cubicBezTo>
                      <a:pt x="182880" y="2304626"/>
                      <a:pt x="181187" y="2411306"/>
                      <a:pt x="176107" y="2475653"/>
                    </a:cubicBezTo>
                    <a:cubicBezTo>
                      <a:pt x="171027" y="2540000"/>
                      <a:pt x="152400" y="2600960"/>
                      <a:pt x="145627" y="2628053"/>
                    </a:cubicBezTo>
                    <a:cubicBezTo>
                      <a:pt x="138854" y="2655146"/>
                      <a:pt x="154094" y="2612813"/>
                      <a:pt x="135467" y="2638213"/>
                    </a:cubicBezTo>
                    <a:cubicBezTo>
                      <a:pt x="116840" y="2663613"/>
                      <a:pt x="55880" y="2741506"/>
                      <a:pt x="33867" y="2780453"/>
                    </a:cubicBezTo>
                    <a:cubicBezTo>
                      <a:pt x="11854" y="2819400"/>
                      <a:pt x="0" y="2838026"/>
                      <a:pt x="3387" y="2871893"/>
                    </a:cubicBezTo>
                    <a:cubicBezTo>
                      <a:pt x="6774" y="2905760"/>
                      <a:pt x="32174" y="2931160"/>
                      <a:pt x="54187" y="2983653"/>
                    </a:cubicBezTo>
                    <a:cubicBezTo>
                      <a:pt x="76200" y="3036146"/>
                      <a:pt x="125307" y="3130973"/>
                      <a:pt x="135467" y="3186853"/>
                    </a:cubicBezTo>
                    <a:cubicBezTo>
                      <a:pt x="145627" y="3242733"/>
                      <a:pt x="111760" y="3263053"/>
                      <a:pt x="115147" y="3318933"/>
                    </a:cubicBezTo>
                    <a:cubicBezTo>
                      <a:pt x="118534" y="3374813"/>
                      <a:pt x="138854" y="3481493"/>
                      <a:pt x="155787" y="3522133"/>
                    </a:cubicBezTo>
                    <a:cubicBezTo>
                      <a:pt x="172720" y="3562773"/>
                      <a:pt x="223520" y="3535680"/>
                      <a:pt x="216747" y="3562773"/>
                    </a:cubicBezTo>
                    <a:cubicBezTo>
                      <a:pt x="209974" y="3589866"/>
                      <a:pt x="125307" y="3652520"/>
                      <a:pt x="115147" y="3684693"/>
                    </a:cubicBezTo>
                    <a:cubicBezTo>
                      <a:pt x="104987" y="3716866"/>
                      <a:pt x="128694" y="3740573"/>
                      <a:pt x="155787" y="3755813"/>
                    </a:cubicBezTo>
                    <a:cubicBezTo>
                      <a:pt x="182880" y="3771053"/>
                      <a:pt x="235374" y="3765973"/>
                      <a:pt x="277707" y="3776133"/>
                    </a:cubicBezTo>
                    <a:cubicBezTo>
                      <a:pt x="320040" y="3786293"/>
                      <a:pt x="348827" y="3803226"/>
                      <a:pt x="409787" y="3816773"/>
                    </a:cubicBezTo>
                    <a:cubicBezTo>
                      <a:pt x="470747" y="3830320"/>
                      <a:pt x="572347" y="3860800"/>
                      <a:pt x="643467" y="3857413"/>
                    </a:cubicBezTo>
                    <a:cubicBezTo>
                      <a:pt x="714587" y="3854026"/>
                      <a:pt x="760307" y="3808306"/>
                      <a:pt x="836507" y="3796453"/>
                    </a:cubicBezTo>
                    <a:cubicBezTo>
                      <a:pt x="912707" y="3784600"/>
                      <a:pt x="1061720" y="3808306"/>
                      <a:pt x="1100667" y="3786293"/>
                    </a:cubicBezTo>
                    <a:cubicBezTo>
                      <a:pt x="1139614" y="3764280"/>
                      <a:pt x="1076960" y="3711786"/>
                      <a:pt x="1070187" y="3664373"/>
                    </a:cubicBezTo>
                    <a:cubicBezTo>
                      <a:pt x="1063414" y="3616960"/>
                      <a:pt x="1060027" y="3550920"/>
                      <a:pt x="1060027" y="3501813"/>
                    </a:cubicBezTo>
                    <a:cubicBezTo>
                      <a:pt x="1060027" y="3452706"/>
                      <a:pt x="1032934" y="3432386"/>
                      <a:pt x="1070187" y="3369733"/>
                    </a:cubicBezTo>
                    <a:cubicBezTo>
                      <a:pt x="1107440" y="3307080"/>
                      <a:pt x="1242907" y="3173306"/>
                      <a:pt x="1283547" y="3125893"/>
                    </a:cubicBezTo>
                    <a:cubicBezTo>
                      <a:pt x="1324187" y="3078480"/>
                      <a:pt x="1320800" y="3107266"/>
                      <a:pt x="1314027" y="3085253"/>
                    </a:cubicBezTo>
                    <a:cubicBezTo>
                      <a:pt x="1307254" y="3063240"/>
                      <a:pt x="1249680" y="3027680"/>
                      <a:pt x="1242907" y="2993813"/>
                    </a:cubicBezTo>
                    <a:cubicBezTo>
                      <a:pt x="1236134" y="2959946"/>
                      <a:pt x="1254760" y="2944706"/>
                      <a:pt x="1273387" y="2882053"/>
                    </a:cubicBezTo>
                    <a:cubicBezTo>
                      <a:pt x="1292014" y="2819400"/>
                      <a:pt x="1336040" y="2677160"/>
                      <a:pt x="1354667" y="2617893"/>
                    </a:cubicBezTo>
                    <a:cubicBezTo>
                      <a:pt x="1373294" y="2558626"/>
                      <a:pt x="1363134" y="2536613"/>
                      <a:pt x="1385147" y="2526453"/>
                    </a:cubicBezTo>
                    <a:cubicBezTo>
                      <a:pt x="1407160" y="2516293"/>
                      <a:pt x="1442720" y="2553546"/>
                      <a:pt x="1486747" y="2556933"/>
                    </a:cubicBezTo>
                    <a:cubicBezTo>
                      <a:pt x="1530774" y="2560320"/>
                      <a:pt x="1593427" y="2548466"/>
                      <a:pt x="1649307" y="2546773"/>
                    </a:cubicBezTo>
                    <a:cubicBezTo>
                      <a:pt x="1705187" y="2545080"/>
                      <a:pt x="1774614" y="2545080"/>
                      <a:pt x="1822027" y="2546773"/>
                    </a:cubicBezTo>
                    <a:cubicBezTo>
                      <a:pt x="1869440" y="2548466"/>
                      <a:pt x="1910080" y="2562013"/>
                      <a:pt x="1933787" y="2556933"/>
                    </a:cubicBezTo>
                    <a:cubicBezTo>
                      <a:pt x="1957494" y="2551853"/>
                      <a:pt x="1962574" y="2528146"/>
                      <a:pt x="1964267" y="2516293"/>
                    </a:cubicBezTo>
                    <a:cubicBezTo>
                      <a:pt x="1965960" y="2504440"/>
                      <a:pt x="1957494" y="2490893"/>
                      <a:pt x="1943947" y="2485813"/>
                    </a:cubicBezTo>
                    <a:cubicBezTo>
                      <a:pt x="1930400" y="2480733"/>
                      <a:pt x="1911774" y="2490893"/>
                      <a:pt x="1882987" y="2485813"/>
                    </a:cubicBezTo>
                    <a:cubicBezTo>
                      <a:pt x="1854200" y="2480733"/>
                      <a:pt x="1798320" y="2470573"/>
                      <a:pt x="1771227" y="2455333"/>
                    </a:cubicBezTo>
                    <a:cubicBezTo>
                      <a:pt x="1744134" y="2440093"/>
                      <a:pt x="1733974" y="2421466"/>
                      <a:pt x="1720427" y="2394373"/>
                    </a:cubicBezTo>
                    <a:cubicBezTo>
                      <a:pt x="1706880" y="2367280"/>
                      <a:pt x="1705187" y="2319866"/>
                      <a:pt x="1689947" y="2292773"/>
                    </a:cubicBezTo>
                    <a:cubicBezTo>
                      <a:pt x="1674707" y="2265680"/>
                      <a:pt x="1651000" y="2258906"/>
                      <a:pt x="1628987" y="2231813"/>
                    </a:cubicBezTo>
                    <a:cubicBezTo>
                      <a:pt x="1606974" y="2204720"/>
                      <a:pt x="1578187" y="2157306"/>
                      <a:pt x="1557867" y="2130213"/>
                    </a:cubicBezTo>
                    <a:cubicBezTo>
                      <a:pt x="1537547" y="2103120"/>
                      <a:pt x="1507067" y="2069253"/>
                      <a:pt x="1507067" y="2069253"/>
                    </a:cubicBezTo>
                    <a:cubicBezTo>
                      <a:pt x="1479974" y="2037080"/>
                      <a:pt x="1427480" y="1981200"/>
                      <a:pt x="1395307" y="1937173"/>
                    </a:cubicBezTo>
                    <a:cubicBezTo>
                      <a:pt x="1363134" y="1893146"/>
                      <a:pt x="1337734" y="1840653"/>
                      <a:pt x="1314027" y="1805093"/>
                    </a:cubicBezTo>
                    <a:cubicBezTo>
                      <a:pt x="1290320" y="1769533"/>
                      <a:pt x="1276774" y="1750906"/>
                      <a:pt x="1253067" y="1723813"/>
                    </a:cubicBezTo>
                    <a:cubicBezTo>
                      <a:pt x="1229360" y="1696720"/>
                      <a:pt x="1200574" y="1659466"/>
                      <a:pt x="1171787" y="1642533"/>
                    </a:cubicBezTo>
                    <a:cubicBezTo>
                      <a:pt x="1143000" y="1625600"/>
                      <a:pt x="1120987" y="1640840"/>
                      <a:pt x="1080347" y="1622213"/>
                    </a:cubicBezTo>
                    <a:cubicBezTo>
                      <a:pt x="1039707" y="1603586"/>
                      <a:pt x="965200" y="1562946"/>
                      <a:pt x="927947" y="1530773"/>
                    </a:cubicBezTo>
                    <a:cubicBezTo>
                      <a:pt x="890694" y="1498600"/>
                      <a:pt x="878840" y="1452880"/>
                      <a:pt x="856827" y="1429173"/>
                    </a:cubicBezTo>
                    <a:cubicBezTo>
                      <a:pt x="834814" y="1405466"/>
                      <a:pt x="804334" y="1402080"/>
                      <a:pt x="795867" y="1388533"/>
                    </a:cubicBezTo>
                    <a:cubicBezTo>
                      <a:pt x="787400" y="1374986"/>
                      <a:pt x="817880" y="1354666"/>
                      <a:pt x="806027" y="1347893"/>
                    </a:cubicBezTo>
                    <a:cubicBezTo>
                      <a:pt x="794174" y="1341120"/>
                      <a:pt x="743374" y="1363133"/>
                      <a:pt x="724747" y="1347893"/>
                    </a:cubicBezTo>
                    <a:cubicBezTo>
                      <a:pt x="706120" y="1332653"/>
                      <a:pt x="704427" y="1288626"/>
                      <a:pt x="694267" y="1256453"/>
                    </a:cubicBezTo>
                    <a:cubicBezTo>
                      <a:pt x="684107" y="1224280"/>
                      <a:pt x="657014" y="1188720"/>
                      <a:pt x="663787" y="1154853"/>
                    </a:cubicBezTo>
                    <a:cubicBezTo>
                      <a:pt x="670560" y="1120986"/>
                      <a:pt x="717974" y="1085426"/>
                      <a:pt x="734907" y="1053253"/>
                    </a:cubicBezTo>
                    <a:cubicBezTo>
                      <a:pt x="751840" y="1021080"/>
                      <a:pt x="748454" y="988906"/>
                      <a:pt x="765387" y="961813"/>
                    </a:cubicBezTo>
                    <a:cubicBezTo>
                      <a:pt x="782320" y="934720"/>
                      <a:pt x="767080" y="951653"/>
                      <a:pt x="806027" y="89069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TextBox 19"/>
              <p:cNvSpPr txBox="1">
                <a:spLocks noChangeArrowheads="1"/>
              </p:cNvSpPr>
              <p:nvPr/>
            </p:nvSpPr>
            <p:spPr bwMode="auto">
              <a:xfrm>
                <a:off x="2385" y="1805"/>
                <a:ext cx="540"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latin typeface="黑体" pitchFamily="2" charset="-122"/>
                    <a:ea typeface="黑体" pitchFamily="2" charset="-122"/>
                  </a:rPr>
                  <a:t>老沙区</a:t>
                </a:r>
              </a:p>
            </p:txBody>
          </p:sp>
          <p:sp>
            <p:nvSpPr>
              <p:cNvPr id="97" name="任意多边形 21"/>
              <p:cNvSpPr>
                <a:spLocks noChangeArrowheads="1"/>
              </p:cNvSpPr>
              <p:nvPr/>
            </p:nvSpPr>
            <p:spPr bwMode="auto">
              <a:xfrm>
                <a:off x="3639" y="2368"/>
                <a:ext cx="568" cy="484"/>
              </a:xfrm>
              <a:custGeom>
                <a:avLst/>
                <a:gdLst>
                  <a:gd name="T0" fmla="*/ 0 w 900854"/>
                  <a:gd name="T1" fmla="*/ 0 h 768773"/>
                  <a:gd name="T2" fmla="*/ 0 w 900854"/>
                  <a:gd name="T3" fmla="*/ 0 h 768773"/>
                  <a:gd name="T4" fmla="*/ 0 w 900854"/>
                  <a:gd name="T5" fmla="*/ 0 h 768773"/>
                  <a:gd name="T6" fmla="*/ 0 w 900854"/>
                  <a:gd name="T7" fmla="*/ 0 h 768773"/>
                  <a:gd name="T8" fmla="*/ 0 w 900854"/>
                  <a:gd name="T9" fmla="*/ 0 h 768773"/>
                  <a:gd name="T10" fmla="*/ 0 w 900854"/>
                  <a:gd name="T11" fmla="*/ 0 h 768773"/>
                  <a:gd name="T12" fmla="*/ 0 w 900854"/>
                  <a:gd name="T13" fmla="*/ 0 h 768773"/>
                  <a:gd name="T14" fmla="*/ 0 w 900854"/>
                  <a:gd name="T15" fmla="*/ 0 h 768773"/>
                  <a:gd name="T16" fmla="*/ 0 w 900854"/>
                  <a:gd name="T17" fmla="*/ 0 h 768773"/>
                  <a:gd name="T18" fmla="*/ 0 w 900854"/>
                  <a:gd name="T19" fmla="*/ 0 h 768773"/>
                  <a:gd name="T20" fmla="*/ 0 w 900854"/>
                  <a:gd name="T21" fmla="*/ 0 h 768773"/>
                  <a:gd name="T22" fmla="*/ 0 w 900854"/>
                  <a:gd name="T23" fmla="*/ 0 h 768773"/>
                  <a:gd name="T24" fmla="*/ 0 w 900854"/>
                  <a:gd name="T25" fmla="*/ 0 h 768773"/>
                  <a:gd name="T26" fmla="*/ 0 w 900854"/>
                  <a:gd name="T27" fmla="*/ 0 h 768773"/>
                  <a:gd name="T28" fmla="*/ 0 w 900854"/>
                  <a:gd name="T29" fmla="*/ 0 h 768773"/>
                  <a:gd name="T30" fmla="*/ 0 w 900854"/>
                  <a:gd name="T31" fmla="*/ 0 h 768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0854"/>
                  <a:gd name="T49" fmla="*/ 0 h 768773"/>
                  <a:gd name="T50" fmla="*/ 900854 w 900854"/>
                  <a:gd name="T51" fmla="*/ 768773 h 7687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0854" h="768773">
                    <a:moveTo>
                      <a:pt x="521547" y="10160"/>
                    </a:moveTo>
                    <a:cubicBezTo>
                      <a:pt x="472440" y="20320"/>
                      <a:pt x="457200" y="57573"/>
                      <a:pt x="430107" y="111760"/>
                    </a:cubicBezTo>
                    <a:cubicBezTo>
                      <a:pt x="403014" y="165947"/>
                      <a:pt x="381000" y="282787"/>
                      <a:pt x="358987" y="335280"/>
                    </a:cubicBezTo>
                    <a:cubicBezTo>
                      <a:pt x="336974" y="387773"/>
                      <a:pt x="298027" y="426720"/>
                      <a:pt x="298027" y="426720"/>
                    </a:cubicBezTo>
                    <a:lnTo>
                      <a:pt x="125307" y="690880"/>
                    </a:lnTo>
                    <a:cubicBezTo>
                      <a:pt x="88054" y="746760"/>
                      <a:pt x="0" y="755227"/>
                      <a:pt x="74507" y="762000"/>
                    </a:cubicBezTo>
                    <a:cubicBezTo>
                      <a:pt x="149014" y="768773"/>
                      <a:pt x="463974" y="733213"/>
                      <a:pt x="572347" y="731520"/>
                    </a:cubicBezTo>
                    <a:cubicBezTo>
                      <a:pt x="680720" y="729827"/>
                      <a:pt x="699347" y="765387"/>
                      <a:pt x="724747" y="751840"/>
                    </a:cubicBezTo>
                    <a:cubicBezTo>
                      <a:pt x="750147" y="738293"/>
                      <a:pt x="723054" y="702733"/>
                      <a:pt x="724747" y="650240"/>
                    </a:cubicBezTo>
                    <a:cubicBezTo>
                      <a:pt x="726440" y="597747"/>
                      <a:pt x="726440" y="496147"/>
                      <a:pt x="734907" y="436880"/>
                    </a:cubicBezTo>
                    <a:cubicBezTo>
                      <a:pt x="743374" y="377613"/>
                      <a:pt x="760307" y="333587"/>
                      <a:pt x="775547" y="294640"/>
                    </a:cubicBezTo>
                    <a:cubicBezTo>
                      <a:pt x="790787" y="255693"/>
                      <a:pt x="811107" y="237067"/>
                      <a:pt x="826347" y="203200"/>
                    </a:cubicBezTo>
                    <a:cubicBezTo>
                      <a:pt x="841587" y="169333"/>
                      <a:pt x="858520" y="116840"/>
                      <a:pt x="866987" y="91440"/>
                    </a:cubicBezTo>
                    <a:cubicBezTo>
                      <a:pt x="875454" y="66040"/>
                      <a:pt x="900854" y="57573"/>
                      <a:pt x="877147" y="50800"/>
                    </a:cubicBezTo>
                    <a:cubicBezTo>
                      <a:pt x="853440" y="44027"/>
                      <a:pt x="780627" y="55880"/>
                      <a:pt x="724747" y="50800"/>
                    </a:cubicBezTo>
                    <a:cubicBezTo>
                      <a:pt x="668867" y="45720"/>
                      <a:pt x="570654" y="0"/>
                      <a:pt x="521547" y="1016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TextBox 22"/>
              <p:cNvSpPr txBox="1">
                <a:spLocks noChangeArrowheads="1"/>
              </p:cNvSpPr>
              <p:nvPr/>
            </p:nvSpPr>
            <p:spPr bwMode="auto">
              <a:xfrm>
                <a:off x="3870" y="2340"/>
                <a:ext cx="270" cy="523"/>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黑体" pitchFamily="2" charset="-122"/>
                    <a:ea typeface="黑体" pitchFamily="2" charset="-122"/>
                  </a:rPr>
                  <a:t>黄家码头</a:t>
                </a:r>
              </a:p>
            </p:txBody>
          </p:sp>
          <p:sp>
            <p:nvSpPr>
              <p:cNvPr id="99" name="任意多边形 23"/>
              <p:cNvSpPr>
                <a:spLocks noChangeArrowheads="1"/>
              </p:cNvSpPr>
              <p:nvPr/>
            </p:nvSpPr>
            <p:spPr bwMode="auto">
              <a:xfrm>
                <a:off x="3483" y="2846"/>
                <a:ext cx="696" cy="505"/>
              </a:xfrm>
              <a:custGeom>
                <a:avLst/>
                <a:gdLst>
                  <a:gd name="T0" fmla="*/ 0 w 1105747"/>
                  <a:gd name="T1" fmla="*/ 0 h 802640"/>
                  <a:gd name="T2" fmla="*/ 0 w 1105747"/>
                  <a:gd name="T3" fmla="*/ 0 h 802640"/>
                  <a:gd name="T4" fmla="*/ 0 w 1105747"/>
                  <a:gd name="T5" fmla="*/ 0 h 802640"/>
                  <a:gd name="T6" fmla="*/ 0 w 1105747"/>
                  <a:gd name="T7" fmla="*/ 0 h 802640"/>
                  <a:gd name="T8" fmla="*/ 0 w 1105747"/>
                  <a:gd name="T9" fmla="*/ 0 h 802640"/>
                  <a:gd name="T10" fmla="*/ 0 w 1105747"/>
                  <a:gd name="T11" fmla="*/ 0 h 802640"/>
                  <a:gd name="T12" fmla="*/ 0 w 1105747"/>
                  <a:gd name="T13" fmla="*/ 0 h 802640"/>
                  <a:gd name="T14" fmla="*/ 0 w 1105747"/>
                  <a:gd name="T15" fmla="*/ 0 h 802640"/>
                  <a:gd name="T16" fmla="*/ 0 w 1105747"/>
                  <a:gd name="T17" fmla="*/ 0 h 802640"/>
                  <a:gd name="T18" fmla="*/ 0 w 1105747"/>
                  <a:gd name="T19" fmla="*/ 0 h 802640"/>
                  <a:gd name="T20" fmla="*/ 0 w 1105747"/>
                  <a:gd name="T21" fmla="*/ 0 h 802640"/>
                  <a:gd name="T22" fmla="*/ 0 w 1105747"/>
                  <a:gd name="T23" fmla="*/ 0 h 802640"/>
                  <a:gd name="T24" fmla="*/ 0 w 1105747"/>
                  <a:gd name="T25" fmla="*/ 0 h 802640"/>
                  <a:gd name="T26" fmla="*/ 0 w 1105747"/>
                  <a:gd name="T27" fmla="*/ 0 h 802640"/>
                  <a:gd name="T28" fmla="*/ 0 w 1105747"/>
                  <a:gd name="T29" fmla="*/ 0 h 802640"/>
                  <a:gd name="T30" fmla="*/ 0 w 1105747"/>
                  <a:gd name="T31" fmla="*/ 0 h 802640"/>
                  <a:gd name="T32" fmla="*/ 0 w 1105747"/>
                  <a:gd name="T33" fmla="*/ 0 h 802640"/>
                  <a:gd name="T34" fmla="*/ 0 w 1105747"/>
                  <a:gd name="T35" fmla="*/ 0 h 802640"/>
                  <a:gd name="T36" fmla="*/ 0 w 1105747"/>
                  <a:gd name="T37" fmla="*/ 0 h 802640"/>
                  <a:gd name="T38" fmla="*/ 0 w 1105747"/>
                  <a:gd name="T39" fmla="*/ 0 h 8026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5747"/>
                  <a:gd name="T61" fmla="*/ 0 h 802640"/>
                  <a:gd name="T62" fmla="*/ 1105747 w 1105747"/>
                  <a:gd name="T63" fmla="*/ 802640 h 8026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5747" h="802640">
                    <a:moveTo>
                      <a:pt x="943187" y="33867"/>
                    </a:moveTo>
                    <a:cubicBezTo>
                      <a:pt x="982133" y="114300"/>
                      <a:pt x="1021080" y="194734"/>
                      <a:pt x="1034627" y="257387"/>
                    </a:cubicBezTo>
                    <a:cubicBezTo>
                      <a:pt x="1048174" y="320040"/>
                      <a:pt x="1014307" y="357294"/>
                      <a:pt x="1024467" y="409787"/>
                    </a:cubicBezTo>
                    <a:cubicBezTo>
                      <a:pt x="1034627" y="462280"/>
                      <a:pt x="1087120" y="526627"/>
                      <a:pt x="1095587" y="572347"/>
                    </a:cubicBezTo>
                    <a:cubicBezTo>
                      <a:pt x="1104054" y="618067"/>
                      <a:pt x="1105747" y="660400"/>
                      <a:pt x="1075267" y="684107"/>
                    </a:cubicBezTo>
                    <a:cubicBezTo>
                      <a:pt x="1044787" y="707814"/>
                      <a:pt x="968587" y="702734"/>
                      <a:pt x="912707" y="714587"/>
                    </a:cubicBezTo>
                    <a:cubicBezTo>
                      <a:pt x="856827" y="726440"/>
                      <a:pt x="816187" y="741680"/>
                      <a:pt x="739987" y="755227"/>
                    </a:cubicBezTo>
                    <a:cubicBezTo>
                      <a:pt x="663787" y="768774"/>
                      <a:pt x="563880" y="802640"/>
                      <a:pt x="455507" y="795867"/>
                    </a:cubicBezTo>
                    <a:cubicBezTo>
                      <a:pt x="347134" y="789094"/>
                      <a:pt x="164254" y="726440"/>
                      <a:pt x="89747" y="714587"/>
                    </a:cubicBezTo>
                    <a:cubicBezTo>
                      <a:pt x="15240" y="702734"/>
                      <a:pt x="0" y="745067"/>
                      <a:pt x="8467" y="724747"/>
                    </a:cubicBezTo>
                    <a:cubicBezTo>
                      <a:pt x="16934" y="704427"/>
                      <a:pt x="118534" y="628227"/>
                      <a:pt x="140547" y="592667"/>
                    </a:cubicBezTo>
                    <a:cubicBezTo>
                      <a:pt x="162560" y="557107"/>
                      <a:pt x="132080" y="548640"/>
                      <a:pt x="140547" y="511387"/>
                    </a:cubicBezTo>
                    <a:cubicBezTo>
                      <a:pt x="149014" y="474134"/>
                      <a:pt x="191347" y="426720"/>
                      <a:pt x="191347" y="369147"/>
                    </a:cubicBezTo>
                    <a:cubicBezTo>
                      <a:pt x="191347" y="311574"/>
                      <a:pt x="135467" y="213360"/>
                      <a:pt x="140547" y="165947"/>
                    </a:cubicBezTo>
                    <a:cubicBezTo>
                      <a:pt x="145627" y="118534"/>
                      <a:pt x="193040" y="108374"/>
                      <a:pt x="221827" y="84667"/>
                    </a:cubicBezTo>
                    <a:cubicBezTo>
                      <a:pt x="250614" y="60960"/>
                      <a:pt x="262467" y="33867"/>
                      <a:pt x="313267" y="23707"/>
                    </a:cubicBezTo>
                    <a:cubicBezTo>
                      <a:pt x="364067" y="13547"/>
                      <a:pt x="469054" y="27094"/>
                      <a:pt x="526627" y="23707"/>
                    </a:cubicBezTo>
                    <a:cubicBezTo>
                      <a:pt x="584200" y="20320"/>
                      <a:pt x="607907" y="6774"/>
                      <a:pt x="658707" y="3387"/>
                    </a:cubicBezTo>
                    <a:cubicBezTo>
                      <a:pt x="709507" y="0"/>
                      <a:pt x="831427" y="3387"/>
                      <a:pt x="831427" y="3387"/>
                    </a:cubicBezTo>
                    <a:lnTo>
                      <a:pt x="943187" y="33867"/>
                    </a:ln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TextBox 24"/>
              <p:cNvSpPr txBox="1">
                <a:spLocks noChangeArrowheads="1"/>
              </p:cNvSpPr>
              <p:nvPr/>
            </p:nvSpPr>
            <p:spPr bwMode="auto">
              <a:xfrm>
                <a:off x="3645" y="2949"/>
                <a:ext cx="405" cy="288"/>
              </a:xfrm>
              <a:prstGeom prst="rect">
                <a:avLst/>
              </a:prstGeom>
              <a:solidFill>
                <a:srgbClr val="000000">
                  <a:alpha val="20000"/>
                </a:srgbClr>
              </a:solidFill>
              <a:ln w="9525">
                <a:noFill/>
                <a:miter lim="800000"/>
                <a:headEnd/>
                <a:tailEnd/>
              </a:ln>
            </p:spPr>
            <p:txBody>
              <a:bodyPr>
                <a:spAutoFit/>
              </a:bodyPr>
              <a:lstStyle/>
              <a:p>
                <a:pPr marR="0" lvl="0" indent="0" algn="ctr" fontAlgn="auto">
                  <a:lnSpc>
                    <a:spcPct val="100000"/>
                  </a:lnSpc>
                  <a:spcBef>
                    <a:spcPts val="0"/>
                  </a:spcBef>
                  <a:spcAft>
                    <a:spcPts val="0"/>
                  </a:spcAft>
                  <a:buClrTx/>
                  <a:buSzTx/>
                  <a:buFontTx/>
                  <a:buNone/>
                  <a:tabLst/>
                  <a:defRPr/>
                </a:pPr>
                <a:r>
                  <a:rPr lang="zh-CN" altLang="en-US" sz="1200" b="1" dirty="0">
                    <a:solidFill>
                      <a:schemeClr val="bg1"/>
                    </a:solidFill>
                    <a:latin typeface="黑体" pitchFamily="2" charset="-122"/>
                    <a:ea typeface="黑体" pitchFamily="2" charset="-122"/>
                  </a:rPr>
                  <a:t>杨家坪片区</a:t>
                </a:r>
              </a:p>
            </p:txBody>
          </p:sp>
          <p:sp>
            <p:nvSpPr>
              <p:cNvPr id="101" name="任意多边形 25"/>
              <p:cNvSpPr>
                <a:spLocks noChangeArrowheads="1"/>
              </p:cNvSpPr>
              <p:nvPr/>
            </p:nvSpPr>
            <p:spPr bwMode="auto">
              <a:xfrm>
                <a:off x="3884" y="3213"/>
                <a:ext cx="610" cy="606"/>
              </a:xfrm>
              <a:custGeom>
                <a:avLst/>
                <a:gdLst>
                  <a:gd name="T0" fmla="*/ 0 w 968586"/>
                  <a:gd name="T1" fmla="*/ 0 h 961813"/>
                  <a:gd name="T2" fmla="*/ 0 w 968586"/>
                  <a:gd name="T3" fmla="*/ 0 h 961813"/>
                  <a:gd name="T4" fmla="*/ 0 w 968586"/>
                  <a:gd name="T5" fmla="*/ 0 h 961813"/>
                  <a:gd name="T6" fmla="*/ 0 w 968586"/>
                  <a:gd name="T7" fmla="*/ 0 h 961813"/>
                  <a:gd name="T8" fmla="*/ 0 w 968586"/>
                  <a:gd name="T9" fmla="*/ 0 h 961813"/>
                  <a:gd name="T10" fmla="*/ 0 w 968586"/>
                  <a:gd name="T11" fmla="*/ 0 h 961813"/>
                  <a:gd name="T12" fmla="*/ 0 w 968586"/>
                  <a:gd name="T13" fmla="*/ 0 h 961813"/>
                  <a:gd name="T14" fmla="*/ 0 w 968586"/>
                  <a:gd name="T15" fmla="*/ 0 h 961813"/>
                  <a:gd name="T16" fmla="*/ 0 w 968586"/>
                  <a:gd name="T17" fmla="*/ 0 h 961813"/>
                  <a:gd name="T18" fmla="*/ 0 w 968586"/>
                  <a:gd name="T19" fmla="*/ 0 h 961813"/>
                  <a:gd name="T20" fmla="*/ 0 w 968586"/>
                  <a:gd name="T21" fmla="*/ 0 h 961813"/>
                  <a:gd name="T22" fmla="*/ 0 w 968586"/>
                  <a:gd name="T23" fmla="*/ 0 h 961813"/>
                  <a:gd name="T24" fmla="*/ 0 w 968586"/>
                  <a:gd name="T25" fmla="*/ 0 h 961813"/>
                  <a:gd name="T26" fmla="*/ 0 w 968586"/>
                  <a:gd name="T27" fmla="*/ 0 h 961813"/>
                  <a:gd name="T28" fmla="*/ 0 w 968586"/>
                  <a:gd name="T29" fmla="*/ 0 h 961813"/>
                  <a:gd name="T30" fmla="*/ 0 w 968586"/>
                  <a:gd name="T31" fmla="*/ 0 h 961813"/>
                  <a:gd name="T32" fmla="*/ 0 w 968586"/>
                  <a:gd name="T33" fmla="*/ 0 h 9618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8586"/>
                  <a:gd name="T52" fmla="*/ 0 h 961813"/>
                  <a:gd name="T53" fmla="*/ 968586 w 968586"/>
                  <a:gd name="T54" fmla="*/ 961813 h 9618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8586" h="961813">
                    <a:moveTo>
                      <a:pt x="489373" y="20320"/>
                    </a:moveTo>
                    <a:cubicBezTo>
                      <a:pt x="546946" y="40640"/>
                      <a:pt x="729826" y="128693"/>
                      <a:pt x="804333" y="182880"/>
                    </a:cubicBezTo>
                    <a:cubicBezTo>
                      <a:pt x="878840" y="237067"/>
                      <a:pt x="911013" y="267547"/>
                      <a:pt x="936413" y="345440"/>
                    </a:cubicBezTo>
                    <a:cubicBezTo>
                      <a:pt x="961813" y="423333"/>
                      <a:pt x="968586" y="558800"/>
                      <a:pt x="956733" y="650240"/>
                    </a:cubicBezTo>
                    <a:cubicBezTo>
                      <a:pt x="944880" y="741680"/>
                      <a:pt x="911013" y="843280"/>
                      <a:pt x="865293" y="894080"/>
                    </a:cubicBezTo>
                    <a:cubicBezTo>
                      <a:pt x="819573" y="944880"/>
                      <a:pt x="743373" y="961813"/>
                      <a:pt x="682413" y="955040"/>
                    </a:cubicBezTo>
                    <a:cubicBezTo>
                      <a:pt x="621453" y="948267"/>
                      <a:pt x="575733" y="889000"/>
                      <a:pt x="499533" y="853440"/>
                    </a:cubicBezTo>
                    <a:cubicBezTo>
                      <a:pt x="423333" y="817880"/>
                      <a:pt x="296333" y="760307"/>
                      <a:pt x="225213" y="741680"/>
                    </a:cubicBezTo>
                    <a:cubicBezTo>
                      <a:pt x="154093" y="723053"/>
                      <a:pt x="77893" y="760307"/>
                      <a:pt x="72813" y="741680"/>
                    </a:cubicBezTo>
                    <a:cubicBezTo>
                      <a:pt x="67733" y="723053"/>
                      <a:pt x="176106" y="668867"/>
                      <a:pt x="194733" y="629920"/>
                    </a:cubicBezTo>
                    <a:cubicBezTo>
                      <a:pt x="213360" y="590973"/>
                      <a:pt x="213360" y="568960"/>
                      <a:pt x="184573" y="508000"/>
                    </a:cubicBezTo>
                    <a:cubicBezTo>
                      <a:pt x="155786" y="447040"/>
                      <a:pt x="44026" y="314960"/>
                      <a:pt x="22013" y="264160"/>
                    </a:cubicBezTo>
                    <a:cubicBezTo>
                      <a:pt x="0" y="213360"/>
                      <a:pt x="18626" y="220133"/>
                      <a:pt x="52493" y="203200"/>
                    </a:cubicBezTo>
                    <a:cubicBezTo>
                      <a:pt x="86360" y="186267"/>
                      <a:pt x="225213" y="162560"/>
                      <a:pt x="225213" y="162560"/>
                    </a:cubicBezTo>
                    <a:cubicBezTo>
                      <a:pt x="282786" y="149013"/>
                      <a:pt x="358986" y="138853"/>
                      <a:pt x="397933" y="121920"/>
                    </a:cubicBezTo>
                    <a:cubicBezTo>
                      <a:pt x="436880" y="104987"/>
                      <a:pt x="447040" y="76200"/>
                      <a:pt x="458893" y="60960"/>
                    </a:cubicBezTo>
                    <a:cubicBezTo>
                      <a:pt x="470746" y="45720"/>
                      <a:pt x="431800" y="0"/>
                      <a:pt x="489373" y="2032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2" name="TextBox 26"/>
              <p:cNvSpPr txBox="1">
                <a:spLocks noChangeArrowheads="1"/>
              </p:cNvSpPr>
              <p:nvPr/>
            </p:nvSpPr>
            <p:spPr bwMode="auto">
              <a:xfrm>
                <a:off x="4005" y="3375"/>
                <a:ext cx="405" cy="288"/>
              </a:xfrm>
              <a:prstGeom prst="rect">
                <a:avLst/>
              </a:prstGeom>
              <a:solidFill>
                <a:srgbClr val="000000">
                  <a:alpha val="20000"/>
                </a:srgbClr>
              </a:solidFill>
              <a:ln w="9525">
                <a:noFill/>
                <a:miter lim="800000"/>
                <a:headEnd/>
                <a:tailEnd/>
              </a:ln>
            </p:spPr>
            <p:txBody>
              <a:bodyPr>
                <a:spAutoFit/>
              </a:bodyPr>
              <a:lstStyle/>
              <a:p>
                <a:pPr marR="0" lvl="0" indent="0" algn="ctr" fontAlgn="auto">
                  <a:lnSpc>
                    <a:spcPct val="100000"/>
                  </a:lnSpc>
                  <a:spcBef>
                    <a:spcPts val="0"/>
                  </a:spcBef>
                  <a:spcAft>
                    <a:spcPts val="0"/>
                  </a:spcAft>
                  <a:buClrTx/>
                  <a:buSzTx/>
                  <a:buFontTx/>
                  <a:buNone/>
                  <a:tabLst/>
                  <a:defRPr/>
                </a:pPr>
                <a:r>
                  <a:rPr lang="zh-CN" altLang="en-US" sz="1200" b="1" dirty="0">
                    <a:solidFill>
                      <a:schemeClr val="bg1"/>
                    </a:solidFill>
                    <a:latin typeface="黑体" pitchFamily="2" charset="-122"/>
                    <a:ea typeface="黑体" pitchFamily="2" charset="-122"/>
                  </a:rPr>
                  <a:t>滩子口片区</a:t>
                </a:r>
              </a:p>
            </p:txBody>
          </p:sp>
          <p:sp>
            <p:nvSpPr>
              <p:cNvPr id="103" name="任意多边形 27"/>
              <p:cNvSpPr>
                <a:spLocks noChangeArrowheads="1"/>
              </p:cNvSpPr>
              <p:nvPr/>
            </p:nvSpPr>
            <p:spPr bwMode="auto">
              <a:xfrm>
                <a:off x="2741" y="3269"/>
                <a:ext cx="1273" cy="819"/>
              </a:xfrm>
              <a:custGeom>
                <a:avLst/>
                <a:gdLst>
                  <a:gd name="T0" fmla="*/ 0 w 2021840"/>
                  <a:gd name="T1" fmla="*/ 0 h 1300480"/>
                  <a:gd name="T2" fmla="*/ 0 w 2021840"/>
                  <a:gd name="T3" fmla="*/ 0 h 1300480"/>
                  <a:gd name="T4" fmla="*/ 0 w 2021840"/>
                  <a:gd name="T5" fmla="*/ 0 h 1300480"/>
                  <a:gd name="T6" fmla="*/ 0 w 2021840"/>
                  <a:gd name="T7" fmla="*/ 0 h 1300480"/>
                  <a:gd name="T8" fmla="*/ 0 w 2021840"/>
                  <a:gd name="T9" fmla="*/ 0 h 1300480"/>
                  <a:gd name="T10" fmla="*/ 0 w 2021840"/>
                  <a:gd name="T11" fmla="*/ 0 h 1300480"/>
                  <a:gd name="T12" fmla="*/ 0 w 2021840"/>
                  <a:gd name="T13" fmla="*/ 0 h 1300480"/>
                  <a:gd name="T14" fmla="*/ 0 w 2021840"/>
                  <a:gd name="T15" fmla="*/ 0 h 1300480"/>
                  <a:gd name="T16" fmla="*/ 0 w 2021840"/>
                  <a:gd name="T17" fmla="*/ 0 h 1300480"/>
                  <a:gd name="T18" fmla="*/ 0 w 2021840"/>
                  <a:gd name="T19" fmla="*/ 0 h 1300480"/>
                  <a:gd name="T20" fmla="*/ 0 w 2021840"/>
                  <a:gd name="T21" fmla="*/ 0 h 1300480"/>
                  <a:gd name="T22" fmla="*/ 0 w 2021840"/>
                  <a:gd name="T23" fmla="*/ 0 h 1300480"/>
                  <a:gd name="T24" fmla="*/ 0 w 2021840"/>
                  <a:gd name="T25" fmla="*/ 0 h 1300480"/>
                  <a:gd name="T26" fmla="*/ 0 w 2021840"/>
                  <a:gd name="T27" fmla="*/ 0 h 1300480"/>
                  <a:gd name="T28" fmla="*/ 0 w 2021840"/>
                  <a:gd name="T29" fmla="*/ 0 h 1300480"/>
                  <a:gd name="T30" fmla="*/ 0 w 2021840"/>
                  <a:gd name="T31" fmla="*/ 0 h 1300480"/>
                  <a:gd name="T32" fmla="*/ 0 w 2021840"/>
                  <a:gd name="T33" fmla="*/ 0 h 1300480"/>
                  <a:gd name="T34" fmla="*/ 0 w 2021840"/>
                  <a:gd name="T35" fmla="*/ 0 h 1300480"/>
                  <a:gd name="T36" fmla="*/ 0 w 2021840"/>
                  <a:gd name="T37" fmla="*/ 0 h 1300480"/>
                  <a:gd name="T38" fmla="*/ 0 w 2021840"/>
                  <a:gd name="T39" fmla="*/ 0 h 1300480"/>
                  <a:gd name="T40" fmla="*/ 0 w 2021840"/>
                  <a:gd name="T41" fmla="*/ 0 h 1300480"/>
                  <a:gd name="T42" fmla="*/ 0 w 2021840"/>
                  <a:gd name="T43" fmla="*/ 0 h 1300480"/>
                  <a:gd name="T44" fmla="*/ 0 w 2021840"/>
                  <a:gd name="T45" fmla="*/ 0 h 1300480"/>
                  <a:gd name="T46" fmla="*/ 0 w 2021840"/>
                  <a:gd name="T47" fmla="*/ 0 h 1300480"/>
                  <a:gd name="T48" fmla="*/ 0 w 2021840"/>
                  <a:gd name="T49" fmla="*/ 0 h 1300480"/>
                  <a:gd name="T50" fmla="*/ 0 w 2021840"/>
                  <a:gd name="T51" fmla="*/ 0 h 1300480"/>
                  <a:gd name="T52" fmla="*/ 0 w 2021840"/>
                  <a:gd name="T53" fmla="*/ 0 h 1300480"/>
                  <a:gd name="T54" fmla="*/ 0 w 2021840"/>
                  <a:gd name="T55" fmla="*/ 0 h 1300480"/>
                  <a:gd name="T56" fmla="*/ 0 w 2021840"/>
                  <a:gd name="T57" fmla="*/ 0 h 1300480"/>
                  <a:gd name="T58" fmla="*/ 0 w 2021840"/>
                  <a:gd name="T59" fmla="*/ 0 h 1300480"/>
                  <a:gd name="T60" fmla="*/ 0 w 2021840"/>
                  <a:gd name="T61" fmla="*/ 0 h 1300480"/>
                  <a:gd name="T62" fmla="*/ 0 w 2021840"/>
                  <a:gd name="T63" fmla="*/ 0 h 1300480"/>
                  <a:gd name="T64" fmla="*/ 0 w 2021840"/>
                  <a:gd name="T65" fmla="*/ 0 h 1300480"/>
                  <a:gd name="T66" fmla="*/ 0 w 2021840"/>
                  <a:gd name="T67" fmla="*/ 0 h 1300480"/>
                  <a:gd name="T68" fmla="*/ 0 w 2021840"/>
                  <a:gd name="T69" fmla="*/ 0 h 13004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1840"/>
                  <a:gd name="T106" fmla="*/ 0 h 1300480"/>
                  <a:gd name="T107" fmla="*/ 2021840 w 2021840"/>
                  <a:gd name="T108" fmla="*/ 1300480 h 13004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1840" h="1300480">
                    <a:moveTo>
                      <a:pt x="1908387" y="584200"/>
                    </a:moveTo>
                    <a:cubicBezTo>
                      <a:pt x="1943947" y="575733"/>
                      <a:pt x="1998134" y="528320"/>
                      <a:pt x="2009987" y="492760"/>
                    </a:cubicBezTo>
                    <a:cubicBezTo>
                      <a:pt x="2021840" y="457200"/>
                      <a:pt x="1994747" y="409787"/>
                      <a:pt x="1979507" y="370840"/>
                    </a:cubicBezTo>
                    <a:cubicBezTo>
                      <a:pt x="1964267" y="331893"/>
                      <a:pt x="1943947" y="298027"/>
                      <a:pt x="1918547" y="259080"/>
                    </a:cubicBezTo>
                    <a:cubicBezTo>
                      <a:pt x="1893147" y="220133"/>
                      <a:pt x="1845734" y="162560"/>
                      <a:pt x="1827107" y="137160"/>
                    </a:cubicBezTo>
                    <a:cubicBezTo>
                      <a:pt x="1808480" y="111760"/>
                      <a:pt x="1833880" y="111760"/>
                      <a:pt x="1806787" y="106680"/>
                    </a:cubicBezTo>
                    <a:cubicBezTo>
                      <a:pt x="1779694" y="101600"/>
                      <a:pt x="1727200" y="113453"/>
                      <a:pt x="1664547" y="106680"/>
                    </a:cubicBezTo>
                    <a:cubicBezTo>
                      <a:pt x="1601894" y="99907"/>
                      <a:pt x="1493520" y="82973"/>
                      <a:pt x="1430867" y="66040"/>
                    </a:cubicBezTo>
                    <a:cubicBezTo>
                      <a:pt x="1368214" y="49107"/>
                      <a:pt x="1332654" y="10160"/>
                      <a:pt x="1288627" y="5080"/>
                    </a:cubicBezTo>
                    <a:cubicBezTo>
                      <a:pt x="1244600" y="0"/>
                      <a:pt x="1195494" y="22013"/>
                      <a:pt x="1166707" y="35560"/>
                    </a:cubicBezTo>
                    <a:cubicBezTo>
                      <a:pt x="1137920" y="49107"/>
                      <a:pt x="1156547" y="69427"/>
                      <a:pt x="1115907" y="86360"/>
                    </a:cubicBezTo>
                    <a:cubicBezTo>
                      <a:pt x="1075267" y="103293"/>
                      <a:pt x="965200" y="108373"/>
                      <a:pt x="922867" y="137160"/>
                    </a:cubicBezTo>
                    <a:cubicBezTo>
                      <a:pt x="880534" y="165947"/>
                      <a:pt x="897467" y="254000"/>
                      <a:pt x="861907" y="259080"/>
                    </a:cubicBezTo>
                    <a:cubicBezTo>
                      <a:pt x="826347" y="264160"/>
                      <a:pt x="753534" y="155787"/>
                      <a:pt x="709507" y="167640"/>
                    </a:cubicBezTo>
                    <a:cubicBezTo>
                      <a:pt x="665480" y="179493"/>
                      <a:pt x="645160" y="287867"/>
                      <a:pt x="597747" y="330200"/>
                    </a:cubicBezTo>
                    <a:cubicBezTo>
                      <a:pt x="550334" y="372533"/>
                      <a:pt x="465667" y="379307"/>
                      <a:pt x="425027" y="421640"/>
                    </a:cubicBezTo>
                    <a:cubicBezTo>
                      <a:pt x="384387" y="463973"/>
                      <a:pt x="389467" y="535093"/>
                      <a:pt x="353907" y="584200"/>
                    </a:cubicBezTo>
                    <a:cubicBezTo>
                      <a:pt x="318347" y="633307"/>
                      <a:pt x="250614" y="672253"/>
                      <a:pt x="211667" y="716280"/>
                    </a:cubicBezTo>
                    <a:cubicBezTo>
                      <a:pt x="172720" y="760307"/>
                      <a:pt x="142240" y="800947"/>
                      <a:pt x="120227" y="848360"/>
                    </a:cubicBezTo>
                    <a:cubicBezTo>
                      <a:pt x="98214" y="895773"/>
                      <a:pt x="98214" y="953347"/>
                      <a:pt x="79587" y="1000760"/>
                    </a:cubicBezTo>
                    <a:cubicBezTo>
                      <a:pt x="60960" y="1048173"/>
                      <a:pt x="16934" y="1090507"/>
                      <a:pt x="8467" y="1132840"/>
                    </a:cubicBezTo>
                    <a:cubicBezTo>
                      <a:pt x="0" y="1175173"/>
                      <a:pt x="5080" y="1231053"/>
                      <a:pt x="28787" y="1254760"/>
                    </a:cubicBezTo>
                    <a:cubicBezTo>
                      <a:pt x="52494" y="1278467"/>
                      <a:pt x="82974" y="1273387"/>
                      <a:pt x="150707" y="1275080"/>
                    </a:cubicBezTo>
                    <a:cubicBezTo>
                      <a:pt x="218440" y="1276773"/>
                      <a:pt x="270934" y="1264920"/>
                      <a:pt x="435187" y="1264920"/>
                    </a:cubicBezTo>
                    <a:cubicBezTo>
                      <a:pt x="599440" y="1264920"/>
                      <a:pt x="1010920" y="1273387"/>
                      <a:pt x="1136227" y="1275080"/>
                    </a:cubicBezTo>
                    <a:cubicBezTo>
                      <a:pt x="1261534" y="1276773"/>
                      <a:pt x="1176867" y="1300480"/>
                      <a:pt x="1187027" y="1275080"/>
                    </a:cubicBezTo>
                    <a:cubicBezTo>
                      <a:pt x="1197187" y="1249680"/>
                      <a:pt x="1188720" y="1185333"/>
                      <a:pt x="1197187" y="1122680"/>
                    </a:cubicBezTo>
                    <a:cubicBezTo>
                      <a:pt x="1205654" y="1060027"/>
                      <a:pt x="1224280" y="966893"/>
                      <a:pt x="1237827" y="899160"/>
                    </a:cubicBezTo>
                    <a:cubicBezTo>
                      <a:pt x="1251374" y="831427"/>
                      <a:pt x="1241214" y="770467"/>
                      <a:pt x="1278467" y="716280"/>
                    </a:cubicBezTo>
                    <a:cubicBezTo>
                      <a:pt x="1315720" y="662093"/>
                      <a:pt x="1413934" y="604520"/>
                      <a:pt x="1461347" y="574040"/>
                    </a:cubicBezTo>
                    <a:cubicBezTo>
                      <a:pt x="1508760" y="543560"/>
                      <a:pt x="1535854" y="540173"/>
                      <a:pt x="1562947" y="533400"/>
                    </a:cubicBezTo>
                    <a:cubicBezTo>
                      <a:pt x="1590040" y="526627"/>
                      <a:pt x="1600200" y="531707"/>
                      <a:pt x="1623907" y="533400"/>
                    </a:cubicBezTo>
                    <a:cubicBezTo>
                      <a:pt x="1647614" y="535093"/>
                      <a:pt x="1676400" y="541867"/>
                      <a:pt x="1705187" y="543560"/>
                    </a:cubicBezTo>
                    <a:cubicBezTo>
                      <a:pt x="1733974" y="545253"/>
                      <a:pt x="1769534" y="538480"/>
                      <a:pt x="1796627" y="543560"/>
                    </a:cubicBezTo>
                    <a:cubicBezTo>
                      <a:pt x="1823720" y="548640"/>
                      <a:pt x="1872827" y="592667"/>
                      <a:pt x="1908387" y="58420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 name="任意多边形 28"/>
              <p:cNvSpPr>
                <a:spLocks noChangeArrowheads="1"/>
              </p:cNvSpPr>
              <p:nvPr/>
            </p:nvSpPr>
            <p:spPr bwMode="auto">
              <a:xfrm>
                <a:off x="2416" y="2748"/>
                <a:ext cx="1256" cy="1150"/>
              </a:xfrm>
              <a:custGeom>
                <a:avLst/>
                <a:gdLst>
                  <a:gd name="T0" fmla="*/ 0 w 1994746"/>
                  <a:gd name="T1" fmla="*/ 0 h 1825414"/>
                  <a:gd name="T2" fmla="*/ 0 w 1994746"/>
                  <a:gd name="T3" fmla="*/ 0 h 1825414"/>
                  <a:gd name="T4" fmla="*/ 0 w 1994746"/>
                  <a:gd name="T5" fmla="*/ 0 h 1825414"/>
                  <a:gd name="T6" fmla="*/ 0 w 1994746"/>
                  <a:gd name="T7" fmla="*/ 0 h 1825414"/>
                  <a:gd name="T8" fmla="*/ 0 w 1994746"/>
                  <a:gd name="T9" fmla="*/ 0 h 1825414"/>
                  <a:gd name="T10" fmla="*/ 0 w 1994746"/>
                  <a:gd name="T11" fmla="*/ 0 h 1825414"/>
                  <a:gd name="T12" fmla="*/ 0 w 1994746"/>
                  <a:gd name="T13" fmla="*/ 0 h 1825414"/>
                  <a:gd name="T14" fmla="*/ 0 w 1994746"/>
                  <a:gd name="T15" fmla="*/ 0 h 1825414"/>
                  <a:gd name="T16" fmla="*/ 0 w 1994746"/>
                  <a:gd name="T17" fmla="*/ 0 h 1825414"/>
                  <a:gd name="T18" fmla="*/ 0 w 1994746"/>
                  <a:gd name="T19" fmla="*/ 0 h 1825414"/>
                  <a:gd name="T20" fmla="*/ 0 w 1994746"/>
                  <a:gd name="T21" fmla="*/ 0 h 1825414"/>
                  <a:gd name="T22" fmla="*/ 0 w 1994746"/>
                  <a:gd name="T23" fmla="*/ 0 h 1825414"/>
                  <a:gd name="T24" fmla="*/ 0 w 1994746"/>
                  <a:gd name="T25" fmla="*/ 0 h 1825414"/>
                  <a:gd name="T26" fmla="*/ 0 w 1994746"/>
                  <a:gd name="T27" fmla="*/ 0 h 1825414"/>
                  <a:gd name="T28" fmla="*/ 0 w 1994746"/>
                  <a:gd name="T29" fmla="*/ 0 h 1825414"/>
                  <a:gd name="T30" fmla="*/ 0 w 1994746"/>
                  <a:gd name="T31" fmla="*/ 0 h 1825414"/>
                  <a:gd name="T32" fmla="*/ 0 w 1994746"/>
                  <a:gd name="T33" fmla="*/ 0 h 1825414"/>
                  <a:gd name="T34" fmla="*/ 0 w 1994746"/>
                  <a:gd name="T35" fmla="*/ 0 h 1825414"/>
                  <a:gd name="T36" fmla="*/ 0 w 1994746"/>
                  <a:gd name="T37" fmla="*/ 0 h 1825414"/>
                  <a:gd name="T38" fmla="*/ 0 w 1994746"/>
                  <a:gd name="T39" fmla="*/ 0 h 1825414"/>
                  <a:gd name="T40" fmla="*/ 0 w 1994746"/>
                  <a:gd name="T41" fmla="*/ 0 h 1825414"/>
                  <a:gd name="T42" fmla="*/ 0 w 1994746"/>
                  <a:gd name="T43" fmla="*/ 0 h 1825414"/>
                  <a:gd name="T44" fmla="*/ 0 w 1994746"/>
                  <a:gd name="T45" fmla="*/ 0 h 1825414"/>
                  <a:gd name="T46" fmla="*/ 0 w 1994746"/>
                  <a:gd name="T47" fmla="*/ 0 h 1825414"/>
                  <a:gd name="T48" fmla="*/ 0 w 1994746"/>
                  <a:gd name="T49" fmla="*/ 0 h 1825414"/>
                  <a:gd name="T50" fmla="*/ 0 w 1994746"/>
                  <a:gd name="T51" fmla="*/ 0 h 1825414"/>
                  <a:gd name="T52" fmla="*/ 0 w 1994746"/>
                  <a:gd name="T53" fmla="*/ 0 h 1825414"/>
                  <a:gd name="T54" fmla="*/ 0 w 1994746"/>
                  <a:gd name="T55" fmla="*/ 0 h 1825414"/>
                  <a:gd name="T56" fmla="*/ 0 w 1994746"/>
                  <a:gd name="T57" fmla="*/ 0 h 1825414"/>
                  <a:gd name="T58" fmla="*/ 0 w 1994746"/>
                  <a:gd name="T59" fmla="*/ 0 h 1825414"/>
                  <a:gd name="T60" fmla="*/ 0 w 1994746"/>
                  <a:gd name="T61" fmla="*/ 0 h 1825414"/>
                  <a:gd name="T62" fmla="*/ 0 w 1994746"/>
                  <a:gd name="T63" fmla="*/ 0 h 1825414"/>
                  <a:gd name="T64" fmla="*/ 0 w 1994746"/>
                  <a:gd name="T65" fmla="*/ 0 h 1825414"/>
                  <a:gd name="T66" fmla="*/ 0 w 1994746"/>
                  <a:gd name="T67" fmla="*/ 0 h 1825414"/>
                  <a:gd name="T68" fmla="*/ 0 w 1994746"/>
                  <a:gd name="T69" fmla="*/ 0 h 1825414"/>
                  <a:gd name="T70" fmla="*/ 0 w 1994746"/>
                  <a:gd name="T71" fmla="*/ 0 h 1825414"/>
                  <a:gd name="T72" fmla="*/ 0 w 1994746"/>
                  <a:gd name="T73" fmla="*/ 0 h 1825414"/>
                  <a:gd name="T74" fmla="*/ 0 w 1994746"/>
                  <a:gd name="T75" fmla="*/ 0 h 1825414"/>
                  <a:gd name="T76" fmla="*/ 0 w 1994746"/>
                  <a:gd name="T77" fmla="*/ 0 h 1825414"/>
                  <a:gd name="T78" fmla="*/ 0 w 1994746"/>
                  <a:gd name="T79" fmla="*/ 0 h 1825414"/>
                  <a:gd name="T80" fmla="*/ 0 w 1994746"/>
                  <a:gd name="T81" fmla="*/ 0 h 1825414"/>
                  <a:gd name="T82" fmla="*/ 0 w 1994746"/>
                  <a:gd name="T83" fmla="*/ 0 h 1825414"/>
                  <a:gd name="T84" fmla="*/ 0 w 1994746"/>
                  <a:gd name="T85" fmla="*/ 0 h 1825414"/>
                  <a:gd name="T86" fmla="*/ 0 w 1994746"/>
                  <a:gd name="T87" fmla="*/ 0 h 1825414"/>
                  <a:gd name="T88" fmla="*/ 0 w 1994746"/>
                  <a:gd name="T89" fmla="*/ 0 h 1825414"/>
                  <a:gd name="T90" fmla="*/ 0 w 1994746"/>
                  <a:gd name="T91" fmla="*/ 0 h 1825414"/>
                  <a:gd name="T92" fmla="*/ 0 w 1994746"/>
                  <a:gd name="T93" fmla="*/ 0 h 1825414"/>
                  <a:gd name="T94" fmla="*/ 0 w 1994746"/>
                  <a:gd name="T95" fmla="*/ 0 h 1825414"/>
                  <a:gd name="T96" fmla="*/ 0 w 1994746"/>
                  <a:gd name="T97" fmla="*/ 0 h 1825414"/>
                  <a:gd name="T98" fmla="*/ 0 w 1994746"/>
                  <a:gd name="T99" fmla="*/ 0 h 18254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94746"/>
                  <a:gd name="T151" fmla="*/ 0 h 1825414"/>
                  <a:gd name="T152" fmla="*/ 1994746 w 1994746"/>
                  <a:gd name="T153" fmla="*/ 1825414 h 18254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94746" h="1825414">
                    <a:moveTo>
                      <a:pt x="1962573" y="115147"/>
                    </a:moveTo>
                    <a:cubicBezTo>
                      <a:pt x="1952413" y="94827"/>
                      <a:pt x="1937173" y="67734"/>
                      <a:pt x="1911773" y="54187"/>
                    </a:cubicBezTo>
                    <a:cubicBezTo>
                      <a:pt x="1886373" y="40640"/>
                      <a:pt x="1842346" y="37254"/>
                      <a:pt x="1810173" y="33867"/>
                    </a:cubicBezTo>
                    <a:cubicBezTo>
                      <a:pt x="1778000" y="30480"/>
                      <a:pt x="1745826" y="38947"/>
                      <a:pt x="1718733" y="33867"/>
                    </a:cubicBezTo>
                    <a:cubicBezTo>
                      <a:pt x="1691640" y="28787"/>
                      <a:pt x="1679786" y="6774"/>
                      <a:pt x="1647613" y="3387"/>
                    </a:cubicBezTo>
                    <a:cubicBezTo>
                      <a:pt x="1615440" y="0"/>
                      <a:pt x="1566333" y="6774"/>
                      <a:pt x="1525693" y="13547"/>
                    </a:cubicBezTo>
                    <a:cubicBezTo>
                      <a:pt x="1485053" y="20320"/>
                      <a:pt x="1435946" y="28787"/>
                      <a:pt x="1403773" y="44027"/>
                    </a:cubicBezTo>
                    <a:cubicBezTo>
                      <a:pt x="1371600" y="59267"/>
                      <a:pt x="1358053" y="84667"/>
                      <a:pt x="1332653" y="104987"/>
                    </a:cubicBezTo>
                    <a:cubicBezTo>
                      <a:pt x="1307253" y="125307"/>
                      <a:pt x="1286933" y="149014"/>
                      <a:pt x="1251373" y="165947"/>
                    </a:cubicBezTo>
                    <a:cubicBezTo>
                      <a:pt x="1215813" y="182880"/>
                      <a:pt x="1168400" y="198120"/>
                      <a:pt x="1119293" y="206587"/>
                    </a:cubicBezTo>
                    <a:cubicBezTo>
                      <a:pt x="1070186" y="215054"/>
                      <a:pt x="995680" y="209974"/>
                      <a:pt x="956733" y="216747"/>
                    </a:cubicBezTo>
                    <a:cubicBezTo>
                      <a:pt x="917786" y="223520"/>
                      <a:pt x="909320" y="231987"/>
                      <a:pt x="885613" y="247227"/>
                    </a:cubicBezTo>
                    <a:cubicBezTo>
                      <a:pt x="861906" y="262467"/>
                      <a:pt x="861906" y="294640"/>
                      <a:pt x="814493" y="308187"/>
                    </a:cubicBezTo>
                    <a:cubicBezTo>
                      <a:pt x="767080" y="321734"/>
                      <a:pt x="658706" y="326814"/>
                      <a:pt x="601133" y="328507"/>
                    </a:cubicBezTo>
                    <a:cubicBezTo>
                      <a:pt x="543560" y="330200"/>
                      <a:pt x="523240" y="320040"/>
                      <a:pt x="469053" y="318347"/>
                    </a:cubicBezTo>
                    <a:cubicBezTo>
                      <a:pt x="414866" y="316654"/>
                      <a:pt x="331893" y="311574"/>
                      <a:pt x="276013" y="318347"/>
                    </a:cubicBezTo>
                    <a:cubicBezTo>
                      <a:pt x="220133" y="325120"/>
                      <a:pt x="176106" y="352214"/>
                      <a:pt x="133773" y="358987"/>
                    </a:cubicBezTo>
                    <a:cubicBezTo>
                      <a:pt x="91440" y="365760"/>
                      <a:pt x="44026" y="355600"/>
                      <a:pt x="22013" y="358987"/>
                    </a:cubicBezTo>
                    <a:cubicBezTo>
                      <a:pt x="0" y="362374"/>
                      <a:pt x="1693" y="345440"/>
                      <a:pt x="1693" y="379307"/>
                    </a:cubicBezTo>
                    <a:cubicBezTo>
                      <a:pt x="1693" y="413174"/>
                      <a:pt x="10160" y="494454"/>
                      <a:pt x="22013" y="562187"/>
                    </a:cubicBezTo>
                    <a:cubicBezTo>
                      <a:pt x="33866" y="629920"/>
                      <a:pt x="42333" y="716280"/>
                      <a:pt x="72813" y="785707"/>
                    </a:cubicBezTo>
                    <a:cubicBezTo>
                      <a:pt x="103293" y="855134"/>
                      <a:pt x="174413" y="902547"/>
                      <a:pt x="204893" y="978747"/>
                    </a:cubicBezTo>
                    <a:cubicBezTo>
                      <a:pt x="235373" y="1054947"/>
                      <a:pt x="242146" y="1171787"/>
                      <a:pt x="255693" y="1242907"/>
                    </a:cubicBezTo>
                    <a:cubicBezTo>
                      <a:pt x="269240" y="1314027"/>
                      <a:pt x="262466" y="1346200"/>
                      <a:pt x="286173" y="1405467"/>
                    </a:cubicBezTo>
                    <a:cubicBezTo>
                      <a:pt x="309880" y="1464734"/>
                      <a:pt x="362373" y="1540934"/>
                      <a:pt x="397933" y="1598507"/>
                    </a:cubicBezTo>
                    <a:cubicBezTo>
                      <a:pt x="433493" y="1656080"/>
                      <a:pt x="477520" y="1717040"/>
                      <a:pt x="499533" y="1750907"/>
                    </a:cubicBezTo>
                    <a:cubicBezTo>
                      <a:pt x="521546" y="1784774"/>
                      <a:pt x="516466" y="1791547"/>
                      <a:pt x="530013" y="1801707"/>
                    </a:cubicBezTo>
                    <a:cubicBezTo>
                      <a:pt x="543560" y="1811867"/>
                      <a:pt x="567266" y="1825414"/>
                      <a:pt x="580813" y="1811867"/>
                    </a:cubicBezTo>
                    <a:cubicBezTo>
                      <a:pt x="594360" y="1798320"/>
                      <a:pt x="596053" y="1755987"/>
                      <a:pt x="611293" y="1720427"/>
                    </a:cubicBezTo>
                    <a:cubicBezTo>
                      <a:pt x="626533" y="1684867"/>
                      <a:pt x="636693" y="1642534"/>
                      <a:pt x="672253" y="1598507"/>
                    </a:cubicBezTo>
                    <a:cubicBezTo>
                      <a:pt x="707813" y="1554480"/>
                      <a:pt x="785706" y="1507067"/>
                      <a:pt x="824653" y="1456267"/>
                    </a:cubicBezTo>
                    <a:cubicBezTo>
                      <a:pt x="863600" y="1405467"/>
                      <a:pt x="872066" y="1334347"/>
                      <a:pt x="905933" y="1293707"/>
                    </a:cubicBezTo>
                    <a:cubicBezTo>
                      <a:pt x="939800" y="1253067"/>
                      <a:pt x="990600" y="1237827"/>
                      <a:pt x="1027853" y="1212427"/>
                    </a:cubicBezTo>
                    <a:cubicBezTo>
                      <a:pt x="1065106" y="1187027"/>
                      <a:pt x="1105746" y="1171787"/>
                      <a:pt x="1129453" y="1141307"/>
                    </a:cubicBezTo>
                    <a:cubicBezTo>
                      <a:pt x="1153160" y="1110827"/>
                      <a:pt x="1153160" y="1051560"/>
                      <a:pt x="1170093" y="1029547"/>
                    </a:cubicBezTo>
                    <a:cubicBezTo>
                      <a:pt x="1187026" y="1007534"/>
                      <a:pt x="1207346" y="997374"/>
                      <a:pt x="1231053" y="1009227"/>
                    </a:cubicBezTo>
                    <a:cubicBezTo>
                      <a:pt x="1254760" y="1021080"/>
                      <a:pt x="1286933" y="1093894"/>
                      <a:pt x="1312333" y="1100667"/>
                    </a:cubicBezTo>
                    <a:cubicBezTo>
                      <a:pt x="1337733" y="1107440"/>
                      <a:pt x="1364826" y="1073574"/>
                      <a:pt x="1383453" y="1049867"/>
                    </a:cubicBezTo>
                    <a:cubicBezTo>
                      <a:pt x="1402080" y="1026160"/>
                      <a:pt x="1393613" y="978747"/>
                      <a:pt x="1424093" y="958427"/>
                    </a:cubicBezTo>
                    <a:cubicBezTo>
                      <a:pt x="1454573" y="938107"/>
                      <a:pt x="1525693" y="939800"/>
                      <a:pt x="1566333" y="927947"/>
                    </a:cubicBezTo>
                    <a:cubicBezTo>
                      <a:pt x="1606973" y="916094"/>
                      <a:pt x="1644226" y="902547"/>
                      <a:pt x="1667933" y="887307"/>
                    </a:cubicBezTo>
                    <a:cubicBezTo>
                      <a:pt x="1691640" y="872067"/>
                      <a:pt x="1689946" y="855134"/>
                      <a:pt x="1708573" y="836507"/>
                    </a:cubicBezTo>
                    <a:cubicBezTo>
                      <a:pt x="1727200" y="817880"/>
                      <a:pt x="1762760" y="795867"/>
                      <a:pt x="1779693" y="775547"/>
                    </a:cubicBezTo>
                    <a:cubicBezTo>
                      <a:pt x="1796626" y="755227"/>
                      <a:pt x="1801706" y="738294"/>
                      <a:pt x="1810173" y="714587"/>
                    </a:cubicBezTo>
                    <a:cubicBezTo>
                      <a:pt x="1818640" y="690880"/>
                      <a:pt x="1822026" y="660400"/>
                      <a:pt x="1830493" y="633307"/>
                    </a:cubicBezTo>
                    <a:cubicBezTo>
                      <a:pt x="1838960" y="606214"/>
                      <a:pt x="1852506" y="580814"/>
                      <a:pt x="1860973" y="552027"/>
                    </a:cubicBezTo>
                    <a:cubicBezTo>
                      <a:pt x="1869440" y="523240"/>
                      <a:pt x="1886373" y="506307"/>
                      <a:pt x="1881293" y="460587"/>
                    </a:cubicBezTo>
                    <a:cubicBezTo>
                      <a:pt x="1876213" y="414867"/>
                      <a:pt x="1815253" y="325120"/>
                      <a:pt x="1830493" y="277707"/>
                    </a:cubicBezTo>
                    <a:cubicBezTo>
                      <a:pt x="1845733" y="230294"/>
                      <a:pt x="1950720" y="201507"/>
                      <a:pt x="1972733" y="176107"/>
                    </a:cubicBezTo>
                    <a:cubicBezTo>
                      <a:pt x="1994746" y="150707"/>
                      <a:pt x="1972733" y="135467"/>
                      <a:pt x="1962573" y="11514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 name="TextBox 29"/>
              <p:cNvSpPr txBox="1">
                <a:spLocks noChangeArrowheads="1"/>
              </p:cNvSpPr>
              <p:nvPr/>
            </p:nvSpPr>
            <p:spPr bwMode="auto">
              <a:xfrm>
                <a:off x="2475" y="3111"/>
                <a:ext cx="1035" cy="174"/>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黑体" pitchFamily="2" charset="-122"/>
                    <a:ea typeface="黑体" pitchFamily="2" charset="-122"/>
                  </a:rPr>
                  <a:t>陈家坪及二郎片区</a:t>
                </a:r>
              </a:p>
            </p:txBody>
          </p:sp>
          <p:sp>
            <p:nvSpPr>
              <p:cNvPr id="106" name="任意多边形 30"/>
              <p:cNvSpPr>
                <a:spLocks noChangeArrowheads="1"/>
              </p:cNvSpPr>
              <p:nvPr/>
            </p:nvSpPr>
            <p:spPr bwMode="auto">
              <a:xfrm>
                <a:off x="318" y="2377"/>
                <a:ext cx="2444" cy="1672"/>
              </a:xfrm>
              <a:custGeom>
                <a:avLst/>
                <a:gdLst>
                  <a:gd name="T0" fmla="*/ 0 w 3879426"/>
                  <a:gd name="T1" fmla="*/ 0 h 2655146"/>
                  <a:gd name="T2" fmla="*/ 0 w 3879426"/>
                  <a:gd name="T3" fmla="*/ 0 h 2655146"/>
                  <a:gd name="T4" fmla="*/ 0 w 3879426"/>
                  <a:gd name="T5" fmla="*/ 0 h 2655146"/>
                  <a:gd name="T6" fmla="*/ 0 w 3879426"/>
                  <a:gd name="T7" fmla="*/ 0 h 2655146"/>
                  <a:gd name="T8" fmla="*/ 0 w 3879426"/>
                  <a:gd name="T9" fmla="*/ 0 h 2655146"/>
                  <a:gd name="T10" fmla="*/ 0 w 3879426"/>
                  <a:gd name="T11" fmla="*/ 0 h 2655146"/>
                  <a:gd name="T12" fmla="*/ 0 w 3879426"/>
                  <a:gd name="T13" fmla="*/ 0 h 2655146"/>
                  <a:gd name="T14" fmla="*/ 0 w 3879426"/>
                  <a:gd name="T15" fmla="*/ 0 h 2655146"/>
                  <a:gd name="T16" fmla="*/ 0 w 3879426"/>
                  <a:gd name="T17" fmla="*/ 0 h 2655146"/>
                  <a:gd name="T18" fmla="*/ 0 w 3879426"/>
                  <a:gd name="T19" fmla="*/ 0 h 2655146"/>
                  <a:gd name="T20" fmla="*/ 0 w 3879426"/>
                  <a:gd name="T21" fmla="*/ 0 h 2655146"/>
                  <a:gd name="T22" fmla="*/ 0 w 3879426"/>
                  <a:gd name="T23" fmla="*/ 0 h 2655146"/>
                  <a:gd name="T24" fmla="*/ 0 w 3879426"/>
                  <a:gd name="T25" fmla="*/ 0 h 2655146"/>
                  <a:gd name="T26" fmla="*/ 0 w 3879426"/>
                  <a:gd name="T27" fmla="*/ 0 h 2655146"/>
                  <a:gd name="T28" fmla="*/ 0 w 3879426"/>
                  <a:gd name="T29" fmla="*/ 0 h 2655146"/>
                  <a:gd name="T30" fmla="*/ 0 w 3879426"/>
                  <a:gd name="T31" fmla="*/ 0 h 2655146"/>
                  <a:gd name="T32" fmla="*/ 0 w 3879426"/>
                  <a:gd name="T33" fmla="*/ 0 h 2655146"/>
                  <a:gd name="T34" fmla="*/ 0 w 3879426"/>
                  <a:gd name="T35" fmla="*/ 0 h 2655146"/>
                  <a:gd name="T36" fmla="*/ 0 w 3879426"/>
                  <a:gd name="T37" fmla="*/ 0 h 2655146"/>
                  <a:gd name="T38" fmla="*/ 0 w 3879426"/>
                  <a:gd name="T39" fmla="*/ 0 h 2655146"/>
                  <a:gd name="T40" fmla="*/ 0 w 3879426"/>
                  <a:gd name="T41" fmla="*/ 0 h 2655146"/>
                  <a:gd name="T42" fmla="*/ 0 w 3879426"/>
                  <a:gd name="T43" fmla="*/ 0 h 2655146"/>
                  <a:gd name="T44" fmla="*/ 0 w 3879426"/>
                  <a:gd name="T45" fmla="*/ 0 h 2655146"/>
                  <a:gd name="T46" fmla="*/ 0 w 3879426"/>
                  <a:gd name="T47" fmla="*/ 0 h 2655146"/>
                  <a:gd name="T48" fmla="*/ 0 w 3879426"/>
                  <a:gd name="T49" fmla="*/ 0 h 2655146"/>
                  <a:gd name="T50" fmla="*/ 0 w 3879426"/>
                  <a:gd name="T51" fmla="*/ 0 h 2655146"/>
                  <a:gd name="T52" fmla="*/ 0 w 3879426"/>
                  <a:gd name="T53" fmla="*/ 0 h 2655146"/>
                  <a:gd name="T54" fmla="*/ 0 w 3879426"/>
                  <a:gd name="T55" fmla="*/ 0 h 2655146"/>
                  <a:gd name="T56" fmla="*/ 0 w 3879426"/>
                  <a:gd name="T57" fmla="*/ 0 h 2655146"/>
                  <a:gd name="T58" fmla="*/ 0 w 3879426"/>
                  <a:gd name="T59" fmla="*/ 0 h 2655146"/>
                  <a:gd name="T60" fmla="*/ 0 w 3879426"/>
                  <a:gd name="T61" fmla="*/ 0 h 2655146"/>
                  <a:gd name="T62" fmla="*/ 0 w 3879426"/>
                  <a:gd name="T63" fmla="*/ 0 h 2655146"/>
                  <a:gd name="T64" fmla="*/ 0 w 3879426"/>
                  <a:gd name="T65" fmla="*/ 0 h 2655146"/>
                  <a:gd name="T66" fmla="*/ 0 w 3879426"/>
                  <a:gd name="T67" fmla="*/ 0 h 2655146"/>
                  <a:gd name="T68" fmla="*/ 0 w 3879426"/>
                  <a:gd name="T69" fmla="*/ 0 h 2655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79426"/>
                  <a:gd name="T106" fmla="*/ 0 h 2655146"/>
                  <a:gd name="T107" fmla="*/ 3879426 w 3879426"/>
                  <a:gd name="T108" fmla="*/ 2655146 h 2655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79426" h="2655146">
                    <a:moveTo>
                      <a:pt x="3877733" y="2384213"/>
                    </a:moveTo>
                    <a:cubicBezTo>
                      <a:pt x="3879426" y="2436706"/>
                      <a:pt x="3852333" y="2494280"/>
                      <a:pt x="3847253" y="2536613"/>
                    </a:cubicBezTo>
                    <a:cubicBezTo>
                      <a:pt x="3842173" y="2578946"/>
                      <a:pt x="3869266" y="2621280"/>
                      <a:pt x="3847253" y="2638213"/>
                    </a:cubicBezTo>
                    <a:cubicBezTo>
                      <a:pt x="3825240" y="2655146"/>
                      <a:pt x="3776133" y="2636520"/>
                      <a:pt x="3715173" y="2638213"/>
                    </a:cubicBezTo>
                    <a:cubicBezTo>
                      <a:pt x="3654213" y="2639906"/>
                      <a:pt x="3481493" y="2648373"/>
                      <a:pt x="3481493" y="2648373"/>
                    </a:cubicBezTo>
                    <a:lnTo>
                      <a:pt x="2343573" y="2648373"/>
                    </a:lnTo>
                    <a:lnTo>
                      <a:pt x="1276773" y="2638213"/>
                    </a:lnTo>
                    <a:lnTo>
                      <a:pt x="230293" y="2648373"/>
                    </a:lnTo>
                    <a:cubicBezTo>
                      <a:pt x="35560" y="2648373"/>
                      <a:pt x="140546" y="2650066"/>
                      <a:pt x="108373" y="2638213"/>
                    </a:cubicBezTo>
                    <a:cubicBezTo>
                      <a:pt x="76200" y="2626360"/>
                      <a:pt x="47413" y="2644986"/>
                      <a:pt x="37253" y="2577253"/>
                    </a:cubicBezTo>
                    <a:cubicBezTo>
                      <a:pt x="27093" y="2509520"/>
                      <a:pt x="42333" y="2401146"/>
                      <a:pt x="47413" y="2231813"/>
                    </a:cubicBezTo>
                    <a:cubicBezTo>
                      <a:pt x="52493" y="2062480"/>
                      <a:pt x="66040" y="1784773"/>
                      <a:pt x="67733" y="1561253"/>
                    </a:cubicBezTo>
                    <a:cubicBezTo>
                      <a:pt x="69426" y="1337733"/>
                      <a:pt x="62653" y="1051560"/>
                      <a:pt x="57573" y="890693"/>
                    </a:cubicBezTo>
                    <a:cubicBezTo>
                      <a:pt x="52493" y="729826"/>
                      <a:pt x="33866" y="729826"/>
                      <a:pt x="37253" y="596053"/>
                    </a:cubicBezTo>
                    <a:cubicBezTo>
                      <a:pt x="40640" y="462280"/>
                      <a:pt x="0" y="176106"/>
                      <a:pt x="77893" y="88053"/>
                    </a:cubicBezTo>
                    <a:cubicBezTo>
                      <a:pt x="155786" y="0"/>
                      <a:pt x="340360" y="71120"/>
                      <a:pt x="504613" y="67733"/>
                    </a:cubicBezTo>
                    <a:cubicBezTo>
                      <a:pt x="668866" y="64346"/>
                      <a:pt x="1063413" y="67733"/>
                      <a:pt x="1063413" y="67733"/>
                    </a:cubicBezTo>
                    <a:cubicBezTo>
                      <a:pt x="1319106" y="71120"/>
                      <a:pt x="1783080" y="91440"/>
                      <a:pt x="2038773" y="88053"/>
                    </a:cubicBezTo>
                    <a:cubicBezTo>
                      <a:pt x="2294466" y="84666"/>
                      <a:pt x="2494280" y="13546"/>
                      <a:pt x="2597573" y="47413"/>
                    </a:cubicBezTo>
                    <a:cubicBezTo>
                      <a:pt x="2700866" y="81280"/>
                      <a:pt x="2636520" y="230293"/>
                      <a:pt x="2658533" y="291253"/>
                    </a:cubicBezTo>
                    <a:cubicBezTo>
                      <a:pt x="2680546" y="352213"/>
                      <a:pt x="2702560" y="401320"/>
                      <a:pt x="2729653" y="413173"/>
                    </a:cubicBezTo>
                    <a:cubicBezTo>
                      <a:pt x="2756746" y="425026"/>
                      <a:pt x="2805853" y="353906"/>
                      <a:pt x="2821093" y="362373"/>
                    </a:cubicBezTo>
                    <a:cubicBezTo>
                      <a:pt x="2836333" y="370840"/>
                      <a:pt x="2826173" y="418253"/>
                      <a:pt x="2821093" y="463973"/>
                    </a:cubicBezTo>
                    <a:cubicBezTo>
                      <a:pt x="2816013" y="509693"/>
                      <a:pt x="2785533" y="594360"/>
                      <a:pt x="2790613" y="636693"/>
                    </a:cubicBezTo>
                    <a:cubicBezTo>
                      <a:pt x="2795693" y="679026"/>
                      <a:pt x="2795693" y="684106"/>
                      <a:pt x="2851573" y="717973"/>
                    </a:cubicBezTo>
                    <a:cubicBezTo>
                      <a:pt x="2907453" y="751840"/>
                      <a:pt x="3046306" y="806026"/>
                      <a:pt x="3125893" y="839893"/>
                    </a:cubicBezTo>
                    <a:cubicBezTo>
                      <a:pt x="3205480" y="873760"/>
                      <a:pt x="3288453" y="882226"/>
                      <a:pt x="3329093" y="921173"/>
                    </a:cubicBezTo>
                    <a:cubicBezTo>
                      <a:pt x="3369733" y="960120"/>
                      <a:pt x="3357880" y="1022773"/>
                      <a:pt x="3369733" y="1073573"/>
                    </a:cubicBezTo>
                    <a:cubicBezTo>
                      <a:pt x="3381586" y="1124373"/>
                      <a:pt x="3376506" y="1165013"/>
                      <a:pt x="3400213" y="1225973"/>
                    </a:cubicBezTo>
                    <a:cubicBezTo>
                      <a:pt x="3423920" y="1286933"/>
                      <a:pt x="3479800" y="1378373"/>
                      <a:pt x="3511973" y="1439333"/>
                    </a:cubicBezTo>
                    <a:cubicBezTo>
                      <a:pt x="3544146" y="1500293"/>
                      <a:pt x="3572933" y="1520613"/>
                      <a:pt x="3593253" y="1591733"/>
                    </a:cubicBezTo>
                    <a:cubicBezTo>
                      <a:pt x="3613573" y="1662853"/>
                      <a:pt x="3611880" y="1781386"/>
                      <a:pt x="3633893" y="1866053"/>
                    </a:cubicBezTo>
                    <a:cubicBezTo>
                      <a:pt x="3655906" y="1950720"/>
                      <a:pt x="3691466" y="2040466"/>
                      <a:pt x="3725333" y="2099733"/>
                    </a:cubicBezTo>
                    <a:cubicBezTo>
                      <a:pt x="3759200" y="2159000"/>
                      <a:pt x="3811693" y="2177626"/>
                      <a:pt x="3837093" y="2221653"/>
                    </a:cubicBezTo>
                    <a:cubicBezTo>
                      <a:pt x="3862493" y="2265680"/>
                      <a:pt x="3876040" y="2331720"/>
                      <a:pt x="3877733" y="238421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TextBox 31"/>
              <p:cNvSpPr txBox="1">
                <a:spLocks noChangeArrowheads="1"/>
              </p:cNvSpPr>
              <p:nvPr/>
            </p:nvSpPr>
            <p:spPr bwMode="auto">
              <a:xfrm>
                <a:off x="585" y="3246"/>
                <a:ext cx="1395"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latin typeface="黑体" pitchFamily="2" charset="-122"/>
                    <a:ea typeface="黑体" pitchFamily="2" charset="-122"/>
                  </a:rPr>
                  <a:t>白市驿、金凤、含谷片区</a:t>
                </a:r>
              </a:p>
            </p:txBody>
          </p:sp>
          <p:sp>
            <p:nvSpPr>
              <p:cNvPr id="108" name="任意多边形 32"/>
              <p:cNvSpPr>
                <a:spLocks noChangeArrowheads="1"/>
              </p:cNvSpPr>
              <p:nvPr/>
            </p:nvSpPr>
            <p:spPr bwMode="auto">
              <a:xfrm>
                <a:off x="1280" y="565"/>
                <a:ext cx="1024" cy="2320"/>
              </a:xfrm>
              <a:custGeom>
                <a:avLst/>
                <a:gdLst>
                  <a:gd name="T0" fmla="*/ 0 w 1625600"/>
                  <a:gd name="T1" fmla="*/ 0 h 3683000"/>
                  <a:gd name="T2" fmla="*/ 0 w 1625600"/>
                  <a:gd name="T3" fmla="*/ 0 h 3683000"/>
                  <a:gd name="T4" fmla="*/ 0 w 1625600"/>
                  <a:gd name="T5" fmla="*/ 0 h 3683000"/>
                  <a:gd name="T6" fmla="*/ 0 w 1625600"/>
                  <a:gd name="T7" fmla="*/ 0 h 3683000"/>
                  <a:gd name="T8" fmla="*/ 0 w 1625600"/>
                  <a:gd name="T9" fmla="*/ 0 h 3683000"/>
                  <a:gd name="T10" fmla="*/ 0 w 1625600"/>
                  <a:gd name="T11" fmla="*/ 0 h 3683000"/>
                  <a:gd name="T12" fmla="*/ 0 w 1625600"/>
                  <a:gd name="T13" fmla="*/ 0 h 3683000"/>
                  <a:gd name="T14" fmla="*/ 0 w 1625600"/>
                  <a:gd name="T15" fmla="*/ 0 h 3683000"/>
                  <a:gd name="T16" fmla="*/ 0 w 1625600"/>
                  <a:gd name="T17" fmla="*/ 0 h 3683000"/>
                  <a:gd name="T18" fmla="*/ 0 w 1625600"/>
                  <a:gd name="T19" fmla="*/ 0 h 3683000"/>
                  <a:gd name="T20" fmla="*/ 0 w 1625600"/>
                  <a:gd name="T21" fmla="*/ 0 h 3683000"/>
                  <a:gd name="T22" fmla="*/ 0 w 1625600"/>
                  <a:gd name="T23" fmla="*/ 0 h 3683000"/>
                  <a:gd name="T24" fmla="*/ 0 w 1625600"/>
                  <a:gd name="T25" fmla="*/ 0 h 3683000"/>
                  <a:gd name="T26" fmla="*/ 0 w 1625600"/>
                  <a:gd name="T27" fmla="*/ 0 h 3683000"/>
                  <a:gd name="T28" fmla="*/ 0 w 1625600"/>
                  <a:gd name="T29" fmla="*/ 0 h 3683000"/>
                  <a:gd name="T30" fmla="*/ 0 w 1625600"/>
                  <a:gd name="T31" fmla="*/ 0 h 3683000"/>
                  <a:gd name="T32" fmla="*/ 0 w 1625600"/>
                  <a:gd name="T33" fmla="*/ 0 h 3683000"/>
                  <a:gd name="T34" fmla="*/ 0 w 1625600"/>
                  <a:gd name="T35" fmla="*/ 0 h 3683000"/>
                  <a:gd name="T36" fmla="*/ 0 w 1625600"/>
                  <a:gd name="T37" fmla="*/ 0 h 3683000"/>
                  <a:gd name="T38" fmla="*/ 0 w 1625600"/>
                  <a:gd name="T39" fmla="*/ 0 h 3683000"/>
                  <a:gd name="T40" fmla="*/ 0 w 1625600"/>
                  <a:gd name="T41" fmla="*/ 0 h 3683000"/>
                  <a:gd name="T42" fmla="*/ 0 w 1625600"/>
                  <a:gd name="T43" fmla="*/ 0 h 3683000"/>
                  <a:gd name="T44" fmla="*/ 0 w 1625600"/>
                  <a:gd name="T45" fmla="*/ 0 h 3683000"/>
                  <a:gd name="T46" fmla="*/ 0 w 1625600"/>
                  <a:gd name="T47" fmla="*/ 0 h 3683000"/>
                  <a:gd name="T48" fmla="*/ 0 w 1625600"/>
                  <a:gd name="T49" fmla="*/ 0 h 3683000"/>
                  <a:gd name="T50" fmla="*/ 0 w 1625600"/>
                  <a:gd name="T51" fmla="*/ 0 h 3683000"/>
                  <a:gd name="T52" fmla="*/ 0 w 1625600"/>
                  <a:gd name="T53" fmla="*/ 0 h 3683000"/>
                  <a:gd name="T54" fmla="*/ 0 w 1625600"/>
                  <a:gd name="T55" fmla="*/ 0 h 3683000"/>
                  <a:gd name="T56" fmla="*/ 0 w 1625600"/>
                  <a:gd name="T57" fmla="*/ 0 h 3683000"/>
                  <a:gd name="T58" fmla="*/ 0 w 1625600"/>
                  <a:gd name="T59" fmla="*/ 0 h 3683000"/>
                  <a:gd name="T60" fmla="*/ 0 w 1625600"/>
                  <a:gd name="T61" fmla="*/ 0 h 3683000"/>
                  <a:gd name="T62" fmla="*/ 0 w 1625600"/>
                  <a:gd name="T63" fmla="*/ 0 h 3683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5600"/>
                  <a:gd name="T97" fmla="*/ 0 h 3683000"/>
                  <a:gd name="T98" fmla="*/ 1625600 w 1625600"/>
                  <a:gd name="T99" fmla="*/ 3683000 h 3683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5600" h="3683000">
                    <a:moveTo>
                      <a:pt x="1564640" y="67733"/>
                    </a:moveTo>
                    <a:cubicBezTo>
                      <a:pt x="1544320" y="49106"/>
                      <a:pt x="1529080" y="23706"/>
                      <a:pt x="1452880" y="16933"/>
                    </a:cubicBezTo>
                    <a:cubicBezTo>
                      <a:pt x="1376680" y="10160"/>
                      <a:pt x="1225973" y="25400"/>
                      <a:pt x="1107440" y="27093"/>
                    </a:cubicBezTo>
                    <a:cubicBezTo>
                      <a:pt x="988907" y="28786"/>
                      <a:pt x="741680" y="27093"/>
                      <a:pt x="741680" y="27093"/>
                    </a:cubicBezTo>
                    <a:lnTo>
                      <a:pt x="325120" y="27093"/>
                    </a:lnTo>
                    <a:cubicBezTo>
                      <a:pt x="235373" y="27093"/>
                      <a:pt x="216747" y="0"/>
                      <a:pt x="203200" y="27093"/>
                    </a:cubicBezTo>
                    <a:cubicBezTo>
                      <a:pt x="189653" y="54186"/>
                      <a:pt x="233680" y="116840"/>
                      <a:pt x="243840" y="189653"/>
                    </a:cubicBezTo>
                    <a:cubicBezTo>
                      <a:pt x="254000" y="262466"/>
                      <a:pt x="259080" y="335280"/>
                      <a:pt x="264160" y="463973"/>
                    </a:cubicBezTo>
                    <a:cubicBezTo>
                      <a:pt x="269240" y="592666"/>
                      <a:pt x="269240" y="814493"/>
                      <a:pt x="274320" y="961813"/>
                    </a:cubicBezTo>
                    <a:cubicBezTo>
                      <a:pt x="279400" y="1109133"/>
                      <a:pt x="299720" y="1209040"/>
                      <a:pt x="294640" y="1347893"/>
                    </a:cubicBezTo>
                    <a:cubicBezTo>
                      <a:pt x="289560" y="1486746"/>
                      <a:pt x="250613" y="1679786"/>
                      <a:pt x="243840" y="1794933"/>
                    </a:cubicBezTo>
                    <a:cubicBezTo>
                      <a:pt x="237067" y="1910080"/>
                      <a:pt x="252307" y="1918546"/>
                      <a:pt x="254000" y="2038773"/>
                    </a:cubicBezTo>
                    <a:cubicBezTo>
                      <a:pt x="255693" y="2159000"/>
                      <a:pt x="265853" y="2392680"/>
                      <a:pt x="254000" y="2516293"/>
                    </a:cubicBezTo>
                    <a:cubicBezTo>
                      <a:pt x="242147" y="2639906"/>
                      <a:pt x="225213" y="2704253"/>
                      <a:pt x="182880" y="2780453"/>
                    </a:cubicBezTo>
                    <a:cubicBezTo>
                      <a:pt x="140547" y="2856653"/>
                      <a:pt x="0" y="2932853"/>
                      <a:pt x="0" y="2973493"/>
                    </a:cubicBezTo>
                    <a:cubicBezTo>
                      <a:pt x="0" y="3014133"/>
                      <a:pt x="106680" y="3015826"/>
                      <a:pt x="182880" y="3024293"/>
                    </a:cubicBezTo>
                    <a:cubicBezTo>
                      <a:pt x="259080" y="3032760"/>
                      <a:pt x="370840" y="3029373"/>
                      <a:pt x="457200" y="3024293"/>
                    </a:cubicBezTo>
                    <a:cubicBezTo>
                      <a:pt x="543560" y="3019213"/>
                      <a:pt x="618067" y="3005666"/>
                      <a:pt x="701040" y="2993813"/>
                    </a:cubicBezTo>
                    <a:cubicBezTo>
                      <a:pt x="784013" y="2981960"/>
                      <a:pt x="883920" y="2951480"/>
                      <a:pt x="955040" y="2953173"/>
                    </a:cubicBezTo>
                    <a:cubicBezTo>
                      <a:pt x="1026160" y="2954866"/>
                      <a:pt x="1097280" y="2966720"/>
                      <a:pt x="1127760" y="3003973"/>
                    </a:cubicBezTo>
                    <a:cubicBezTo>
                      <a:pt x="1158240" y="3041226"/>
                      <a:pt x="1136227" y="3130973"/>
                      <a:pt x="1137920" y="3176693"/>
                    </a:cubicBezTo>
                    <a:cubicBezTo>
                      <a:pt x="1139613" y="3222413"/>
                      <a:pt x="1129453" y="3256280"/>
                      <a:pt x="1137920" y="3278293"/>
                    </a:cubicBezTo>
                    <a:cubicBezTo>
                      <a:pt x="1146387" y="3300306"/>
                      <a:pt x="1166707" y="3312160"/>
                      <a:pt x="1188720" y="3308773"/>
                    </a:cubicBezTo>
                    <a:cubicBezTo>
                      <a:pt x="1210733" y="3305386"/>
                      <a:pt x="1247987" y="3251200"/>
                      <a:pt x="1270000" y="3257973"/>
                    </a:cubicBezTo>
                    <a:cubicBezTo>
                      <a:pt x="1292013" y="3264746"/>
                      <a:pt x="1319107" y="3312160"/>
                      <a:pt x="1320800" y="3349413"/>
                    </a:cubicBezTo>
                    <a:cubicBezTo>
                      <a:pt x="1322493" y="3386666"/>
                      <a:pt x="1286933" y="3435773"/>
                      <a:pt x="1280160" y="3481493"/>
                    </a:cubicBezTo>
                    <a:cubicBezTo>
                      <a:pt x="1273387" y="3527213"/>
                      <a:pt x="1258147" y="3591560"/>
                      <a:pt x="1280160" y="3623733"/>
                    </a:cubicBezTo>
                    <a:cubicBezTo>
                      <a:pt x="1302173" y="3655906"/>
                      <a:pt x="1381760" y="3667760"/>
                      <a:pt x="1412240" y="3674533"/>
                    </a:cubicBezTo>
                    <a:cubicBezTo>
                      <a:pt x="1442720" y="3681306"/>
                      <a:pt x="1442720" y="3683000"/>
                      <a:pt x="1463040" y="3664373"/>
                    </a:cubicBezTo>
                    <a:cubicBezTo>
                      <a:pt x="1483360" y="3645746"/>
                      <a:pt x="1530773" y="3589866"/>
                      <a:pt x="1534160" y="3562773"/>
                    </a:cubicBezTo>
                    <a:cubicBezTo>
                      <a:pt x="1537547" y="3535680"/>
                      <a:pt x="1493520" y="3539066"/>
                      <a:pt x="1483360" y="3501813"/>
                    </a:cubicBezTo>
                    <a:cubicBezTo>
                      <a:pt x="1473200" y="3464560"/>
                      <a:pt x="1474893" y="3388360"/>
                      <a:pt x="1473200" y="3339253"/>
                    </a:cubicBezTo>
                    <a:cubicBezTo>
                      <a:pt x="1471507" y="3290146"/>
                      <a:pt x="1476587" y="3251200"/>
                      <a:pt x="1473200" y="3207173"/>
                    </a:cubicBezTo>
                    <a:cubicBezTo>
                      <a:pt x="1469813" y="3163146"/>
                      <a:pt x="1471507" y="3119120"/>
                      <a:pt x="1452880" y="3075093"/>
                    </a:cubicBezTo>
                    <a:cubicBezTo>
                      <a:pt x="1434253" y="3031066"/>
                      <a:pt x="1378373" y="2987040"/>
                      <a:pt x="1361440" y="2943013"/>
                    </a:cubicBezTo>
                    <a:cubicBezTo>
                      <a:pt x="1344507" y="2898986"/>
                      <a:pt x="1339427" y="2853266"/>
                      <a:pt x="1351280" y="2810933"/>
                    </a:cubicBezTo>
                    <a:cubicBezTo>
                      <a:pt x="1363133" y="2768600"/>
                      <a:pt x="1410547" y="2727960"/>
                      <a:pt x="1432560" y="2689013"/>
                    </a:cubicBezTo>
                    <a:cubicBezTo>
                      <a:pt x="1454573" y="2650066"/>
                      <a:pt x="1469813" y="2636519"/>
                      <a:pt x="1483360" y="2577253"/>
                    </a:cubicBezTo>
                    <a:cubicBezTo>
                      <a:pt x="1496907" y="2517987"/>
                      <a:pt x="1515533" y="2397760"/>
                      <a:pt x="1513840" y="2333413"/>
                    </a:cubicBezTo>
                    <a:cubicBezTo>
                      <a:pt x="1512147" y="2269066"/>
                      <a:pt x="1479973" y="2245360"/>
                      <a:pt x="1473200" y="2191173"/>
                    </a:cubicBezTo>
                    <a:cubicBezTo>
                      <a:pt x="1466427" y="2136986"/>
                      <a:pt x="1468120" y="2072640"/>
                      <a:pt x="1473200" y="2008293"/>
                    </a:cubicBezTo>
                    <a:cubicBezTo>
                      <a:pt x="1478280" y="1943946"/>
                      <a:pt x="1493520" y="1854200"/>
                      <a:pt x="1503680" y="1805093"/>
                    </a:cubicBezTo>
                    <a:cubicBezTo>
                      <a:pt x="1513840" y="1755986"/>
                      <a:pt x="1540933" y="1739053"/>
                      <a:pt x="1534160" y="1713653"/>
                    </a:cubicBezTo>
                    <a:cubicBezTo>
                      <a:pt x="1527387" y="1688253"/>
                      <a:pt x="1474893" y="1683173"/>
                      <a:pt x="1463040" y="1652693"/>
                    </a:cubicBezTo>
                    <a:cubicBezTo>
                      <a:pt x="1451187" y="1622213"/>
                      <a:pt x="1457960" y="1562946"/>
                      <a:pt x="1463040" y="1530773"/>
                    </a:cubicBezTo>
                    <a:cubicBezTo>
                      <a:pt x="1468120" y="1498600"/>
                      <a:pt x="1476587" y="1468120"/>
                      <a:pt x="1493520" y="1459653"/>
                    </a:cubicBezTo>
                    <a:cubicBezTo>
                      <a:pt x="1510453" y="1451186"/>
                      <a:pt x="1542627" y="1490133"/>
                      <a:pt x="1564640" y="1479973"/>
                    </a:cubicBezTo>
                    <a:cubicBezTo>
                      <a:pt x="1586653" y="1469813"/>
                      <a:pt x="1625600" y="1424093"/>
                      <a:pt x="1625600" y="1398693"/>
                    </a:cubicBezTo>
                    <a:cubicBezTo>
                      <a:pt x="1625600" y="1373293"/>
                      <a:pt x="1579880" y="1364826"/>
                      <a:pt x="1564640" y="1327573"/>
                    </a:cubicBezTo>
                    <a:cubicBezTo>
                      <a:pt x="1549400" y="1290320"/>
                      <a:pt x="1535853" y="1210733"/>
                      <a:pt x="1534160" y="1175173"/>
                    </a:cubicBezTo>
                    <a:cubicBezTo>
                      <a:pt x="1532467" y="1139613"/>
                      <a:pt x="1562947" y="1136226"/>
                      <a:pt x="1554480" y="1114213"/>
                    </a:cubicBezTo>
                    <a:cubicBezTo>
                      <a:pt x="1546013" y="1092200"/>
                      <a:pt x="1507067" y="1071880"/>
                      <a:pt x="1483360" y="1043093"/>
                    </a:cubicBezTo>
                    <a:cubicBezTo>
                      <a:pt x="1459653" y="1014306"/>
                      <a:pt x="1427480" y="973666"/>
                      <a:pt x="1412240" y="941493"/>
                    </a:cubicBezTo>
                    <a:cubicBezTo>
                      <a:pt x="1397000" y="909320"/>
                      <a:pt x="1393613" y="897466"/>
                      <a:pt x="1391920" y="850053"/>
                    </a:cubicBezTo>
                    <a:cubicBezTo>
                      <a:pt x="1390227" y="802640"/>
                      <a:pt x="1391920" y="699346"/>
                      <a:pt x="1402080" y="657013"/>
                    </a:cubicBezTo>
                    <a:cubicBezTo>
                      <a:pt x="1412240" y="614680"/>
                      <a:pt x="1437640" y="587586"/>
                      <a:pt x="1452880" y="596053"/>
                    </a:cubicBezTo>
                    <a:cubicBezTo>
                      <a:pt x="1468120" y="604520"/>
                      <a:pt x="1486747" y="716280"/>
                      <a:pt x="1493520" y="707813"/>
                    </a:cubicBezTo>
                    <a:cubicBezTo>
                      <a:pt x="1500293" y="699346"/>
                      <a:pt x="1491827" y="577426"/>
                      <a:pt x="1493520" y="545253"/>
                    </a:cubicBezTo>
                    <a:cubicBezTo>
                      <a:pt x="1495213" y="513080"/>
                      <a:pt x="1491827" y="521546"/>
                      <a:pt x="1503680" y="514773"/>
                    </a:cubicBezTo>
                    <a:cubicBezTo>
                      <a:pt x="1515533" y="508000"/>
                      <a:pt x="1552787" y="516466"/>
                      <a:pt x="1564640" y="504613"/>
                    </a:cubicBezTo>
                    <a:cubicBezTo>
                      <a:pt x="1576493" y="492760"/>
                      <a:pt x="1579880" y="479213"/>
                      <a:pt x="1574800" y="443653"/>
                    </a:cubicBezTo>
                    <a:cubicBezTo>
                      <a:pt x="1569720" y="408093"/>
                      <a:pt x="1534160" y="343746"/>
                      <a:pt x="1534160" y="291253"/>
                    </a:cubicBezTo>
                    <a:cubicBezTo>
                      <a:pt x="1534160" y="238760"/>
                      <a:pt x="1566333" y="165946"/>
                      <a:pt x="1574800" y="128693"/>
                    </a:cubicBezTo>
                    <a:cubicBezTo>
                      <a:pt x="1583267" y="91440"/>
                      <a:pt x="1584960" y="86360"/>
                      <a:pt x="1564640" y="6773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9" name="任意多边形 33"/>
              <p:cNvSpPr>
                <a:spLocks noChangeArrowheads="1"/>
              </p:cNvSpPr>
              <p:nvPr/>
            </p:nvSpPr>
            <p:spPr bwMode="auto">
              <a:xfrm>
                <a:off x="318" y="547"/>
                <a:ext cx="1136" cy="1929"/>
              </a:xfrm>
              <a:custGeom>
                <a:avLst/>
                <a:gdLst>
                  <a:gd name="T0" fmla="*/ 0 w 1803400"/>
                  <a:gd name="T1" fmla="*/ 0 h 3061547"/>
                  <a:gd name="T2" fmla="*/ 0 w 1803400"/>
                  <a:gd name="T3" fmla="*/ 0 h 3061547"/>
                  <a:gd name="T4" fmla="*/ 0 w 1803400"/>
                  <a:gd name="T5" fmla="*/ 0 h 3061547"/>
                  <a:gd name="T6" fmla="*/ 0 w 1803400"/>
                  <a:gd name="T7" fmla="*/ 0 h 3061547"/>
                  <a:gd name="T8" fmla="*/ 0 w 1803400"/>
                  <a:gd name="T9" fmla="*/ 0 h 3061547"/>
                  <a:gd name="T10" fmla="*/ 0 w 1803400"/>
                  <a:gd name="T11" fmla="*/ 0 h 3061547"/>
                  <a:gd name="T12" fmla="*/ 0 w 1803400"/>
                  <a:gd name="T13" fmla="*/ 0 h 3061547"/>
                  <a:gd name="T14" fmla="*/ 0 w 1803400"/>
                  <a:gd name="T15" fmla="*/ 0 h 3061547"/>
                  <a:gd name="T16" fmla="*/ 0 w 1803400"/>
                  <a:gd name="T17" fmla="*/ 0 h 3061547"/>
                  <a:gd name="T18" fmla="*/ 0 w 1803400"/>
                  <a:gd name="T19" fmla="*/ 0 h 3061547"/>
                  <a:gd name="T20" fmla="*/ 0 w 1803400"/>
                  <a:gd name="T21" fmla="*/ 0 h 3061547"/>
                  <a:gd name="T22" fmla="*/ 0 w 1803400"/>
                  <a:gd name="T23" fmla="*/ 0 h 3061547"/>
                  <a:gd name="T24" fmla="*/ 0 w 1803400"/>
                  <a:gd name="T25" fmla="*/ 0 h 3061547"/>
                  <a:gd name="T26" fmla="*/ 0 w 1803400"/>
                  <a:gd name="T27" fmla="*/ 0 h 3061547"/>
                  <a:gd name="T28" fmla="*/ 0 w 1803400"/>
                  <a:gd name="T29" fmla="*/ 0 h 3061547"/>
                  <a:gd name="T30" fmla="*/ 0 w 1803400"/>
                  <a:gd name="T31" fmla="*/ 0 h 3061547"/>
                  <a:gd name="T32" fmla="*/ 0 w 1803400"/>
                  <a:gd name="T33" fmla="*/ 0 h 3061547"/>
                  <a:gd name="T34" fmla="*/ 0 w 1803400"/>
                  <a:gd name="T35" fmla="*/ 0 h 3061547"/>
                  <a:gd name="T36" fmla="*/ 0 w 1803400"/>
                  <a:gd name="T37" fmla="*/ 0 h 3061547"/>
                  <a:gd name="T38" fmla="*/ 0 w 1803400"/>
                  <a:gd name="T39" fmla="*/ 0 h 3061547"/>
                  <a:gd name="T40" fmla="*/ 0 w 1803400"/>
                  <a:gd name="T41" fmla="*/ 0 h 3061547"/>
                  <a:gd name="T42" fmla="*/ 0 w 1803400"/>
                  <a:gd name="T43" fmla="*/ 0 h 3061547"/>
                  <a:gd name="T44" fmla="*/ 0 w 1803400"/>
                  <a:gd name="T45" fmla="*/ 0 h 3061547"/>
                  <a:gd name="T46" fmla="*/ 0 w 1803400"/>
                  <a:gd name="T47" fmla="*/ 0 h 3061547"/>
                  <a:gd name="T48" fmla="*/ 0 w 1803400"/>
                  <a:gd name="T49" fmla="*/ 0 h 3061547"/>
                  <a:gd name="T50" fmla="*/ 0 w 1803400"/>
                  <a:gd name="T51" fmla="*/ 0 h 3061547"/>
                  <a:gd name="T52" fmla="*/ 0 w 1803400"/>
                  <a:gd name="T53" fmla="*/ 0 h 30615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03400"/>
                  <a:gd name="T82" fmla="*/ 0 h 3061547"/>
                  <a:gd name="T83" fmla="*/ 1803400 w 1803400"/>
                  <a:gd name="T84" fmla="*/ 3061547 h 30615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03400" h="3061547">
                    <a:moveTo>
                      <a:pt x="1628987" y="55880"/>
                    </a:moveTo>
                    <a:cubicBezTo>
                      <a:pt x="1515534" y="49107"/>
                      <a:pt x="1264920" y="38947"/>
                      <a:pt x="1029547" y="35560"/>
                    </a:cubicBezTo>
                    <a:cubicBezTo>
                      <a:pt x="794174" y="32173"/>
                      <a:pt x="216747" y="35560"/>
                      <a:pt x="216747" y="35560"/>
                    </a:cubicBezTo>
                    <a:lnTo>
                      <a:pt x="64347" y="35560"/>
                    </a:lnTo>
                    <a:cubicBezTo>
                      <a:pt x="33867" y="35560"/>
                      <a:pt x="35560" y="0"/>
                      <a:pt x="33867" y="35560"/>
                    </a:cubicBezTo>
                    <a:cubicBezTo>
                      <a:pt x="32174" y="71120"/>
                      <a:pt x="57574" y="143933"/>
                      <a:pt x="54187" y="248920"/>
                    </a:cubicBezTo>
                    <a:cubicBezTo>
                      <a:pt x="50800" y="353907"/>
                      <a:pt x="22014" y="474133"/>
                      <a:pt x="13547" y="665480"/>
                    </a:cubicBezTo>
                    <a:cubicBezTo>
                      <a:pt x="5080" y="856827"/>
                      <a:pt x="0" y="1127760"/>
                      <a:pt x="3387" y="1397000"/>
                    </a:cubicBezTo>
                    <a:cubicBezTo>
                      <a:pt x="6774" y="1666240"/>
                      <a:pt x="32174" y="2023533"/>
                      <a:pt x="33867" y="2280920"/>
                    </a:cubicBezTo>
                    <a:cubicBezTo>
                      <a:pt x="35560" y="2538307"/>
                      <a:pt x="3387" y="2821093"/>
                      <a:pt x="13547" y="2941320"/>
                    </a:cubicBezTo>
                    <a:cubicBezTo>
                      <a:pt x="23707" y="3061547"/>
                      <a:pt x="66040" y="2992120"/>
                      <a:pt x="94827" y="3002280"/>
                    </a:cubicBezTo>
                    <a:cubicBezTo>
                      <a:pt x="123614" y="3012440"/>
                      <a:pt x="186267" y="3002280"/>
                      <a:pt x="186267" y="3002280"/>
                    </a:cubicBezTo>
                    <a:lnTo>
                      <a:pt x="592667" y="3022600"/>
                    </a:lnTo>
                    <a:lnTo>
                      <a:pt x="1293707" y="3012440"/>
                    </a:lnTo>
                    <a:cubicBezTo>
                      <a:pt x="1449494" y="3012440"/>
                      <a:pt x="1474894" y="3036147"/>
                      <a:pt x="1527387" y="3022600"/>
                    </a:cubicBezTo>
                    <a:cubicBezTo>
                      <a:pt x="1579880" y="3009053"/>
                      <a:pt x="1608667" y="2931160"/>
                      <a:pt x="1608667" y="2931160"/>
                    </a:cubicBezTo>
                    <a:cubicBezTo>
                      <a:pt x="1637454" y="2898987"/>
                      <a:pt x="1676400" y="2873587"/>
                      <a:pt x="1700107" y="2829560"/>
                    </a:cubicBezTo>
                    <a:cubicBezTo>
                      <a:pt x="1723814" y="2785533"/>
                      <a:pt x="1739054" y="2738120"/>
                      <a:pt x="1750907" y="2667000"/>
                    </a:cubicBezTo>
                    <a:cubicBezTo>
                      <a:pt x="1762760" y="2595880"/>
                      <a:pt x="1771227" y="2534920"/>
                      <a:pt x="1771227" y="2402840"/>
                    </a:cubicBezTo>
                    <a:cubicBezTo>
                      <a:pt x="1771227" y="2270760"/>
                      <a:pt x="1749214" y="2016760"/>
                      <a:pt x="1750907" y="1874520"/>
                    </a:cubicBezTo>
                    <a:cubicBezTo>
                      <a:pt x="1752600" y="1732280"/>
                      <a:pt x="1772920" y="1676400"/>
                      <a:pt x="1781387" y="1549400"/>
                    </a:cubicBezTo>
                    <a:cubicBezTo>
                      <a:pt x="1789854" y="1422400"/>
                      <a:pt x="1803400" y="1251373"/>
                      <a:pt x="1801707" y="1112520"/>
                    </a:cubicBezTo>
                    <a:cubicBezTo>
                      <a:pt x="1800014" y="973667"/>
                      <a:pt x="1778000" y="844973"/>
                      <a:pt x="1771227" y="716280"/>
                    </a:cubicBezTo>
                    <a:cubicBezTo>
                      <a:pt x="1764454" y="587587"/>
                      <a:pt x="1776307" y="433493"/>
                      <a:pt x="1761067" y="340360"/>
                    </a:cubicBezTo>
                    <a:cubicBezTo>
                      <a:pt x="1745827" y="247227"/>
                      <a:pt x="1688254" y="201507"/>
                      <a:pt x="1679787" y="157480"/>
                    </a:cubicBezTo>
                    <a:cubicBezTo>
                      <a:pt x="1671320" y="113453"/>
                      <a:pt x="1711960" y="89747"/>
                      <a:pt x="1710267" y="76200"/>
                    </a:cubicBezTo>
                    <a:cubicBezTo>
                      <a:pt x="1708574" y="62653"/>
                      <a:pt x="1742440" y="62653"/>
                      <a:pt x="1628987" y="5588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0" name="TextBox 34"/>
              <p:cNvSpPr txBox="1">
                <a:spLocks noChangeArrowheads="1"/>
              </p:cNvSpPr>
              <p:nvPr/>
            </p:nvSpPr>
            <p:spPr bwMode="auto">
              <a:xfrm>
                <a:off x="360" y="1440"/>
                <a:ext cx="1035" cy="174"/>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黑体" pitchFamily="2" charset="-122"/>
                    <a:ea typeface="黑体" pitchFamily="2" charset="-122"/>
                  </a:rPr>
                  <a:t>西永及陈家桥片区</a:t>
                </a:r>
              </a:p>
            </p:txBody>
          </p:sp>
          <p:sp>
            <p:nvSpPr>
              <p:cNvPr id="111" name="TextBox 35"/>
              <p:cNvSpPr txBox="1">
                <a:spLocks noChangeArrowheads="1"/>
              </p:cNvSpPr>
              <p:nvPr/>
            </p:nvSpPr>
            <p:spPr bwMode="auto">
              <a:xfrm>
                <a:off x="1440" y="1485"/>
                <a:ext cx="810"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latin typeface="黑体" pitchFamily="2" charset="-122"/>
                    <a:ea typeface="黑体" pitchFamily="2" charset="-122"/>
                  </a:rPr>
                  <a:t>歌乐山片区</a:t>
                </a:r>
              </a:p>
            </p:txBody>
          </p:sp>
        </p:grpSp>
        <p:sp>
          <p:nvSpPr>
            <p:cNvPr id="81" name="AutoShape 18"/>
            <p:cNvSpPr>
              <a:spLocks/>
            </p:cNvSpPr>
            <p:nvPr/>
          </p:nvSpPr>
          <p:spPr bwMode="auto">
            <a:xfrm flipH="1">
              <a:off x="2063741" y="3036891"/>
              <a:ext cx="1150937" cy="820737"/>
            </a:xfrm>
            <a:prstGeom prst="borderCallout2">
              <a:avLst>
                <a:gd name="adj1" fmla="val 12766"/>
                <a:gd name="adj2" fmla="val -5"/>
                <a:gd name="adj3" fmla="val 21507"/>
                <a:gd name="adj4" fmla="val -20084"/>
                <a:gd name="adj5" fmla="val 54109"/>
                <a:gd name="adj6" fmla="val -43461"/>
              </a:avLst>
            </a:prstGeom>
            <a:solidFill>
              <a:srgbClr val="336699">
                <a:alpha val="89803"/>
              </a:srgbClr>
            </a:solidFill>
            <a:ln w="12700" algn="ctr">
              <a:solidFill>
                <a:schemeClr val="tx1"/>
              </a:solidFill>
              <a:miter lim="800000"/>
              <a:headEnd/>
              <a:tailEnd/>
            </a:ln>
          </p:spPr>
          <p:txBody>
            <a:bodyPr lIns="0" tIns="0" rIns="0" bIns="0" anchor="ctr"/>
            <a:lstStyle/>
            <a:p>
              <a:pPr lvl="0" fontAlgn="base">
                <a:spcBef>
                  <a:spcPct val="0"/>
                </a:spcBef>
                <a:spcAft>
                  <a:spcPct val="0"/>
                </a:spcAft>
                <a:defRPr/>
              </a:pPr>
              <a:r>
                <a:rPr lang="zh-CN" altLang="en-US" sz="1000" dirty="0" smtClean="0">
                  <a:solidFill>
                    <a:schemeClr val="bg1"/>
                  </a:solidFill>
                  <a:latin typeface="黑体" pitchFamily="2" charset="-122"/>
                  <a:ea typeface="黑体" pitchFamily="2" charset="-122"/>
                </a:rPr>
                <a:t>融汇温泉城</a:t>
              </a:r>
              <a:r>
                <a:rPr lang="en-US" altLang="zh-CN" sz="1000" dirty="0" smtClean="0">
                  <a:solidFill>
                    <a:schemeClr val="bg1"/>
                  </a:solidFill>
                  <a:latin typeface="黑体" pitchFamily="2" charset="-122"/>
                  <a:ea typeface="黑体" pitchFamily="2" charset="-122"/>
                </a:rPr>
                <a:t>·</a:t>
              </a:r>
              <a:r>
                <a:rPr lang="zh-CN" altLang="en-US" sz="1000" dirty="0" smtClean="0">
                  <a:solidFill>
                    <a:schemeClr val="bg1"/>
                  </a:solidFill>
                  <a:latin typeface="黑体" pitchFamily="2" charset="-122"/>
                  <a:ea typeface="黑体" pitchFamily="2" charset="-122"/>
                </a:rPr>
                <a:t>童话里</a:t>
              </a:r>
              <a:endParaRPr lang="en-US" altLang="zh-CN" sz="1000" dirty="0" smtClean="0">
                <a:solidFill>
                  <a:schemeClr val="bg1"/>
                </a:solidFill>
                <a:latin typeface="黑体" pitchFamily="2" charset="-122"/>
                <a:ea typeface="黑体" pitchFamily="2" charset="-122"/>
              </a:endParaRPr>
            </a:p>
            <a:p>
              <a:pPr lvl="0" fontAlgn="base">
                <a:spcBef>
                  <a:spcPct val="0"/>
                </a:spcBef>
                <a:spcAft>
                  <a:spcPct val="0"/>
                </a:spcAft>
                <a:defRPr/>
              </a:pPr>
              <a:r>
                <a:rPr lang="zh-CN" altLang="en-US" sz="1000" b="0" dirty="0" smtClean="0">
                  <a:solidFill>
                    <a:schemeClr val="bg1"/>
                  </a:solidFill>
                  <a:latin typeface="黑体" pitchFamily="2" charset="-122"/>
                  <a:ea typeface="黑体" pitchFamily="2" charset="-122"/>
                </a:rPr>
                <a:t>业</a:t>
              </a:r>
              <a:r>
                <a:rPr lang="zh-CN" altLang="en-US" sz="1000" b="0" dirty="0">
                  <a:solidFill>
                    <a:schemeClr val="bg1"/>
                  </a:solidFill>
                  <a:latin typeface="黑体" pitchFamily="2" charset="-122"/>
                  <a:ea typeface="黑体" pitchFamily="2" charset="-122"/>
                </a:rPr>
                <a:t>态：高层</a:t>
              </a:r>
            </a:p>
            <a:p>
              <a:pPr marL="0" marR="0" lvl="0" indent="0" defTabSz="914400" eaLnBrk="1" fontAlgn="base" latinLnBrk="0" hangingPunct="1">
                <a:lnSpc>
                  <a:spcPct val="100000"/>
                </a:lnSpc>
                <a:spcBef>
                  <a:spcPct val="0"/>
                </a:spcBef>
                <a:spcAft>
                  <a:spcPct val="0"/>
                </a:spcAft>
                <a:buClrTx/>
                <a:buSzTx/>
                <a:buFontTx/>
                <a:buNone/>
                <a:tabLst/>
                <a:defRPr/>
              </a:pPr>
              <a:r>
                <a:rPr lang="zh-CN" altLang="en-US" sz="1000" b="0" dirty="0">
                  <a:solidFill>
                    <a:schemeClr val="bg1"/>
                  </a:solidFill>
                  <a:latin typeface="黑体" pitchFamily="2" charset="-122"/>
                  <a:ea typeface="黑体" pitchFamily="2" charset="-122"/>
                </a:rPr>
                <a:t>成交价格</a:t>
              </a:r>
              <a:r>
                <a:rPr lang="zh-CN" altLang="en-US" sz="1000" b="0" dirty="0" smtClean="0">
                  <a:solidFill>
                    <a:schemeClr val="bg1"/>
                  </a:solidFill>
                  <a:latin typeface="黑体" pitchFamily="2" charset="-122"/>
                  <a:ea typeface="黑体" pitchFamily="2" charset="-122"/>
                </a:rPr>
                <a:t>：</a:t>
              </a:r>
              <a:r>
                <a:rPr lang="en-US" altLang="zh-CN" sz="1000" b="0" dirty="0" smtClean="0">
                  <a:solidFill>
                    <a:schemeClr val="bg1"/>
                  </a:solidFill>
                  <a:latin typeface="黑体" pitchFamily="2" charset="-122"/>
                  <a:ea typeface="黑体" pitchFamily="2" charset="-122"/>
                </a:rPr>
                <a:t>7740</a:t>
              </a:r>
              <a:endParaRPr lang="en-US" altLang="zh-CN" sz="1000" b="0" dirty="0">
                <a:solidFill>
                  <a:schemeClr val="bg1"/>
                </a:solidFill>
                <a:latin typeface="黑体" pitchFamily="2" charset="-122"/>
                <a:ea typeface="黑体" pitchFamily="2" charset="-122"/>
              </a:endParaRPr>
            </a:p>
            <a:p>
              <a:pPr marL="0" marR="0" lvl="0" indent="0" defTabSz="914400" eaLnBrk="1" fontAlgn="base" latinLnBrk="0" hangingPunct="1">
                <a:lnSpc>
                  <a:spcPct val="100000"/>
                </a:lnSpc>
                <a:spcBef>
                  <a:spcPct val="0"/>
                </a:spcBef>
                <a:spcAft>
                  <a:spcPct val="0"/>
                </a:spcAft>
                <a:buClrTx/>
                <a:buSzTx/>
                <a:buFontTx/>
                <a:buNone/>
                <a:tabLst/>
                <a:defRPr/>
              </a:pPr>
              <a:r>
                <a:rPr lang="zh-CN" altLang="en-US" sz="1000" b="0" dirty="0">
                  <a:solidFill>
                    <a:schemeClr val="bg1"/>
                  </a:solidFill>
                  <a:latin typeface="黑体" pitchFamily="2" charset="-122"/>
                  <a:ea typeface="黑体" pitchFamily="2" charset="-122"/>
                </a:rPr>
                <a:t>认购率</a:t>
              </a:r>
              <a:r>
                <a:rPr lang="zh-CN" altLang="en-US" sz="1000" b="0" dirty="0" smtClean="0">
                  <a:solidFill>
                    <a:schemeClr val="bg1"/>
                  </a:solidFill>
                  <a:latin typeface="黑体" pitchFamily="2" charset="-122"/>
                  <a:ea typeface="黑体" pitchFamily="2" charset="-122"/>
                </a:rPr>
                <a:t>：</a:t>
              </a:r>
              <a:r>
                <a:rPr lang="en-US" altLang="zh-CN" sz="1000" dirty="0" smtClean="0">
                  <a:solidFill>
                    <a:schemeClr val="bg1"/>
                  </a:solidFill>
                  <a:latin typeface="黑体" pitchFamily="2" charset="-122"/>
                  <a:ea typeface="黑体" pitchFamily="2" charset="-122"/>
                </a:rPr>
                <a:t>28</a:t>
              </a:r>
              <a:r>
                <a:rPr lang="en-US" altLang="zh-CN" sz="1000" b="0" dirty="0" smtClean="0">
                  <a:solidFill>
                    <a:schemeClr val="bg1"/>
                  </a:solidFill>
                  <a:latin typeface="黑体" pitchFamily="2" charset="-122"/>
                  <a:ea typeface="黑体" pitchFamily="2" charset="-122"/>
                </a:rPr>
                <a:t>%</a:t>
              </a:r>
              <a:endParaRPr lang="en-US" altLang="zh-CN" sz="1000" b="0" dirty="0">
                <a:solidFill>
                  <a:schemeClr val="bg1"/>
                </a:solidFill>
                <a:latin typeface="黑体" pitchFamily="2" charset="-122"/>
                <a:ea typeface="黑体" pitchFamily="2" charset="-122"/>
              </a:endParaRPr>
            </a:p>
            <a:p>
              <a:pPr marL="0" marR="0" lvl="0" indent="0" defTabSz="914400" eaLnBrk="1" fontAlgn="base" latinLnBrk="0" hangingPunct="1">
                <a:lnSpc>
                  <a:spcPct val="100000"/>
                </a:lnSpc>
                <a:spcBef>
                  <a:spcPct val="0"/>
                </a:spcBef>
                <a:spcAft>
                  <a:spcPct val="0"/>
                </a:spcAft>
                <a:buClrTx/>
                <a:buSzTx/>
                <a:buFontTx/>
                <a:buNone/>
                <a:tabLst/>
                <a:defRPr/>
              </a:pPr>
              <a:r>
                <a:rPr lang="zh-CN" altLang="en-US" sz="1000" b="0" dirty="0">
                  <a:solidFill>
                    <a:schemeClr val="bg1"/>
                  </a:solidFill>
                  <a:latin typeface="黑体" pitchFamily="2" charset="-122"/>
                  <a:ea typeface="黑体" pitchFamily="2" charset="-122"/>
                </a:rPr>
                <a:t>价格变化</a:t>
              </a:r>
              <a:r>
                <a:rPr lang="zh-CN" altLang="en-US" sz="1000" b="0" dirty="0" smtClean="0">
                  <a:solidFill>
                    <a:schemeClr val="bg1"/>
                  </a:solidFill>
                  <a:latin typeface="黑体" pitchFamily="2" charset="-122"/>
                  <a:ea typeface="黑体" pitchFamily="2" charset="-122"/>
                </a:rPr>
                <a:t>：</a:t>
              </a:r>
              <a:r>
                <a:rPr lang="en-US" altLang="zh-CN" sz="1000" dirty="0" smtClean="0">
                  <a:solidFill>
                    <a:schemeClr val="bg1"/>
                  </a:solidFill>
                  <a:latin typeface="黑体" pitchFamily="2" charset="-122"/>
                  <a:ea typeface="黑体" pitchFamily="2" charset="-122"/>
                </a:rPr>
                <a:t>-197</a:t>
              </a:r>
              <a:endParaRPr lang="en-US" altLang="zh-CN" sz="1000" b="0" dirty="0">
                <a:solidFill>
                  <a:schemeClr val="bg1"/>
                </a:solidFill>
                <a:latin typeface="黑体" pitchFamily="2" charset="-122"/>
                <a:ea typeface="黑体" pitchFamily="2" charset="-122"/>
              </a:endParaRPr>
            </a:p>
          </p:txBody>
        </p:sp>
        <p:pic>
          <p:nvPicPr>
            <p:cNvPr id="82" name="Picture 3" descr="f13"/>
            <p:cNvPicPr>
              <a:picLocks noChangeAspect="1" noChangeArrowheads="1" noCrop="1"/>
            </p:cNvPicPr>
            <p:nvPr/>
          </p:nvPicPr>
          <p:blipFill>
            <a:blip r:embed="rId3" cstate="print"/>
            <a:srcRect/>
            <a:stretch>
              <a:fillRect/>
            </a:stretch>
          </p:blipFill>
          <p:spPr bwMode="auto">
            <a:xfrm>
              <a:off x="3689345" y="3429000"/>
              <a:ext cx="168275" cy="160337"/>
            </a:xfrm>
            <a:prstGeom prst="rect">
              <a:avLst/>
            </a:prstGeom>
            <a:noFill/>
            <a:ln w="9525">
              <a:noFill/>
              <a:miter lim="800000"/>
              <a:headEnd/>
              <a:tailEnd/>
            </a:ln>
          </p:spPr>
        </p:pic>
      </p:grpSp>
    </p:spTree>
    <p:extLst>
      <p:ext uri="{BB962C8B-B14F-4D97-AF65-F5344CB8AC3E}">
        <p14:creationId xmlns="" xmlns:p14="http://schemas.microsoft.com/office/powerpoint/2010/main" val="131926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Arial" charset="0"/>
                <a:ea typeface="黑体" pitchFamily="2" charset="-122"/>
              </a:rPr>
              <a:t>一周市场新开</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加推</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项目情况</a:t>
            </a:r>
          </a:p>
        </p:txBody>
      </p:sp>
      <p:sp>
        <p:nvSpPr>
          <p:cNvPr id="38"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24</a:t>
            </a:fld>
            <a:endParaRPr lang="en-US" altLang="zh-CN" sz="1400">
              <a:solidFill>
                <a:schemeClr val="tx1"/>
              </a:solidFill>
              <a:latin typeface="Haettenschweiler" pitchFamily="34" charset="0"/>
            </a:endParaRPr>
          </a:p>
        </p:txBody>
      </p:sp>
      <p:sp>
        <p:nvSpPr>
          <p:cNvPr id="39" name="Rectangle 6"/>
          <p:cNvSpPr>
            <a:spLocks noChangeArrowheads="1"/>
          </p:cNvSpPr>
          <p:nvPr/>
        </p:nvSpPr>
        <p:spPr bwMode="auto">
          <a:xfrm>
            <a:off x="1857357" y="441325"/>
            <a:ext cx="5472113" cy="433388"/>
          </a:xfrm>
          <a:prstGeom prst="rect">
            <a:avLst/>
          </a:prstGeom>
          <a:noFill/>
          <a:ln w="9525">
            <a:noFill/>
            <a:miter lim="800000"/>
            <a:headEnd/>
            <a:tailEnd/>
          </a:ln>
        </p:spPr>
        <p:txBody>
          <a:bodyPr anchor="ctr"/>
          <a:lstStyle/>
          <a:p>
            <a:pPr algn="ctr"/>
            <a:r>
              <a:rPr lang="zh-CN" altLang="en-US" sz="2000" b="1" dirty="0">
                <a:solidFill>
                  <a:schemeClr val="tx1"/>
                </a:solidFill>
                <a:latin typeface="黑体" pitchFamily="2" charset="-122"/>
                <a:ea typeface="黑体" pitchFamily="2" charset="-122"/>
              </a:rPr>
              <a:t>南区重点楼盘开盘（加推）项目近期变化</a:t>
            </a:r>
          </a:p>
        </p:txBody>
      </p:sp>
      <p:pic>
        <p:nvPicPr>
          <p:cNvPr id="46" name="Picture 3" descr="f13"/>
          <p:cNvPicPr>
            <a:picLocks noChangeAspect="1" noChangeArrowheads="1" noCrop="1"/>
          </p:cNvPicPr>
          <p:nvPr/>
        </p:nvPicPr>
        <p:blipFill>
          <a:blip r:embed="rId2" cstate="print"/>
          <a:srcRect/>
          <a:stretch>
            <a:fillRect/>
          </a:stretch>
        </p:blipFill>
        <p:spPr bwMode="auto">
          <a:xfrm>
            <a:off x="2865417" y="4956181"/>
            <a:ext cx="168275" cy="160337"/>
          </a:xfrm>
          <a:prstGeom prst="rect">
            <a:avLst/>
          </a:prstGeom>
          <a:noFill/>
          <a:ln w="9525">
            <a:noFill/>
            <a:miter lim="800000"/>
            <a:headEnd/>
            <a:tailEnd/>
          </a:ln>
        </p:spPr>
      </p:pic>
      <p:grpSp>
        <p:nvGrpSpPr>
          <p:cNvPr id="29" name="Group 39"/>
          <p:cNvGrpSpPr>
            <a:grpSpLocks/>
          </p:cNvGrpSpPr>
          <p:nvPr/>
        </p:nvGrpSpPr>
        <p:grpSpPr bwMode="auto">
          <a:xfrm>
            <a:off x="1890713" y="928709"/>
            <a:ext cx="5395912" cy="5715001"/>
            <a:chOff x="1191" y="495"/>
            <a:chExt cx="3399" cy="3600"/>
          </a:xfrm>
        </p:grpSpPr>
        <p:pic>
          <p:nvPicPr>
            <p:cNvPr id="30" name="Picture 2"/>
            <p:cNvPicPr>
              <a:picLocks noChangeAspect="1" noChangeArrowheads="1"/>
            </p:cNvPicPr>
            <p:nvPr/>
          </p:nvPicPr>
          <p:blipFill>
            <a:blip r:embed="rId3" cstate="print"/>
            <a:srcRect/>
            <a:stretch>
              <a:fillRect/>
            </a:stretch>
          </p:blipFill>
          <p:spPr bwMode="auto">
            <a:xfrm>
              <a:off x="1215" y="552"/>
              <a:ext cx="3375" cy="3543"/>
            </a:xfrm>
            <a:prstGeom prst="rect">
              <a:avLst/>
            </a:prstGeom>
            <a:noFill/>
            <a:ln w="9525">
              <a:noFill/>
              <a:miter lim="800000"/>
              <a:headEnd/>
              <a:tailEnd/>
            </a:ln>
          </p:spPr>
        </p:pic>
        <p:sp>
          <p:nvSpPr>
            <p:cNvPr id="31" name="任意多边形 8"/>
            <p:cNvSpPr>
              <a:spLocks noChangeArrowheads="1"/>
            </p:cNvSpPr>
            <p:nvPr/>
          </p:nvSpPr>
          <p:spPr bwMode="auto">
            <a:xfrm>
              <a:off x="1191" y="495"/>
              <a:ext cx="3399" cy="3241"/>
            </a:xfrm>
            <a:custGeom>
              <a:avLst/>
              <a:gdLst>
                <a:gd name="T0" fmla="*/ 0 w 5394960"/>
                <a:gd name="T1" fmla="*/ 0 h 5146040"/>
                <a:gd name="T2" fmla="*/ 0 w 5394960"/>
                <a:gd name="T3" fmla="*/ 0 h 5146040"/>
                <a:gd name="T4" fmla="*/ 0 w 5394960"/>
                <a:gd name="T5" fmla="*/ 0 h 5146040"/>
                <a:gd name="T6" fmla="*/ 0 w 5394960"/>
                <a:gd name="T7" fmla="*/ 0 h 5146040"/>
                <a:gd name="T8" fmla="*/ 0 w 5394960"/>
                <a:gd name="T9" fmla="*/ 0 h 5146040"/>
                <a:gd name="T10" fmla="*/ 0 w 5394960"/>
                <a:gd name="T11" fmla="*/ 0 h 5146040"/>
                <a:gd name="T12" fmla="*/ 0 w 5394960"/>
                <a:gd name="T13" fmla="*/ 0 h 5146040"/>
                <a:gd name="T14" fmla="*/ 0 w 5394960"/>
                <a:gd name="T15" fmla="*/ 0 h 5146040"/>
                <a:gd name="T16" fmla="*/ 0 w 5394960"/>
                <a:gd name="T17" fmla="*/ 0 h 5146040"/>
                <a:gd name="T18" fmla="*/ 0 w 5394960"/>
                <a:gd name="T19" fmla="*/ 0 h 5146040"/>
                <a:gd name="T20" fmla="*/ 0 w 5394960"/>
                <a:gd name="T21" fmla="*/ 0 h 5146040"/>
                <a:gd name="T22" fmla="*/ 0 w 5394960"/>
                <a:gd name="T23" fmla="*/ 0 h 5146040"/>
                <a:gd name="T24" fmla="*/ 0 w 5394960"/>
                <a:gd name="T25" fmla="*/ 0 h 5146040"/>
                <a:gd name="T26" fmla="*/ 0 w 5394960"/>
                <a:gd name="T27" fmla="*/ 0 h 5146040"/>
                <a:gd name="T28" fmla="*/ 0 w 5394960"/>
                <a:gd name="T29" fmla="*/ 0 h 5146040"/>
                <a:gd name="T30" fmla="*/ 0 w 5394960"/>
                <a:gd name="T31" fmla="*/ 0 h 5146040"/>
                <a:gd name="T32" fmla="*/ 0 w 5394960"/>
                <a:gd name="T33" fmla="*/ 0 h 5146040"/>
                <a:gd name="T34" fmla="*/ 0 w 5394960"/>
                <a:gd name="T35" fmla="*/ 0 h 5146040"/>
                <a:gd name="T36" fmla="*/ 0 w 5394960"/>
                <a:gd name="T37" fmla="*/ 0 h 5146040"/>
                <a:gd name="T38" fmla="*/ 0 w 5394960"/>
                <a:gd name="T39" fmla="*/ 0 h 5146040"/>
                <a:gd name="T40" fmla="*/ 0 w 5394960"/>
                <a:gd name="T41" fmla="*/ 0 h 5146040"/>
                <a:gd name="T42" fmla="*/ 0 w 5394960"/>
                <a:gd name="T43" fmla="*/ 0 h 5146040"/>
                <a:gd name="T44" fmla="*/ 0 w 5394960"/>
                <a:gd name="T45" fmla="*/ 0 h 5146040"/>
                <a:gd name="T46" fmla="*/ 0 w 5394960"/>
                <a:gd name="T47" fmla="*/ 0 h 5146040"/>
                <a:gd name="T48" fmla="*/ 0 w 5394960"/>
                <a:gd name="T49" fmla="*/ 0 h 5146040"/>
                <a:gd name="T50" fmla="*/ 0 w 5394960"/>
                <a:gd name="T51" fmla="*/ 0 h 5146040"/>
                <a:gd name="T52" fmla="*/ 0 w 5394960"/>
                <a:gd name="T53" fmla="*/ 0 h 5146040"/>
                <a:gd name="T54" fmla="*/ 0 w 5394960"/>
                <a:gd name="T55" fmla="*/ 0 h 5146040"/>
                <a:gd name="T56" fmla="*/ 0 w 5394960"/>
                <a:gd name="T57" fmla="*/ 0 h 5146040"/>
                <a:gd name="T58" fmla="*/ 0 w 5394960"/>
                <a:gd name="T59" fmla="*/ 0 h 5146040"/>
                <a:gd name="T60" fmla="*/ 0 w 5394960"/>
                <a:gd name="T61" fmla="*/ 0 h 5146040"/>
                <a:gd name="T62" fmla="*/ 0 w 5394960"/>
                <a:gd name="T63" fmla="*/ 0 h 5146040"/>
                <a:gd name="T64" fmla="*/ 0 w 5394960"/>
                <a:gd name="T65" fmla="*/ 0 h 5146040"/>
                <a:gd name="T66" fmla="*/ 0 w 5394960"/>
                <a:gd name="T67" fmla="*/ 0 h 5146040"/>
                <a:gd name="T68" fmla="*/ 0 w 5394960"/>
                <a:gd name="T69" fmla="*/ 0 h 5146040"/>
                <a:gd name="T70" fmla="*/ 0 w 5394960"/>
                <a:gd name="T71" fmla="*/ 0 h 5146040"/>
                <a:gd name="T72" fmla="*/ 0 w 5394960"/>
                <a:gd name="T73" fmla="*/ 0 h 5146040"/>
                <a:gd name="T74" fmla="*/ 0 w 5394960"/>
                <a:gd name="T75" fmla="*/ 0 h 5146040"/>
                <a:gd name="T76" fmla="*/ 0 w 5394960"/>
                <a:gd name="T77" fmla="*/ 0 h 5146040"/>
                <a:gd name="T78" fmla="*/ 0 w 5394960"/>
                <a:gd name="T79" fmla="*/ 0 h 5146040"/>
                <a:gd name="T80" fmla="*/ 0 w 5394960"/>
                <a:gd name="T81" fmla="*/ 0 h 5146040"/>
                <a:gd name="T82" fmla="*/ 0 w 5394960"/>
                <a:gd name="T83" fmla="*/ 0 h 5146040"/>
                <a:gd name="T84" fmla="*/ 0 w 5394960"/>
                <a:gd name="T85" fmla="*/ 0 h 5146040"/>
                <a:gd name="T86" fmla="*/ 0 w 5394960"/>
                <a:gd name="T87" fmla="*/ 0 h 5146040"/>
                <a:gd name="T88" fmla="*/ 0 w 5394960"/>
                <a:gd name="T89" fmla="*/ 0 h 5146040"/>
                <a:gd name="T90" fmla="*/ 0 w 5394960"/>
                <a:gd name="T91" fmla="*/ 0 h 5146040"/>
                <a:gd name="T92" fmla="*/ 0 w 5394960"/>
                <a:gd name="T93" fmla="*/ 0 h 5146040"/>
                <a:gd name="T94" fmla="*/ 0 w 5394960"/>
                <a:gd name="T95" fmla="*/ 0 h 5146040"/>
                <a:gd name="T96" fmla="*/ 0 w 5394960"/>
                <a:gd name="T97" fmla="*/ 0 h 5146040"/>
                <a:gd name="T98" fmla="*/ 0 w 5394960"/>
                <a:gd name="T99" fmla="*/ 0 h 51460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94960"/>
                <a:gd name="T151" fmla="*/ 0 h 5146040"/>
                <a:gd name="T152" fmla="*/ 5394960 w 5394960"/>
                <a:gd name="T153" fmla="*/ 5146040 h 51460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94960" h="5146040">
                  <a:moveTo>
                    <a:pt x="2445173" y="1222587"/>
                  </a:moveTo>
                  <a:cubicBezTo>
                    <a:pt x="2451946" y="1261534"/>
                    <a:pt x="2453640" y="1391920"/>
                    <a:pt x="2435013" y="1446107"/>
                  </a:cubicBezTo>
                  <a:cubicBezTo>
                    <a:pt x="2416386" y="1500294"/>
                    <a:pt x="2370666" y="1518920"/>
                    <a:pt x="2333413" y="1547707"/>
                  </a:cubicBezTo>
                  <a:cubicBezTo>
                    <a:pt x="2296160" y="1576494"/>
                    <a:pt x="2257213" y="1606974"/>
                    <a:pt x="2211493" y="1618827"/>
                  </a:cubicBezTo>
                  <a:cubicBezTo>
                    <a:pt x="2165773" y="1630680"/>
                    <a:pt x="2104813" y="1622214"/>
                    <a:pt x="2059093" y="1618827"/>
                  </a:cubicBezTo>
                  <a:cubicBezTo>
                    <a:pt x="2013373" y="1615440"/>
                    <a:pt x="1972733" y="1605280"/>
                    <a:pt x="1937173" y="1598507"/>
                  </a:cubicBezTo>
                  <a:cubicBezTo>
                    <a:pt x="1901613" y="1591734"/>
                    <a:pt x="1889760" y="1573107"/>
                    <a:pt x="1845733" y="1578187"/>
                  </a:cubicBezTo>
                  <a:cubicBezTo>
                    <a:pt x="1801706" y="1583267"/>
                    <a:pt x="1722120" y="1606974"/>
                    <a:pt x="1673013" y="1628987"/>
                  </a:cubicBezTo>
                  <a:cubicBezTo>
                    <a:pt x="1623906" y="1651000"/>
                    <a:pt x="1588346" y="1688254"/>
                    <a:pt x="1551093" y="1710267"/>
                  </a:cubicBezTo>
                  <a:cubicBezTo>
                    <a:pt x="1513840" y="1732280"/>
                    <a:pt x="1483360" y="1725507"/>
                    <a:pt x="1449493" y="1761067"/>
                  </a:cubicBezTo>
                  <a:cubicBezTo>
                    <a:pt x="1415626" y="1796627"/>
                    <a:pt x="1373293" y="1872827"/>
                    <a:pt x="1347893" y="1923627"/>
                  </a:cubicBezTo>
                  <a:cubicBezTo>
                    <a:pt x="1322493" y="1974427"/>
                    <a:pt x="1302173" y="2015067"/>
                    <a:pt x="1297093" y="2065867"/>
                  </a:cubicBezTo>
                  <a:cubicBezTo>
                    <a:pt x="1292013" y="2116667"/>
                    <a:pt x="1312333" y="2172547"/>
                    <a:pt x="1317413" y="2228427"/>
                  </a:cubicBezTo>
                  <a:cubicBezTo>
                    <a:pt x="1322493" y="2284307"/>
                    <a:pt x="1319106" y="2348654"/>
                    <a:pt x="1327573" y="2401147"/>
                  </a:cubicBezTo>
                  <a:cubicBezTo>
                    <a:pt x="1336040" y="2453640"/>
                    <a:pt x="1359746" y="2507827"/>
                    <a:pt x="1368213" y="2543387"/>
                  </a:cubicBezTo>
                  <a:cubicBezTo>
                    <a:pt x="1376680" y="2578947"/>
                    <a:pt x="1358053" y="2589107"/>
                    <a:pt x="1378373" y="2614507"/>
                  </a:cubicBezTo>
                  <a:cubicBezTo>
                    <a:pt x="1398693" y="2639907"/>
                    <a:pt x="1452880" y="2677160"/>
                    <a:pt x="1490133" y="2695787"/>
                  </a:cubicBezTo>
                  <a:cubicBezTo>
                    <a:pt x="1527386" y="2714414"/>
                    <a:pt x="1569720" y="2707640"/>
                    <a:pt x="1601893" y="2726267"/>
                  </a:cubicBezTo>
                  <a:cubicBezTo>
                    <a:pt x="1634066" y="2744894"/>
                    <a:pt x="1667933" y="2758440"/>
                    <a:pt x="1683173" y="2807547"/>
                  </a:cubicBezTo>
                  <a:cubicBezTo>
                    <a:pt x="1698413" y="2856654"/>
                    <a:pt x="1701800" y="2963334"/>
                    <a:pt x="1693333" y="3020907"/>
                  </a:cubicBezTo>
                  <a:cubicBezTo>
                    <a:pt x="1684866" y="3078480"/>
                    <a:pt x="1656080" y="3122507"/>
                    <a:pt x="1632373" y="3152987"/>
                  </a:cubicBezTo>
                  <a:cubicBezTo>
                    <a:pt x="1608666" y="3183467"/>
                    <a:pt x="1596813" y="3205480"/>
                    <a:pt x="1551093" y="3203787"/>
                  </a:cubicBezTo>
                  <a:cubicBezTo>
                    <a:pt x="1505373" y="3202094"/>
                    <a:pt x="1358053" y="3142827"/>
                    <a:pt x="1358053" y="3142827"/>
                  </a:cubicBezTo>
                  <a:cubicBezTo>
                    <a:pt x="1303866" y="3125894"/>
                    <a:pt x="1280160" y="3115734"/>
                    <a:pt x="1225973" y="3102187"/>
                  </a:cubicBezTo>
                  <a:cubicBezTo>
                    <a:pt x="1171786" y="3088640"/>
                    <a:pt x="1100666" y="3068320"/>
                    <a:pt x="1032933" y="3061547"/>
                  </a:cubicBezTo>
                  <a:cubicBezTo>
                    <a:pt x="965200" y="3054774"/>
                    <a:pt x="865293" y="3049694"/>
                    <a:pt x="819573" y="3061547"/>
                  </a:cubicBezTo>
                  <a:cubicBezTo>
                    <a:pt x="773853" y="3073400"/>
                    <a:pt x="778933" y="3098800"/>
                    <a:pt x="758613" y="3132667"/>
                  </a:cubicBezTo>
                  <a:cubicBezTo>
                    <a:pt x="738293" y="3166534"/>
                    <a:pt x="712893" y="3210560"/>
                    <a:pt x="697653" y="3264747"/>
                  </a:cubicBezTo>
                  <a:cubicBezTo>
                    <a:pt x="682413" y="3318934"/>
                    <a:pt x="682413" y="3400214"/>
                    <a:pt x="667173" y="3457787"/>
                  </a:cubicBezTo>
                  <a:cubicBezTo>
                    <a:pt x="651933" y="3515360"/>
                    <a:pt x="609600" y="3544147"/>
                    <a:pt x="606213" y="3610187"/>
                  </a:cubicBezTo>
                  <a:cubicBezTo>
                    <a:pt x="602826" y="3676227"/>
                    <a:pt x="635000" y="3791374"/>
                    <a:pt x="646853" y="3854027"/>
                  </a:cubicBezTo>
                  <a:cubicBezTo>
                    <a:pt x="658706" y="3916680"/>
                    <a:pt x="650240" y="3931920"/>
                    <a:pt x="677333" y="3986107"/>
                  </a:cubicBezTo>
                  <a:cubicBezTo>
                    <a:pt x="704426" y="4040294"/>
                    <a:pt x="753533" y="4111414"/>
                    <a:pt x="809413" y="4179147"/>
                  </a:cubicBezTo>
                  <a:cubicBezTo>
                    <a:pt x="865293" y="4246880"/>
                    <a:pt x="951653" y="4331547"/>
                    <a:pt x="1012613" y="4392507"/>
                  </a:cubicBezTo>
                  <a:cubicBezTo>
                    <a:pt x="1073573" y="4453467"/>
                    <a:pt x="1136226" y="4490720"/>
                    <a:pt x="1175173" y="4544907"/>
                  </a:cubicBezTo>
                  <a:cubicBezTo>
                    <a:pt x="1214120" y="4599094"/>
                    <a:pt x="1225973" y="4656667"/>
                    <a:pt x="1246293" y="4717627"/>
                  </a:cubicBezTo>
                  <a:cubicBezTo>
                    <a:pt x="1266613" y="4778587"/>
                    <a:pt x="1285240" y="4854787"/>
                    <a:pt x="1297093" y="4910667"/>
                  </a:cubicBezTo>
                  <a:cubicBezTo>
                    <a:pt x="1308946" y="4966547"/>
                    <a:pt x="1322493" y="5025814"/>
                    <a:pt x="1317413" y="5052907"/>
                  </a:cubicBezTo>
                  <a:cubicBezTo>
                    <a:pt x="1312333" y="5080000"/>
                    <a:pt x="1303866" y="5080000"/>
                    <a:pt x="1266613" y="5073227"/>
                  </a:cubicBezTo>
                  <a:cubicBezTo>
                    <a:pt x="1229360" y="5066454"/>
                    <a:pt x="1144693" y="5041054"/>
                    <a:pt x="1093893" y="5012267"/>
                  </a:cubicBezTo>
                  <a:cubicBezTo>
                    <a:pt x="1043093" y="4983480"/>
                    <a:pt x="1002453" y="4934374"/>
                    <a:pt x="961813" y="4900507"/>
                  </a:cubicBezTo>
                  <a:cubicBezTo>
                    <a:pt x="921173" y="4866640"/>
                    <a:pt x="894080" y="4824307"/>
                    <a:pt x="850053" y="4809067"/>
                  </a:cubicBezTo>
                  <a:cubicBezTo>
                    <a:pt x="806026" y="4793827"/>
                    <a:pt x="738293" y="4800600"/>
                    <a:pt x="697653" y="4809067"/>
                  </a:cubicBezTo>
                  <a:cubicBezTo>
                    <a:pt x="657013" y="4817534"/>
                    <a:pt x="648546" y="4841240"/>
                    <a:pt x="606213" y="4859867"/>
                  </a:cubicBezTo>
                  <a:cubicBezTo>
                    <a:pt x="563880" y="4878494"/>
                    <a:pt x="484293" y="4898814"/>
                    <a:pt x="443653" y="4920827"/>
                  </a:cubicBezTo>
                  <a:cubicBezTo>
                    <a:pt x="403013" y="4942840"/>
                    <a:pt x="386080" y="4975014"/>
                    <a:pt x="362373" y="4991947"/>
                  </a:cubicBezTo>
                  <a:cubicBezTo>
                    <a:pt x="338666" y="5008880"/>
                    <a:pt x="321733" y="5024120"/>
                    <a:pt x="301413" y="5022427"/>
                  </a:cubicBezTo>
                  <a:cubicBezTo>
                    <a:pt x="281093" y="5020734"/>
                    <a:pt x="262466" y="4983480"/>
                    <a:pt x="240453" y="4981787"/>
                  </a:cubicBezTo>
                  <a:cubicBezTo>
                    <a:pt x="218440" y="4980094"/>
                    <a:pt x="199813" y="4995334"/>
                    <a:pt x="169333" y="5012267"/>
                  </a:cubicBezTo>
                  <a:cubicBezTo>
                    <a:pt x="138853" y="5029200"/>
                    <a:pt x="84666" y="5064760"/>
                    <a:pt x="57573" y="5083387"/>
                  </a:cubicBezTo>
                  <a:cubicBezTo>
                    <a:pt x="30480" y="5102014"/>
                    <a:pt x="11853" y="5146040"/>
                    <a:pt x="6773" y="5124027"/>
                  </a:cubicBezTo>
                  <a:cubicBezTo>
                    <a:pt x="1693" y="5102014"/>
                    <a:pt x="23706" y="5032587"/>
                    <a:pt x="27093" y="4951307"/>
                  </a:cubicBezTo>
                  <a:cubicBezTo>
                    <a:pt x="30480" y="4870027"/>
                    <a:pt x="25400" y="4798907"/>
                    <a:pt x="27093" y="4636347"/>
                  </a:cubicBezTo>
                  <a:cubicBezTo>
                    <a:pt x="28786" y="4473787"/>
                    <a:pt x="37253" y="4189307"/>
                    <a:pt x="37253" y="3975947"/>
                  </a:cubicBezTo>
                  <a:cubicBezTo>
                    <a:pt x="37253" y="3762587"/>
                    <a:pt x="30480" y="3589867"/>
                    <a:pt x="27093" y="3356187"/>
                  </a:cubicBezTo>
                  <a:cubicBezTo>
                    <a:pt x="23706" y="3122507"/>
                    <a:pt x="16933" y="2826174"/>
                    <a:pt x="16933" y="2573867"/>
                  </a:cubicBezTo>
                  <a:cubicBezTo>
                    <a:pt x="16933" y="2321560"/>
                    <a:pt x="27093" y="2052320"/>
                    <a:pt x="27093" y="1842347"/>
                  </a:cubicBezTo>
                  <a:cubicBezTo>
                    <a:pt x="27093" y="1632374"/>
                    <a:pt x="16933" y="1527387"/>
                    <a:pt x="16933" y="1314027"/>
                  </a:cubicBezTo>
                  <a:cubicBezTo>
                    <a:pt x="16933" y="1100667"/>
                    <a:pt x="23706" y="767080"/>
                    <a:pt x="27093" y="562187"/>
                  </a:cubicBezTo>
                  <a:cubicBezTo>
                    <a:pt x="30480" y="357294"/>
                    <a:pt x="0" y="169334"/>
                    <a:pt x="37253" y="84667"/>
                  </a:cubicBezTo>
                  <a:cubicBezTo>
                    <a:pt x="74506" y="0"/>
                    <a:pt x="174413" y="60960"/>
                    <a:pt x="250613" y="54187"/>
                  </a:cubicBezTo>
                  <a:cubicBezTo>
                    <a:pt x="326813" y="47414"/>
                    <a:pt x="394546" y="45720"/>
                    <a:pt x="494453" y="44027"/>
                  </a:cubicBezTo>
                  <a:cubicBezTo>
                    <a:pt x="594360" y="42334"/>
                    <a:pt x="850053" y="44027"/>
                    <a:pt x="850053" y="44027"/>
                  </a:cubicBezTo>
                  <a:lnTo>
                    <a:pt x="2668693" y="33867"/>
                  </a:lnTo>
                  <a:lnTo>
                    <a:pt x="3125893" y="33867"/>
                  </a:lnTo>
                  <a:lnTo>
                    <a:pt x="4070773" y="23707"/>
                  </a:lnTo>
                  <a:lnTo>
                    <a:pt x="4487333" y="23707"/>
                  </a:lnTo>
                  <a:cubicBezTo>
                    <a:pt x="4602480" y="22014"/>
                    <a:pt x="4658360" y="15240"/>
                    <a:pt x="4761653" y="13547"/>
                  </a:cubicBezTo>
                  <a:cubicBezTo>
                    <a:pt x="4864946" y="11854"/>
                    <a:pt x="5008880" y="10160"/>
                    <a:pt x="5107093" y="13547"/>
                  </a:cubicBezTo>
                  <a:cubicBezTo>
                    <a:pt x="5205306" y="16934"/>
                    <a:pt x="5306906" y="13547"/>
                    <a:pt x="5350933" y="33867"/>
                  </a:cubicBezTo>
                  <a:cubicBezTo>
                    <a:pt x="5394960" y="54187"/>
                    <a:pt x="5367866" y="72814"/>
                    <a:pt x="5371253" y="135467"/>
                  </a:cubicBezTo>
                  <a:cubicBezTo>
                    <a:pt x="5374640" y="198120"/>
                    <a:pt x="5376333" y="331894"/>
                    <a:pt x="5371253" y="409787"/>
                  </a:cubicBezTo>
                  <a:cubicBezTo>
                    <a:pt x="5366173" y="487680"/>
                    <a:pt x="5359400" y="548640"/>
                    <a:pt x="5340773" y="602827"/>
                  </a:cubicBezTo>
                  <a:cubicBezTo>
                    <a:pt x="5322146" y="657014"/>
                    <a:pt x="5308600" y="694267"/>
                    <a:pt x="5259493" y="734907"/>
                  </a:cubicBezTo>
                  <a:cubicBezTo>
                    <a:pt x="5210386" y="775547"/>
                    <a:pt x="5108786" y="821267"/>
                    <a:pt x="5046133" y="846667"/>
                  </a:cubicBezTo>
                  <a:cubicBezTo>
                    <a:pt x="4983480" y="872067"/>
                    <a:pt x="4951306" y="872067"/>
                    <a:pt x="4883573" y="887307"/>
                  </a:cubicBezTo>
                  <a:cubicBezTo>
                    <a:pt x="4815840" y="902547"/>
                    <a:pt x="4688840" y="917787"/>
                    <a:pt x="4639733" y="938107"/>
                  </a:cubicBezTo>
                  <a:cubicBezTo>
                    <a:pt x="4590626" y="958427"/>
                    <a:pt x="4609253" y="985520"/>
                    <a:pt x="4588933" y="1009227"/>
                  </a:cubicBezTo>
                  <a:cubicBezTo>
                    <a:pt x="4568613" y="1032934"/>
                    <a:pt x="4544906" y="1048174"/>
                    <a:pt x="4517813" y="1080347"/>
                  </a:cubicBezTo>
                  <a:cubicBezTo>
                    <a:pt x="4490720" y="1112520"/>
                    <a:pt x="4467013" y="1176867"/>
                    <a:pt x="4426373" y="1202267"/>
                  </a:cubicBezTo>
                  <a:cubicBezTo>
                    <a:pt x="4385733" y="1227667"/>
                    <a:pt x="4309533" y="1225974"/>
                    <a:pt x="4273973" y="1232747"/>
                  </a:cubicBezTo>
                  <a:cubicBezTo>
                    <a:pt x="4238413" y="1239520"/>
                    <a:pt x="4238413" y="1246294"/>
                    <a:pt x="4213013" y="1242907"/>
                  </a:cubicBezTo>
                  <a:cubicBezTo>
                    <a:pt x="4187613" y="1239520"/>
                    <a:pt x="4138506" y="1229360"/>
                    <a:pt x="4121573" y="1212427"/>
                  </a:cubicBezTo>
                  <a:cubicBezTo>
                    <a:pt x="4104640" y="1195494"/>
                    <a:pt x="4114800" y="1161627"/>
                    <a:pt x="4111413" y="1141307"/>
                  </a:cubicBezTo>
                  <a:cubicBezTo>
                    <a:pt x="4108026" y="1120987"/>
                    <a:pt x="4108026" y="1104054"/>
                    <a:pt x="4101253" y="1090507"/>
                  </a:cubicBezTo>
                  <a:cubicBezTo>
                    <a:pt x="4094480" y="1076960"/>
                    <a:pt x="4080933" y="1063414"/>
                    <a:pt x="4070773" y="1060027"/>
                  </a:cubicBezTo>
                  <a:cubicBezTo>
                    <a:pt x="4060613" y="1056640"/>
                    <a:pt x="4060613" y="1075267"/>
                    <a:pt x="4040293" y="1070187"/>
                  </a:cubicBezTo>
                  <a:cubicBezTo>
                    <a:pt x="4019973" y="1065107"/>
                    <a:pt x="3972560" y="1063414"/>
                    <a:pt x="3948853" y="1029547"/>
                  </a:cubicBezTo>
                  <a:cubicBezTo>
                    <a:pt x="3925146" y="995680"/>
                    <a:pt x="3916680" y="922867"/>
                    <a:pt x="3898053" y="866987"/>
                  </a:cubicBezTo>
                  <a:cubicBezTo>
                    <a:pt x="3879426" y="811107"/>
                    <a:pt x="3852333" y="738294"/>
                    <a:pt x="3837093" y="694267"/>
                  </a:cubicBezTo>
                  <a:cubicBezTo>
                    <a:pt x="3821853" y="650240"/>
                    <a:pt x="3821853" y="624840"/>
                    <a:pt x="3806613" y="602827"/>
                  </a:cubicBezTo>
                  <a:cubicBezTo>
                    <a:pt x="3791373" y="580814"/>
                    <a:pt x="3772746" y="557107"/>
                    <a:pt x="3745653" y="562187"/>
                  </a:cubicBezTo>
                  <a:cubicBezTo>
                    <a:pt x="3718560" y="567267"/>
                    <a:pt x="3674533" y="612987"/>
                    <a:pt x="3644053" y="633307"/>
                  </a:cubicBezTo>
                  <a:cubicBezTo>
                    <a:pt x="3613573" y="653627"/>
                    <a:pt x="3588173" y="668867"/>
                    <a:pt x="3562773" y="684107"/>
                  </a:cubicBezTo>
                  <a:cubicBezTo>
                    <a:pt x="3537373" y="699347"/>
                    <a:pt x="3523826" y="728134"/>
                    <a:pt x="3491653" y="724747"/>
                  </a:cubicBezTo>
                  <a:cubicBezTo>
                    <a:pt x="3459480" y="721360"/>
                    <a:pt x="3401906" y="694267"/>
                    <a:pt x="3369733" y="663787"/>
                  </a:cubicBezTo>
                  <a:cubicBezTo>
                    <a:pt x="3337560" y="633307"/>
                    <a:pt x="3322320" y="584200"/>
                    <a:pt x="3298613" y="541867"/>
                  </a:cubicBezTo>
                  <a:cubicBezTo>
                    <a:pt x="3274906" y="499534"/>
                    <a:pt x="3239346" y="463974"/>
                    <a:pt x="3227493" y="409787"/>
                  </a:cubicBezTo>
                  <a:cubicBezTo>
                    <a:pt x="3215640" y="355600"/>
                    <a:pt x="3225800" y="259080"/>
                    <a:pt x="3227493" y="216747"/>
                  </a:cubicBezTo>
                  <a:cubicBezTo>
                    <a:pt x="3229186" y="174414"/>
                    <a:pt x="3242733" y="179494"/>
                    <a:pt x="3237653" y="155787"/>
                  </a:cubicBezTo>
                  <a:cubicBezTo>
                    <a:pt x="3232573" y="132080"/>
                    <a:pt x="3217333" y="88054"/>
                    <a:pt x="3197013" y="74507"/>
                  </a:cubicBezTo>
                  <a:cubicBezTo>
                    <a:pt x="3176693" y="60960"/>
                    <a:pt x="3115733" y="74507"/>
                    <a:pt x="3115733" y="74507"/>
                  </a:cubicBezTo>
                  <a:cubicBezTo>
                    <a:pt x="3086946" y="74507"/>
                    <a:pt x="3081866" y="77894"/>
                    <a:pt x="3024293" y="74507"/>
                  </a:cubicBezTo>
                  <a:cubicBezTo>
                    <a:pt x="2966720" y="71120"/>
                    <a:pt x="2836333" y="45720"/>
                    <a:pt x="2770293" y="54187"/>
                  </a:cubicBezTo>
                  <a:cubicBezTo>
                    <a:pt x="2704253" y="62654"/>
                    <a:pt x="2673773" y="99907"/>
                    <a:pt x="2628053" y="125307"/>
                  </a:cubicBezTo>
                  <a:cubicBezTo>
                    <a:pt x="2582333" y="150707"/>
                    <a:pt x="2545080" y="172720"/>
                    <a:pt x="2495973" y="206587"/>
                  </a:cubicBezTo>
                  <a:cubicBezTo>
                    <a:pt x="2446866" y="240454"/>
                    <a:pt x="2374053" y="287867"/>
                    <a:pt x="2333413" y="328507"/>
                  </a:cubicBezTo>
                  <a:cubicBezTo>
                    <a:pt x="2292773" y="369147"/>
                    <a:pt x="2274146" y="399627"/>
                    <a:pt x="2252133" y="450427"/>
                  </a:cubicBezTo>
                  <a:cubicBezTo>
                    <a:pt x="2230120" y="501227"/>
                    <a:pt x="2209800" y="565574"/>
                    <a:pt x="2201333" y="633307"/>
                  </a:cubicBezTo>
                  <a:cubicBezTo>
                    <a:pt x="2192866" y="701040"/>
                    <a:pt x="2184400" y="789094"/>
                    <a:pt x="2201333" y="856827"/>
                  </a:cubicBezTo>
                  <a:cubicBezTo>
                    <a:pt x="2218266" y="924560"/>
                    <a:pt x="2277533" y="992294"/>
                    <a:pt x="2302933" y="1039707"/>
                  </a:cubicBezTo>
                  <a:cubicBezTo>
                    <a:pt x="2328333" y="1087120"/>
                    <a:pt x="2350346" y="1119294"/>
                    <a:pt x="2353733" y="1141307"/>
                  </a:cubicBezTo>
                  <a:cubicBezTo>
                    <a:pt x="2357120" y="1163320"/>
                    <a:pt x="2350346" y="1166707"/>
                    <a:pt x="2323253" y="1171787"/>
                  </a:cubicBezTo>
                  <a:cubicBezTo>
                    <a:pt x="2296160" y="1176867"/>
                    <a:pt x="2245360" y="1173480"/>
                    <a:pt x="2191173" y="1171787"/>
                  </a:cubicBezTo>
                  <a:cubicBezTo>
                    <a:pt x="2136986" y="1170094"/>
                    <a:pt x="2057400" y="1166707"/>
                    <a:pt x="1998133" y="1161627"/>
                  </a:cubicBezTo>
                  <a:cubicBezTo>
                    <a:pt x="1938866" y="1156547"/>
                    <a:pt x="1884680" y="1144694"/>
                    <a:pt x="1835573" y="1141307"/>
                  </a:cubicBezTo>
                  <a:cubicBezTo>
                    <a:pt x="1786466" y="1137920"/>
                    <a:pt x="1755986" y="1126067"/>
                    <a:pt x="1703493" y="1141307"/>
                  </a:cubicBezTo>
                  <a:cubicBezTo>
                    <a:pt x="1651000" y="1156547"/>
                    <a:pt x="1557866" y="1203960"/>
                    <a:pt x="1520613" y="1232747"/>
                  </a:cubicBezTo>
                  <a:cubicBezTo>
                    <a:pt x="1483360" y="1261534"/>
                    <a:pt x="1498600" y="1278467"/>
                    <a:pt x="1479973" y="1314027"/>
                  </a:cubicBezTo>
                  <a:cubicBezTo>
                    <a:pt x="1461346" y="1349587"/>
                    <a:pt x="1452880" y="1417320"/>
                    <a:pt x="1408853" y="1446107"/>
                  </a:cubicBezTo>
                  <a:cubicBezTo>
                    <a:pt x="1364826" y="1474894"/>
                    <a:pt x="1280160" y="1488440"/>
                    <a:pt x="1215813" y="1486747"/>
                  </a:cubicBezTo>
                  <a:cubicBezTo>
                    <a:pt x="1151466" y="1485054"/>
                    <a:pt x="1088813" y="1451187"/>
                    <a:pt x="1022773" y="1435947"/>
                  </a:cubicBezTo>
                  <a:cubicBezTo>
                    <a:pt x="956733" y="1420707"/>
                    <a:pt x="885613" y="1395307"/>
                    <a:pt x="819573" y="1395307"/>
                  </a:cubicBezTo>
                  <a:cubicBezTo>
                    <a:pt x="753533" y="1395307"/>
                    <a:pt x="673946" y="1435947"/>
                    <a:pt x="626533" y="1435947"/>
                  </a:cubicBezTo>
                  <a:cubicBezTo>
                    <a:pt x="579120" y="1435947"/>
                    <a:pt x="575733" y="1419014"/>
                    <a:pt x="535093" y="1395307"/>
                  </a:cubicBezTo>
                  <a:cubicBezTo>
                    <a:pt x="494453" y="1371600"/>
                    <a:pt x="428413" y="1342814"/>
                    <a:pt x="382693" y="1293707"/>
                  </a:cubicBezTo>
                  <a:cubicBezTo>
                    <a:pt x="336973" y="1244600"/>
                    <a:pt x="301413" y="1153160"/>
                    <a:pt x="260773" y="1100667"/>
                  </a:cubicBezTo>
                  <a:cubicBezTo>
                    <a:pt x="220133" y="1048174"/>
                    <a:pt x="171026" y="1019387"/>
                    <a:pt x="138853" y="978747"/>
                  </a:cubicBezTo>
                  <a:cubicBezTo>
                    <a:pt x="106680" y="938107"/>
                    <a:pt x="84666" y="868680"/>
                    <a:pt x="67733" y="856827"/>
                  </a:cubicBezTo>
                  <a:cubicBezTo>
                    <a:pt x="50800" y="844974"/>
                    <a:pt x="35560" y="878840"/>
                    <a:pt x="37253" y="907627"/>
                  </a:cubicBezTo>
                  <a:cubicBezTo>
                    <a:pt x="38946" y="936414"/>
                    <a:pt x="49106" y="983827"/>
                    <a:pt x="77893" y="1029547"/>
                  </a:cubicBezTo>
                  <a:cubicBezTo>
                    <a:pt x="106680" y="1075267"/>
                    <a:pt x="172720" y="1137920"/>
                    <a:pt x="209973" y="1181947"/>
                  </a:cubicBezTo>
                  <a:cubicBezTo>
                    <a:pt x="247226" y="1225974"/>
                    <a:pt x="274320" y="1263227"/>
                    <a:pt x="301413" y="1293707"/>
                  </a:cubicBezTo>
                  <a:cubicBezTo>
                    <a:pt x="328506" y="1324187"/>
                    <a:pt x="353906" y="1336040"/>
                    <a:pt x="372533" y="1364827"/>
                  </a:cubicBezTo>
                  <a:cubicBezTo>
                    <a:pt x="391160" y="1393614"/>
                    <a:pt x="381000" y="1441027"/>
                    <a:pt x="413173" y="1466427"/>
                  </a:cubicBezTo>
                  <a:cubicBezTo>
                    <a:pt x="445346" y="1491827"/>
                    <a:pt x="513080" y="1517227"/>
                    <a:pt x="565573" y="1517227"/>
                  </a:cubicBezTo>
                  <a:cubicBezTo>
                    <a:pt x="618066" y="1517227"/>
                    <a:pt x="682413" y="1476587"/>
                    <a:pt x="728133" y="1466427"/>
                  </a:cubicBezTo>
                  <a:cubicBezTo>
                    <a:pt x="773853" y="1456267"/>
                    <a:pt x="794173" y="1449494"/>
                    <a:pt x="839893" y="1456267"/>
                  </a:cubicBezTo>
                  <a:cubicBezTo>
                    <a:pt x="885613" y="1463040"/>
                    <a:pt x="948266" y="1488440"/>
                    <a:pt x="1002453" y="1507067"/>
                  </a:cubicBezTo>
                  <a:cubicBezTo>
                    <a:pt x="1056640" y="1525694"/>
                    <a:pt x="1102360" y="1561254"/>
                    <a:pt x="1165013" y="1568027"/>
                  </a:cubicBezTo>
                  <a:cubicBezTo>
                    <a:pt x="1227666" y="1574800"/>
                    <a:pt x="1325880" y="1564640"/>
                    <a:pt x="1378373" y="1547707"/>
                  </a:cubicBezTo>
                  <a:cubicBezTo>
                    <a:pt x="1430866" y="1530774"/>
                    <a:pt x="1449493" y="1503680"/>
                    <a:pt x="1479973" y="1466427"/>
                  </a:cubicBezTo>
                  <a:cubicBezTo>
                    <a:pt x="1510453" y="1429174"/>
                    <a:pt x="1535853" y="1363134"/>
                    <a:pt x="1561253" y="1324187"/>
                  </a:cubicBezTo>
                  <a:cubicBezTo>
                    <a:pt x="1586653" y="1285240"/>
                    <a:pt x="1608666" y="1253067"/>
                    <a:pt x="1632373" y="1232747"/>
                  </a:cubicBezTo>
                  <a:cubicBezTo>
                    <a:pt x="1656080" y="1212427"/>
                    <a:pt x="1659466" y="1203960"/>
                    <a:pt x="1703493" y="1202267"/>
                  </a:cubicBezTo>
                  <a:cubicBezTo>
                    <a:pt x="1747520" y="1200574"/>
                    <a:pt x="1845733" y="1209040"/>
                    <a:pt x="1896533" y="1222587"/>
                  </a:cubicBezTo>
                  <a:cubicBezTo>
                    <a:pt x="1947333" y="1236134"/>
                    <a:pt x="1957493" y="1271694"/>
                    <a:pt x="2008293" y="1283547"/>
                  </a:cubicBezTo>
                  <a:cubicBezTo>
                    <a:pt x="2059093" y="1295400"/>
                    <a:pt x="2143760" y="1300480"/>
                    <a:pt x="2201333" y="1293707"/>
                  </a:cubicBezTo>
                  <a:cubicBezTo>
                    <a:pt x="2258906" y="1286934"/>
                    <a:pt x="2321560" y="1256454"/>
                    <a:pt x="2353733" y="1242907"/>
                  </a:cubicBezTo>
                  <a:cubicBezTo>
                    <a:pt x="2385906" y="1229360"/>
                    <a:pt x="2384213" y="1220894"/>
                    <a:pt x="2394373" y="1212427"/>
                  </a:cubicBezTo>
                  <a:cubicBezTo>
                    <a:pt x="2404533" y="1203960"/>
                    <a:pt x="2438400" y="1183640"/>
                    <a:pt x="2445173" y="1222587"/>
                  </a:cubicBezTo>
                  <a:close/>
                </a:path>
              </a:pathLst>
            </a:custGeom>
            <a:solidFill>
              <a:sysClr val="window" lastClr="FFFFFF">
                <a:alpha val="79999"/>
              </a:sys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任意多边形 10"/>
            <p:cNvSpPr>
              <a:spLocks noChangeArrowheads="1"/>
            </p:cNvSpPr>
            <p:nvPr/>
          </p:nvSpPr>
          <p:spPr bwMode="auto">
            <a:xfrm>
              <a:off x="2079" y="1664"/>
              <a:ext cx="717" cy="406"/>
            </a:xfrm>
            <a:custGeom>
              <a:avLst/>
              <a:gdLst>
                <a:gd name="T0" fmla="*/ 0 w 1137920"/>
                <a:gd name="T1" fmla="*/ 0 h 645160"/>
                <a:gd name="T2" fmla="*/ 0 w 1137920"/>
                <a:gd name="T3" fmla="*/ 0 h 645160"/>
                <a:gd name="T4" fmla="*/ 0 w 1137920"/>
                <a:gd name="T5" fmla="*/ 0 h 645160"/>
                <a:gd name="T6" fmla="*/ 0 w 1137920"/>
                <a:gd name="T7" fmla="*/ 0 h 645160"/>
                <a:gd name="T8" fmla="*/ 0 w 1137920"/>
                <a:gd name="T9" fmla="*/ 0 h 645160"/>
                <a:gd name="T10" fmla="*/ 0 w 1137920"/>
                <a:gd name="T11" fmla="*/ 0 h 645160"/>
                <a:gd name="T12" fmla="*/ 0 w 1137920"/>
                <a:gd name="T13" fmla="*/ 0 h 645160"/>
                <a:gd name="T14" fmla="*/ 0 w 1137920"/>
                <a:gd name="T15" fmla="*/ 0 h 645160"/>
                <a:gd name="T16" fmla="*/ 0 w 1137920"/>
                <a:gd name="T17" fmla="*/ 0 h 645160"/>
                <a:gd name="T18" fmla="*/ 0 w 1137920"/>
                <a:gd name="T19" fmla="*/ 0 h 645160"/>
                <a:gd name="T20" fmla="*/ 0 w 1137920"/>
                <a:gd name="T21" fmla="*/ 0 h 645160"/>
                <a:gd name="T22" fmla="*/ 0 w 1137920"/>
                <a:gd name="T23" fmla="*/ 0 h 645160"/>
                <a:gd name="T24" fmla="*/ 0 w 1137920"/>
                <a:gd name="T25" fmla="*/ 0 h 645160"/>
                <a:gd name="T26" fmla="*/ 0 w 1137920"/>
                <a:gd name="T27" fmla="*/ 0 h 645160"/>
                <a:gd name="T28" fmla="*/ 0 w 1137920"/>
                <a:gd name="T29" fmla="*/ 0 h 645160"/>
                <a:gd name="T30" fmla="*/ 0 w 1137920"/>
                <a:gd name="T31" fmla="*/ 0 h 645160"/>
                <a:gd name="T32" fmla="*/ 0 w 1137920"/>
                <a:gd name="T33" fmla="*/ 0 h 645160"/>
                <a:gd name="T34" fmla="*/ 0 w 1137920"/>
                <a:gd name="T35" fmla="*/ 0 h 645160"/>
                <a:gd name="T36" fmla="*/ 0 w 1137920"/>
                <a:gd name="T37" fmla="*/ 0 h 645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7920"/>
                <a:gd name="T58" fmla="*/ 0 h 645160"/>
                <a:gd name="T59" fmla="*/ 1137920 w 1137920"/>
                <a:gd name="T60" fmla="*/ 645160 h 645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7920" h="645160">
                  <a:moveTo>
                    <a:pt x="550333" y="10160"/>
                  </a:moveTo>
                  <a:cubicBezTo>
                    <a:pt x="518160" y="0"/>
                    <a:pt x="457200" y="33867"/>
                    <a:pt x="408093" y="40640"/>
                  </a:cubicBezTo>
                  <a:cubicBezTo>
                    <a:pt x="358986" y="47413"/>
                    <a:pt x="291253" y="49107"/>
                    <a:pt x="255693" y="50800"/>
                  </a:cubicBezTo>
                  <a:cubicBezTo>
                    <a:pt x="220133" y="52493"/>
                    <a:pt x="218440" y="49107"/>
                    <a:pt x="194733" y="50800"/>
                  </a:cubicBezTo>
                  <a:cubicBezTo>
                    <a:pt x="171026" y="52493"/>
                    <a:pt x="140546" y="37253"/>
                    <a:pt x="113453" y="60960"/>
                  </a:cubicBezTo>
                  <a:cubicBezTo>
                    <a:pt x="86360" y="84667"/>
                    <a:pt x="45720" y="132080"/>
                    <a:pt x="32173" y="193040"/>
                  </a:cubicBezTo>
                  <a:cubicBezTo>
                    <a:pt x="18626" y="254000"/>
                    <a:pt x="0" y="381000"/>
                    <a:pt x="32173" y="426720"/>
                  </a:cubicBezTo>
                  <a:cubicBezTo>
                    <a:pt x="64346" y="472440"/>
                    <a:pt x="164253" y="450427"/>
                    <a:pt x="225213" y="467360"/>
                  </a:cubicBezTo>
                  <a:cubicBezTo>
                    <a:pt x="286173" y="484293"/>
                    <a:pt x="320040" y="518160"/>
                    <a:pt x="397933" y="528320"/>
                  </a:cubicBezTo>
                  <a:cubicBezTo>
                    <a:pt x="475826" y="538480"/>
                    <a:pt x="633306" y="509693"/>
                    <a:pt x="692573" y="528320"/>
                  </a:cubicBezTo>
                  <a:cubicBezTo>
                    <a:pt x="751840" y="546947"/>
                    <a:pt x="717973" y="635000"/>
                    <a:pt x="753533" y="640080"/>
                  </a:cubicBezTo>
                  <a:cubicBezTo>
                    <a:pt x="789093" y="645160"/>
                    <a:pt x="851746" y="616373"/>
                    <a:pt x="905933" y="558800"/>
                  </a:cubicBezTo>
                  <a:cubicBezTo>
                    <a:pt x="960120" y="501227"/>
                    <a:pt x="1043093" y="355600"/>
                    <a:pt x="1078653" y="294640"/>
                  </a:cubicBezTo>
                  <a:cubicBezTo>
                    <a:pt x="1114213" y="233680"/>
                    <a:pt x="1117600" y="230293"/>
                    <a:pt x="1119293" y="193040"/>
                  </a:cubicBezTo>
                  <a:cubicBezTo>
                    <a:pt x="1120986" y="155787"/>
                    <a:pt x="1137920" y="84667"/>
                    <a:pt x="1088813" y="71120"/>
                  </a:cubicBezTo>
                  <a:cubicBezTo>
                    <a:pt x="1039706" y="57573"/>
                    <a:pt x="895773" y="94827"/>
                    <a:pt x="824653" y="111760"/>
                  </a:cubicBezTo>
                  <a:cubicBezTo>
                    <a:pt x="753533" y="128693"/>
                    <a:pt x="699346" y="174413"/>
                    <a:pt x="662093" y="172720"/>
                  </a:cubicBezTo>
                  <a:cubicBezTo>
                    <a:pt x="624840" y="171027"/>
                    <a:pt x="616373" y="125307"/>
                    <a:pt x="601133" y="101600"/>
                  </a:cubicBezTo>
                  <a:cubicBezTo>
                    <a:pt x="585893" y="77893"/>
                    <a:pt x="582506" y="20320"/>
                    <a:pt x="550333" y="1016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TextBox 5"/>
            <p:cNvSpPr txBox="1">
              <a:spLocks noChangeArrowheads="1"/>
            </p:cNvSpPr>
            <p:nvPr/>
          </p:nvSpPr>
          <p:spPr bwMode="auto">
            <a:xfrm>
              <a:off x="2115" y="1755"/>
              <a:ext cx="675"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latin typeface="微软雅黑" pitchFamily="34" charset="-122"/>
                  <a:ea typeface="黑体" pitchFamily="2" charset="-122"/>
                </a:rPr>
                <a:t>南坪片区</a:t>
              </a:r>
            </a:p>
          </p:txBody>
        </p:sp>
        <p:sp>
          <p:nvSpPr>
            <p:cNvPr id="34" name="任意多边形 11"/>
            <p:cNvSpPr>
              <a:spLocks noChangeArrowheads="1"/>
            </p:cNvSpPr>
            <p:nvPr/>
          </p:nvSpPr>
          <p:spPr bwMode="auto">
            <a:xfrm>
              <a:off x="2409" y="1028"/>
              <a:ext cx="554" cy="743"/>
            </a:xfrm>
            <a:custGeom>
              <a:avLst/>
              <a:gdLst>
                <a:gd name="T0" fmla="*/ 0 w 880533"/>
                <a:gd name="T1" fmla="*/ 0 h 1178560"/>
                <a:gd name="T2" fmla="*/ 0 w 880533"/>
                <a:gd name="T3" fmla="*/ 0 h 1178560"/>
                <a:gd name="T4" fmla="*/ 0 w 880533"/>
                <a:gd name="T5" fmla="*/ 0 h 1178560"/>
                <a:gd name="T6" fmla="*/ 0 w 880533"/>
                <a:gd name="T7" fmla="*/ 0 h 1178560"/>
                <a:gd name="T8" fmla="*/ 0 w 880533"/>
                <a:gd name="T9" fmla="*/ 0 h 1178560"/>
                <a:gd name="T10" fmla="*/ 0 w 880533"/>
                <a:gd name="T11" fmla="*/ 0 h 1178560"/>
                <a:gd name="T12" fmla="*/ 0 w 880533"/>
                <a:gd name="T13" fmla="*/ 0 h 1178560"/>
                <a:gd name="T14" fmla="*/ 0 w 880533"/>
                <a:gd name="T15" fmla="*/ 0 h 1178560"/>
                <a:gd name="T16" fmla="*/ 0 w 880533"/>
                <a:gd name="T17" fmla="*/ 0 h 1178560"/>
                <a:gd name="T18" fmla="*/ 0 w 880533"/>
                <a:gd name="T19" fmla="*/ 0 h 1178560"/>
                <a:gd name="T20" fmla="*/ 0 w 880533"/>
                <a:gd name="T21" fmla="*/ 0 h 1178560"/>
                <a:gd name="T22" fmla="*/ 0 w 880533"/>
                <a:gd name="T23" fmla="*/ 0 h 1178560"/>
                <a:gd name="T24" fmla="*/ 0 w 880533"/>
                <a:gd name="T25" fmla="*/ 0 h 1178560"/>
                <a:gd name="T26" fmla="*/ 0 w 880533"/>
                <a:gd name="T27" fmla="*/ 0 h 1178560"/>
                <a:gd name="T28" fmla="*/ 0 w 880533"/>
                <a:gd name="T29" fmla="*/ 0 h 1178560"/>
                <a:gd name="T30" fmla="*/ 0 w 880533"/>
                <a:gd name="T31" fmla="*/ 0 h 1178560"/>
                <a:gd name="T32" fmla="*/ 0 w 880533"/>
                <a:gd name="T33" fmla="*/ 0 h 1178560"/>
                <a:gd name="T34" fmla="*/ 0 w 880533"/>
                <a:gd name="T35" fmla="*/ 0 h 1178560"/>
                <a:gd name="T36" fmla="*/ 0 w 880533"/>
                <a:gd name="T37" fmla="*/ 0 h 1178560"/>
                <a:gd name="T38" fmla="*/ 0 w 880533"/>
                <a:gd name="T39" fmla="*/ 0 h 1178560"/>
                <a:gd name="T40" fmla="*/ 0 w 880533"/>
                <a:gd name="T41" fmla="*/ 0 h 1178560"/>
                <a:gd name="T42" fmla="*/ 0 w 880533"/>
                <a:gd name="T43" fmla="*/ 0 h 1178560"/>
                <a:gd name="T44" fmla="*/ 0 w 880533"/>
                <a:gd name="T45" fmla="*/ 0 h 1178560"/>
                <a:gd name="T46" fmla="*/ 0 w 880533"/>
                <a:gd name="T47" fmla="*/ 0 h 1178560"/>
                <a:gd name="T48" fmla="*/ 0 w 880533"/>
                <a:gd name="T49" fmla="*/ 0 h 1178560"/>
                <a:gd name="T50" fmla="*/ 0 w 880533"/>
                <a:gd name="T51" fmla="*/ 0 h 1178560"/>
                <a:gd name="T52" fmla="*/ 0 w 880533"/>
                <a:gd name="T53" fmla="*/ 0 h 1178560"/>
                <a:gd name="T54" fmla="*/ 0 w 880533"/>
                <a:gd name="T55" fmla="*/ 0 h 11785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0533"/>
                <a:gd name="T85" fmla="*/ 0 h 1178560"/>
                <a:gd name="T86" fmla="*/ 880533 w 880533"/>
                <a:gd name="T87" fmla="*/ 1178560 h 11785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0533" h="1178560">
                  <a:moveTo>
                    <a:pt x="47413" y="1009227"/>
                  </a:moveTo>
                  <a:cubicBezTo>
                    <a:pt x="94826" y="995680"/>
                    <a:pt x="262466" y="995680"/>
                    <a:pt x="342053" y="978747"/>
                  </a:cubicBezTo>
                  <a:cubicBezTo>
                    <a:pt x="421640" y="961814"/>
                    <a:pt x="485986" y="939800"/>
                    <a:pt x="524933" y="907627"/>
                  </a:cubicBezTo>
                  <a:cubicBezTo>
                    <a:pt x="563880" y="875454"/>
                    <a:pt x="558800" y="824654"/>
                    <a:pt x="575733" y="785707"/>
                  </a:cubicBezTo>
                  <a:cubicBezTo>
                    <a:pt x="592666" y="746760"/>
                    <a:pt x="618066" y="734907"/>
                    <a:pt x="626533" y="673947"/>
                  </a:cubicBezTo>
                  <a:cubicBezTo>
                    <a:pt x="635000" y="612987"/>
                    <a:pt x="635000" y="480907"/>
                    <a:pt x="626533" y="419947"/>
                  </a:cubicBezTo>
                  <a:cubicBezTo>
                    <a:pt x="618066" y="358987"/>
                    <a:pt x="599440" y="342054"/>
                    <a:pt x="575733" y="308187"/>
                  </a:cubicBezTo>
                  <a:cubicBezTo>
                    <a:pt x="552026" y="274320"/>
                    <a:pt x="502920" y="243840"/>
                    <a:pt x="484293" y="216747"/>
                  </a:cubicBezTo>
                  <a:cubicBezTo>
                    <a:pt x="465666" y="189654"/>
                    <a:pt x="470746" y="174414"/>
                    <a:pt x="463973" y="145627"/>
                  </a:cubicBezTo>
                  <a:cubicBezTo>
                    <a:pt x="457200" y="116840"/>
                    <a:pt x="421640" y="66040"/>
                    <a:pt x="443653" y="44027"/>
                  </a:cubicBezTo>
                  <a:cubicBezTo>
                    <a:pt x="465666" y="22014"/>
                    <a:pt x="558800" y="13547"/>
                    <a:pt x="596053" y="13547"/>
                  </a:cubicBezTo>
                  <a:cubicBezTo>
                    <a:pt x="633306" y="13547"/>
                    <a:pt x="633306" y="45720"/>
                    <a:pt x="667173" y="44027"/>
                  </a:cubicBezTo>
                  <a:cubicBezTo>
                    <a:pt x="701040" y="42334"/>
                    <a:pt x="765386" y="0"/>
                    <a:pt x="799253" y="3387"/>
                  </a:cubicBezTo>
                  <a:cubicBezTo>
                    <a:pt x="833120" y="6774"/>
                    <a:pt x="860213" y="22014"/>
                    <a:pt x="870373" y="64347"/>
                  </a:cubicBezTo>
                  <a:cubicBezTo>
                    <a:pt x="880533" y="106680"/>
                    <a:pt x="873760" y="193040"/>
                    <a:pt x="860213" y="257387"/>
                  </a:cubicBezTo>
                  <a:cubicBezTo>
                    <a:pt x="846666" y="321734"/>
                    <a:pt x="809413" y="391160"/>
                    <a:pt x="789093" y="450427"/>
                  </a:cubicBezTo>
                  <a:cubicBezTo>
                    <a:pt x="768773" y="509694"/>
                    <a:pt x="745066" y="562187"/>
                    <a:pt x="738293" y="612987"/>
                  </a:cubicBezTo>
                  <a:cubicBezTo>
                    <a:pt x="731520" y="663787"/>
                    <a:pt x="755226" y="692574"/>
                    <a:pt x="748453" y="755227"/>
                  </a:cubicBezTo>
                  <a:cubicBezTo>
                    <a:pt x="741680" y="817880"/>
                    <a:pt x="714586" y="934720"/>
                    <a:pt x="697653" y="988907"/>
                  </a:cubicBezTo>
                  <a:cubicBezTo>
                    <a:pt x="680720" y="1043094"/>
                    <a:pt x="673946" y="1066800"/>
                    <a:pt x="646853" y="1080347"/>
                  </a:cubicBezTo>
                  <a:cubicBezTo>
                    <a:pt x="619760" y="1093894"/>
                    <a:pt x="572346" y="1068494"/>
                    <a:pt x="535093" y="1070187"/>
                  </a:cubicBezTo>
                  <a:cubicBezTo>
                    <a:pt x="497840" y="1071880"/>
                    <a:pt x="423333" y="1090507"/>
                    <a:pt x="423333" y="1090507"/>
                  </a:cubicBezTo>
                  <a:cubicBezTo>
                    <a:pt x="387773" y="1097280"/>
                    <a:pt x="355600" y="1102360"/>
                    <a:pt x="321733" y="1110827"/>
                  </a:cubicBezTo>
                  <a:cubicBezTo>
                    <a:pt x="287866" y="1119294"/>
                    <a:pt x="250613" y="1131147"/>
                    <a:pt x="220133" y="1141307"/>
                  </a:cubicBezTo>
                  <a:cubicBezTo>
                    <a:pt x="189653" y="1151467"/>
                    <a:pt x="160866" y="1178560"/>
                    <a:pt x="138853" y="1171787"/>
                  </a:cubicBezTo>
                  <a:cubicBezTo>
                    <a:pt x="116840" y="1165014"/>
                    <a:pt x="101600" y="1119294"/>
                    <a:pt x="88053" y="1100667"/>
                  </a:cubicBezTo>
                  <a:cubicBezTo>
                    <a:pt x="74506" y="1082040"/>
                    <a:pt x="60960" y="1076960"/>
                    <a:pt x="57573" y="1060027"/>
                  </a:cubicBezTo>
                  <a:cubicBezTo>
                    <a:pt x="54186" y="1043094"/>
                    <a:pt x="0" y="1022774"/>
                    <a:pt x="47413" y="100922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TextBox 14"/>
            <p:cNvSpPr txBox="1">
              <a:spLocks noChangeArrowheads="1"/>
            </p:cNvSpPr>
            <p:nvPr/>
          </p:nvSpPr>
          <p:spPr bwMode="auto">
            <a:xfrm>
              <a:off x="2745" y="1080"/>
              <a:ext cx="180" cy="640"/>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微软雅黑" pitchFamily="34" charset="-122"/>
                  <a:ea typeface="黑体" pitchFamily="2" charset="-122"/>
                </a:rPr>
                <a:t>南滨路片区</a:t>
              </a:r>
            </a:p>
          </p:txBody>
        </p:sp>
        <p:sp>
          <p:nvSpPr>
            <p:cNvPr id="36" name="任意多边形 16"/>
            <p:cNvSpPr>
              <a:spLocks noChangeArrowheads="1"/>
            </p:cNvSpPr>
            <p:nvPr/>
          </p:nvSpPr>
          <p:spPr bwMode="auto">
            <a:xfrm>
              <a:off x="2676" y="608"/>
              <a:ext cx="671" cy="706"/>
            </a:xfrm>
            <a:custGeom>
              <a:avLst/>
              <a:gdLst>
                <a:gd name="T0" fmla="*/ 0 w 1065106"/>
                <a:gd name="T1" fmla="*/ 0 h 1120987"/>
                <a:gd name="T2" fmla="*/ 0 w 1065106"/>
                <a:gd name="T3" fmla="*/ 0 h 1120987"/>
                <a:gd name="T4" fmla="*/ 0 w 1065106"/>
                <a:gd name="T5" fmla="*/ 0 h 1120987"/>
                <a:gd name="T6" fmla="*/ 0 w 1065106"/>
                <a:gd name="T7" fmla="*/ 0 h 1120987"/>
                <a:gd name="T8" fmla="*/ 0 w 1065106"/>
                <a:gd name="T9" fmla="*/ 0 h 1120987"/>
                <a:gd name="T10" fmla="*/ 0 w 1065106"/>
                <a:gd name="T11" fmla="*/ 0 h 1120987"/>
                <a:gd name="T12" fmla="*/ 0 w 1065106"/>
                <a:gd name="T13" fmla="*/ 0 h 1120987"/>
                <a:gd name="T14" fmla="*/ 0 w 1065106"/>
                <a:gd name="T15" fmla="*/ 0 h 1120987"/>
                <a:gd name="T16" fmla="*/ 0 w 1065106"/>
                <a:gd name="T17" fmla="*/ 0 h 1120987"/>
                <a:gd name="T18" fmla="*/ 0 w 1065106"/>
                <a:gd name="T19" fmla="*/ 0 h 1120987"/>
                <a:gd name="T20" fmla="*/ 0 w 1065106"/>
                <a:gd name="T21" fmla="*/ 0 h 1120987"/>
                <a:gd name="T22" fmla="*/ 0 w 1065106"/>
                <a:gd name="T23" fmla="*/ 0 h 1120987"/>
                <a:gd name="T24" fmla="*/ 0 w 1065106"/>
                <a:gd name="T25" fmla="*/ 0 h 1120987"/>
                <a:gd name="T26" fmla="*/ 0 w 1065106"/>
                <a:gd name="T27" fmla="*/ 0 h 1120987"/>
                <a:gd name="T28" fmla="*/ 0 w 1065106"/>
                <a:gd name="T29" fmla="*/ 0 h 1120987"/>
                <a:gd name="T30" fmla="*/ 0 w 1065106"/>
                <a:gd name="T31" fmla="*/ 0 h 1120987"/>
                <a:gd name="T32" fmla="*/ 0 w 1065106"/>
                <a:gd name="T33" fmla="*/ 0 h 1120987"/>
                <a:gd name="T34" fmla="*/ 0 w 1065106"/>
                <a:gd name="T35" fmla="*/ 0 h 1120987"/>
                <a:gd name="T36" fmla="*/ 0 w 1065106"/>
                <a:gd name="T37" fmla="*/ 0 h 1120987"/>
                <a:gd name="T38" fmla="*/ 0 w 1065106"/>
                <a:gd name="T39" fmla="*/ 0 h 1120987"/>
                <a:gd name="T40" fmla="*/ 0 w 1065106"/>
                <a:gd name="T41" fmla="*/ 0 h 1120987"/>
                <a:gd name="T42" fmla="*/ 0 w 1065106"/>
                <a:gd name="T43" fmla="*/ 0 h 11209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106"/>
                <a:gd name="T67" fmla="*/ 0 h 1120987"/>
                <a:gd name="T68" fmla="*/ 1065106 w 1065106"/>
                <a:gd name="T69" fmla="*/ 1120987 h 11209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106" h="1120987">
                  <a:moveTo>
                    <a:pt x="18626" y="640080"/>
                  </a:moveTo>
                  <a:cubicBezTo>
                    <a:pt x="25399" y="602827"/>
                    <a:pt x="44026" y="521547"/>
                    <a:pt x="59266" y="467360"/>
                  </a:cubicBezTo>
                  <a:cubicBezTo>
                    <a:pt x="74506" y="413173"/>
                    <a:pt x="89746" y="362373"/>
                    <a:pt x="110066" y="314960"/>
                  </a:cubicBezTo>
                  <a:cubicBezTo>
                    <a:pt x="130386" y="267547"/>
                    <a:pt x="145626" y="220133"/>
                    <a:pt x="181186" y="182880"/>
                  </a:cubicBezTo>
                  <a:cubicBezTo>
                    <a:pt x="216746" y="145627"/>
                    <a:pt x="255693" y="121920"/>
                    <a:pt x="323426" y="91440"/>
                  </a:cubicBezTo>
                  <a:cubicBezTo>
                    <a:pt x="391159" y="60960"/>
                    <a:pt x="511386" y="0"/>
                    <a:pt x="587586" y="0"/>
                  </a:cubicBezTo>
                  <a:cubicBezTo>
                    <a:pt x="663786" y="0"/>
                    <a:pt x="741679" y="49107"/>
                    <a:pt x="780626" y="91440"/>
                  </a:cubicBezTo>
                  <a:cubicBezTo>
                    <a:pt x="819573" y="133773"/>
                    <a:pt x="811106" y="201507"/>
                    <a:pt x="821266" y="254000"/>
                  </a:cubicBezTo>
                  <a:cubicBezTo>
                    <a:pt x="831426" y="306493"/>
                    <a:pt x="821266" y="343747"/>
                    <a:pt x="841586" y="406400"/>
                  </a:cubicBezTo>
                  <a:cubicBezTo>
                    <a:pt x="861906" y="469053"/>
                    <a:pt x="912706" y="579120"/>
                    <a:pt x="943186" y="629920"/>
                  </a:cubicBezTo>
                  <a:cubicBezTo>
                    <a:pt x="973666" y="680720"/>
                    <a:pt x="1005839" y="679027"/>
                    <a:pt x="1024466" y="711200"/>
                  </a:cubicBezTo>
                  <a:cubicBezTo>
                    <a:pt x="1043093" y="743373"/>
                    <a:pt x="1065106" y="773853"/>
                    <a:pt x="1054946" y="822960"/>
                  </a:cubicBezTo>
                  <a:cubicBezTo>
                    <a:pt x="1044786" y="872067"/>
                    <a:pt x="993986" y="956733"/>
                    <a:pt x="963506" y="1005840"/>
                  </a:cubicBezTo>
                  <a:cubicBezTo>
                    <a:pt x="933026" y="1054947"/>
                    <a:pt x="944879" y="1114213"/>
                    <a:pt x="872066" y="1117600"/>
                  </a:cubicBezTo>
                  <a:cubicBezTo>
                    <a:pt x="799253" y="1120987"/>
                    <a:pt x="596053" y="1065107"/>
                    <a:pt x="526626" y="1026160"/>
                  </a:cubicBezTo>
                  <a:cubicBezTo>
                    <a:pt x="457199" y="987213"/>
                    <a:pt x="470746" y="936413"/>
                    <a:pt x="455506" y="883920"/>
                  </a:cubicBezTo>
                  <a:cubicBezTo>
                    <a:pt x="440266" y="831427"/>
                    <a:pt x="458893" y="741680"/>
                    <a:pt x="435186" y="711200"/>
                  </a:cubicBezTo>
                  <a:cubicBezTo>
                    <a:pt x="411479" y="680720"/>
                    <a:pt x="343746" y="699347"/>
                    <a:pt x="313266" y="701040"/>
                  </a:cubicBezTo>
                  <a:cubicBezTo>
                    <a:pt x="282786" y="702733"/>
                    <a:pt x="281093" y="724747"/>
                    <a:pt x="252306" y="721360"/>
                  </a:cubicBezTo>
                  <a:cubicBezTo>
                    <a:pt x="223519" y="717973"/>
                    <a:pt x="179493" y="685800"/>
                    <a:pt x="140546" y="680720"/>
                  </a:cubicBezTo>
                  <a:cubicBezTo>
                    <a:pt x="101599" y="675640"/>
                    <a:pt x="37252" y="702733"/>
                    <a:pt x="18626" y="690880"/>
                  </a:cubicBezTo>
                  <a:cubicBezTo>
                    <a:pt x="0" y="679027"/>
                    <a:pt x="11853" y="677333"/>
                    <a:pt x="18626" y="64008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TextBox 13"/>
            <p:cNvSpPr txBox="1">
              <a:spLocks noChangeArrowheads="1"/>
            </p:cNvSpPr>
            <p:nvPr/>
          </p:nvSpPr>
          <p:spPr bwMode="auto">
            <a:xfrm>
              <a:off x="2790" y="765"/>
              <a:ext cx="450" cy="288"/>
            </a:xfrm>
            <a:prstGeom prst="rect">
              <a:avLst/>
            </a:prstGeom>
            <a:noFill/>
            <a:ln w="9525">
              <a:noFill/>
              <a:miter lim="800000"/>
              <a:headEnd/>
              <a:tailEnd/>
            </a:ln>
          </p:spPr>
          <p:txBody>
            <a:bodyPr>
              <a:spAutoFit/>
            </a:bodyPr>
            <a:lstStyle/>
            <a:p>
              <a:pPr marR="0" lvl="0" indent="0" algn="ctr" fontAlgn="auto">
                <a:lnSpc>
                  <a:spcPct val="100000"/>
                </a:lnSpc>
                <a:spcBef>
                  <a:spcPts val="0"/>
                </a:spcBef>
                <a:spcAft>
                  <a:spcPts val="0"/>
                </a:spcAft>
                <a:buClrTx/>
                <a:buSzTx/>
                <a:buFontTx/>
                <a:buNone/>
                <a:tabLst/>
                <a:defRPr/>
              </a:pPr>
              <a:r>
                <a:rPr lang="zh-CN" altLang="en-US" sz="1200" b="1" dirty="0">
                  <a:solidFill>
                    <a:schemeClr val="bg1"/>
                  </a:solidFill>
                  <a:latin typeface="微软雅黑" pitchFamily="34" charset="-122"/>
                  <a:ea typeface="黑体" pitchFamily="2" charset="-122"/>
                </a:rPr>
                <a:t>弹子石片区</a:t>
              </a:r>
            </a:p>
          </p:txBody>
        </p:sp>
        <p:sp>
          <p:nvSpPr>
            <p:cNvPr id="42" name="椭圆 18"/>
            <p:cNvSpPr>
              <a:spLocks noChangeArrowheads="1"/>
            </p:cNvSpPr>
            <p:nvPr/>
          </p:nvSpPr>
          <p:spPr bwMode="auto">
            <a:xfrm>
              <a:off x="2970" y="1800"/>
              <a:ext cx="945" cy="945"/>
            </a:xfrm>
            <a:prstGeom prst="ellipse">
              <a:avLst/>
            </a:prstGeom>
            <a:solidFill>
              <a:srgbClr val="000000">
                <a:alpha val="20000"/>
              </a:srgbClr>
            </a:solidFill>
            <a:ln w="9525" algn="ctr">
              <a:solidFill>
                <a:sysClr val="windowText" lastClr="000000"/>
              </a:solidFill>
              <a:prstDash val="dashDot"/>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ysClr val="windowText" lastClr="000000"/>
                </a:solidFill>
                <a:effectLst/>
                <a:uLnTx/>
                <a:uFillTx/>
                <a:ea typeface="黑体" pitchFamily="2" charset="-122"/>
              </a:endParaRPr>
            </a:p>
          </p:txBody>
        </p:sp>
        <p:sp>
          <p:nvSpPr>
            <p:cNvPr id="43" name="TextBox 23"/>
            <p:cNvSpPr txBox="1">
              <a:spLocks noChangeArrowheads="1"/>
            </p:cNvSpPr>
            <p:nvPr/>
          </p:nvSpPr>
          <p:spPr bwMode="auto">
            <a:xfrm>
              <a:off x="2880" y="1491"/>
              <a:ext cx="765" cy="174"/>
            </a:xfrm>
            <a:prstGeom prst="rect">
              <a:avLst/>
            </a:prstGeom>
            <a:solidFill>
              <a:srgbClr val="000000">
                <a:alpha val="20000"/>
              </a:srgbClr>
            </a:solidFill>
            <a:ln w="9525">
              <a:noFill/>
              <a:miter lim="800000"/>
              <a:headEnd/>
              <a:tailEnd/>
            </a:ln>
          </p:spPr>
          <p:txBody>
            <a:bodyPr>
              <a:spAutoFit/>
            </a:bodyPr>
            <a:lstStyle/>
            <a:p>
              <a:pPr marR="0" lvl="0" indent="0" algn="ctr" fontAlgn="auto">
                <a:lnSpc>
                  <a:spcPct val="100000"/>
                </a:lnSpc>
                <a:spcBef>
                  <a:spcPts val="0"/>
                </a:spcBef>
                <a:spcAft>
                  <a:spcPts val="0"/>
                </a:spcAft>
                <a:buClrTx/>
                <a:buSzTx/>
                <a:buFontTx/>
                <a:buNone/>
                <a:tabLst/>
                <a:defRPr/>
              </a:pPr>
              <a:r>
                <a:rPr lang="zh-CN" altLang="en-US" sz="1200" b="1" dirty="0">
                  <a:solidFill>
                    <a:schemeClr val="bg1"/>
                  </a:solidFill>
                  <a:latin typeface="微软雅黑" pitchFamily="34" charset="-122"/>
                  <a:ea typeface="黑体" pitchFamily="2" charset="-122"/>
                </a:rPr>
                <a:t>涂山镇片区</a:t>
              </a:r>
            </a:p>
          </p:txBody>
        </p:sp>
        <p:sp>
          <p:nvSpPr>
            <p:cNvPr id="44" name="任意多边形 25"/>
            <p:cNvSpPr>
              <a:spLocks noChangeArrowheads="1"/>
            </p:cNvSpPr>
            <p:nvPr/>
          </p:nvSpPr>
          <p:spPr bwMode="auto">
            <a:xfrm>
              <a:off x="2117" y="1913"/>
              <a:ext cx="798" cy="716"/>
            </a:xfrm>
            <a:custGeom>
              <a:avLst/>
              <a:gdLst>
                <a:gd name="T0" fmla="*/ 0 w 1266613"/>
                <a:gd name="T1" fmla="*/ 0 h 1137920"/>
                <a:gd name="T2" fmla="*/ 0 w 1266613"/>
                <a:gd name="T3" fmla="*/ 0 h 1137920"/>
                <a:gd name="T4" fmla="*/ 0 w 1266613"/>
                <a:gd name="T5" fmla="*/ 0 h 1137920"/>
                <a:gd name="T6" fmla="*/ 0 w 1266613"/>
                <a:gd name="T7" fmla="*/ 0 h 1137920"/>
                <a:gd name="T8" fmla="*/ 0 w 1266613"/>
                <a:gd name="T9" fmla="*/ 0 h 1137920"/>
                <a:gd name="T10" fmla="*/ 0 w 1266613"/>
                <a:gd name="T11" fmla="*/ 0 h 1137920"/>
                <a:gd name="T12" fmla="*/ 0 w 1266613"/>
                <a:gd name="T13" fmla="*/ 0 h 1137920"/>
                <a:gd name="T14" fmla="*/ 0 w 1266613"/>
                <a:gd name="T15" fmla="*/ 0 h 1137920"/>
                <a:gd name="T16" fmla="*/ 0 w 1266613"/>
                <a:gd name="T17" fmla="*/ 0 h 1137920"/>
                <a:gd name="T18" fmla="*/ 0 w 1266613"/>
                <a:gd name="T19" fmla="*/ 0 h 1137920"/>
                <a:gd name="T20" fmla="*/ 0 w 1266613"/>
                <a:gd name="T21" fmla="*/ 0 h 1137920"/>
                <a:gd name="T22" fmla="*/ 0 w 1266613"/>
                <a:gd name="T23" fmla="*/ 0 h 1137920"/>
                <a:gd name="T24" fmla="*/ 0 w 1266613"/>
                <a:gd name="T25" fmla="*/ 0 h 1137920"/>
                <a:gd name="T26" fmla="*/ 0 w 1266613"/>
                <a:gd name="T27" fmla="*/ 0 h 1137920"/>
                <a:gd name="T28" fmla="*/ 0 w 1266613"/>
                <a:gd name="T29" fmla="*/ 0 h 1137920"/>
                <a:gd name="T30" fmla="*/ 0 w 1266613"/>
                <a:gd name="T31" fmla="*/ 0 h 1137920"/>
                <a:gd name="T32" fmla="*/ 0 w 1266613"/>
                <a:gd name="T33" fmla="*/ 0 h 1137920"/>
                <a:gd name="T34" fmla="*/ 0 w 1266613"/>
                <a:gd name="T35" fmla="*/ 0 h 1137920"/>
                <a:gd name="T36" fmla="*/ 0 w 1266613"/>
                <a:gd name="T37" fmla="*/ 0 h 1137920"/>
                <a:gd name="T38" fmla="*/ 0 w 1266613"/>
                <a:gd name="T39" fmla="*/ 0 h 1137920"/>
                <a:gd name="T40" fmla="*/ 0 w 1266613"/>
                <a:gd name="T41" fmla="*/ 0 h 1137920"/>
                <a:gd name="T42" fmla="*/ 0 w 1266613"/>
                <a:gd name="T43" fmla="*/ 0 h 1137920"/>
                <a:gd name="T44" fmla="*/ 0 w 1266613"/>
                <a:gd name="T45" fmla="*/ 0 h 1137920"/>
                <a:gd name="T46" fmla="*/ 0 w 1266613"/>
                <a:gd name="T47" fmla="*/ 0 h 1137920"/>
                <a:gd name="T48" fmla="*/ 0 w 1266613"/>
                <a:gd name="T49" fmla="*/ 0 h 1137920"/>
                <a:gd name="T50" fmla="*/ 0 w 1266613"/>
                <a:gd name="T51" fmla="*/ 0 h 1137920"/>
                <a:gd name="T52" fmla="*/ 0 w 1266613"/>
                <a:gd name="T53" fmla="*/ 0 h 1137920"/>
                <a:gd name="T54" fmla="*/ 0 w 1266613"/>
                <a:gd name="T55" fmla="*/ 0 h 1137920"/>
                <a:gd name="T56" fmla="*/ 0 w 1266613"/>
                <a:gd name="T57" fmla="*/ 0 h 1137920"/>
                <a:gd name="T58" fmla="*/ 0 w 1266613"/>
                <a:gd name="T59" fmla="*/ 0 h 1137920"/>
                <a:gd name="T60" fmla="*/ 0 w 1266613"/>
                <a:gd name="T61" fmla="*/ 0 h 1137920"/>
                <a:gd name="T62" fmla="*/ 0 w 1266613"/>
                <a:gd name="T63" fmla="*/ 0 h 1137920"/>
                <a:gd name="T64" fmla="*/ 0 w 1266613"/>
                <a:gd name="T65" fmla="*/ 0 h 1137920"/>
                <a:gd name="T66" fmla="*/ 0 w 1266613"/>
                <a:gd name="T67" fmla="*/ 0 h 1137920"/>
                <a:gd name="T68" fmla="*/ 0 w 1266613"/>
                <a:gd name="T69" fmla="*/ 0 h 1137920"/>
                <a:gd name="T70" fmla="*/ 0 w 1266613"/>
                <a:gd name="T71" fmla="*/ 0 h 1137920"/>
                <a:gd name="T72" fmla="*/ 0 w 1266613"/>
                <a:gd name="T73" fmla="*/ 0 h 1137920"/>
                <a:gd name="T74" fmla="*/ 0 w 1266613"/>
                <a:gd name="T75" fmla="*/ 0 h 11379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6613"/>
                <a:gd name="T115" fmla="*/ 0 h 1137920"/>
                <a:gd name="T116" fmla="*/ 1266613 w 1266613"/>
                <a:gd name="T117" fmla="*/ 1137920 h 11379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6613" h="1137920">
                  <a:moveTo>
                    <a:pt x="32173" y="174413"/>
                  </a:moveTo>
                  <a:cubicBezTo>
                    <a:pt x="40640" y="206586"/>
                    <a:pt x="28786" y="292946"/>
                    <a:pt x="52493" y="316653"/>
                  </a:cubicBezTo>
                  <a:cubicBezTo>
                    <a:pt x="76200" y="340360"/>
                    <a:pt x="138853" y="301413"/>
                    <a:pt x="174413" y="316653"/>
                  </a:cubicBezTo>
                  <a:cubicBezTo>
                    <a:pt x="209973" y="331893"/>
                    <a:pt x="242146" y="367453"/>
                    <a:pt x="265853" y="408093"/>
                  </a:cubicBezTo>
                  <a:cubicBezTo>
                    <a:pt x="289560" y="448733"/>
                    <a:pt x="299720" y="518160"/>
                    <a:pt x="316653" y="560493"/>
                  </a:cubicBezTo>
                  <a:cubicBezTo>
                    <a:pt x="333586" y="602826"/>
                    <a:pt x="360680" y="624840"/>
                    <a:pt x="367453" y="662093"/>
                  </a:cubicBezTo>
                  <a:cubicBezTo>
                    <a:pt x="374226" y="699346"/>
                    <a:pt x="362373" y="746760"/>
                    <a:pt x="357293" y="784013"/>
                  </a:cubicBezTo>
                  <a:cubicBezTo>
                    <a:pt x="352213" y="821266"/>
                    <a:pt x="314960" y="858520"/>
                    <a:pt x="336973" y="885613"/>
                  </a:cubicBezTo>
                  <a:cubicBezTo>
                    <a:pt x="358986" y="912706"/>
                    <a:pt x="457200" y="934720"/>
                    <a:pt x="489373" y="946573"/>
                  </a:cubicBezTo>
                  <a:cubicBezTo>
                    <a:pt x="521546" y="958426"/>
                    <a:pt x="523240" y="936413"/>
                    <a:pt x="530013" y="956733"/>
                  </a:cubicBezTo>
                  <a:cubicBezTo>
                    <a:pt x="536786" y="977053"/>
                    <a:pt x="501226" y="1041400"/>
                    <a:pt x="530013" y="1068493"/>
                  </a:cubicBezTo>
                  <a:cubicBezTo>
                    <a:pt x="558800" y="1095586"/>
                    <a:pt x="640080" y="1110826"/>
                    <a:pt x="702733" y="1119293"/>
                  </a:cubicBezTo>
                  <a:cubicBezTo>
                    <a:pt x="765386" y="1127760"/>
                    <a:pt x="853440" y="1137920"/>
                    <a:pt x="905933" y="1119293"/>
                  </a:cubicBezTo>
                  <a:cubicBezTo>
                    <a:pt x="958426" y="1100666"/>
                    <a:pt x="992293" y="1056640"/>
                    <a:pt x="1017693" y="1007533"/>
                  </a:cubicBezTo>
                  <a:cubicBezTo>
                    <a:pt x="1043093" y="958426"/>
                    <a:pt x="1058333" y="872066"/>
                    <a:pt x="1058333" y="824653"/>
                  </a:cubicBezTo>
                  <a:cubicBezTo>
                    <a:pt x="1058333" y="777240"/>
                    <a:pt x="992293" y="753533"/>
                    <a:pt x="1017693" y="723053"/>
                  </a:cubicBezTo>
                  <a:cubicBezTo>
                    <a:pt x="1043093" y="692573"/>
                    <a:pt x="1176866" y="670560"/>
                    <a:pt x="1210733" y="641773"/>
                  </a:cubicBezTo>
                  <a:cubicBezTo>
                    <a:pt x="1244600" y="612986"/>
                    <a:pt x="1212426" y="584200"/>
                    <a:pt x="1220893" y="550333"/>
                  </a:cubicBezTo>
                  <a:cubicBezTo>
                    <a:pt x="1229360" y="516466"/>
                    <a:pt x="1256453" y="470746"/>
                    <a:pt x="1261533" y="438573"/>
                  </a:cubicBezTo>
                  <a:cubicBezTo>
                    <a:pt x="1266613" y="406400"/>
                    <a:pt x="1256453" y="386080"/>
                    <a:pt x="1251373" y="357293"/>
                  </a:cubicBezTo>
                  <a:cubicBezTo>
                    <a:pt x="1246293" y="328506"/>
                    <a:pt x="1244600" y="292946"/>
                    <a:pt x="1231053" y="265853"/>
                  </a:cubicBezTo>
                  <a:cubicBezTo>
                    <a:pt x="1217506" y="238760"/>
                    <a:pt x="1197186" y="213360"/>
                    <a:pt x="1170093" y="194733"/>
                  </a:cubicBezTo>
                  <a:cubicBezTo>
                    <a:pt x="1143000" y="176106"/>
                    <a:pt x="1090506" y="182880"/>
                    <a:pt x="1068493" y="154093"/>
                  </a:cubicBezTo>
                  <a:cubicBezTo>
                    <a:pt x="1046480" y="125306"/>
                    <a:pt x="1054946" y="44026"/>
                    <a:pt x="1038013" y="22013"/>
                  </a:cubicBezTo>
                  <a:cubicBezTo>
                    <a:pt x="1021080" y="0"/>
                    <a:pt x="985520" y="6773"/>
                    <a:pt x="966893" y="22013"/>
                  </a:cubicBezTo>
                  <a:cubicBezTo>
                    <a:pt x="948266" y="37253"/>
                    <a:pt x="946573" y="89746"/>
                    <a:pt x="926253" y="113453"/>
                  </a:cubicBezTo>
                  <a:cubicBezTo>
                    <a:pt x="905933" y="137160"/>
                    <a:pt x="872066" y="138853"/>
                    <a:pt x="844973" y="164253"/>
                  </a:cubicBezTo>
                  <a:cubicBezTo>
                    <a:pt x="817880" y="189653"/>
                    <a:pt x="794173" y="255693"/>
                    <a:pt x="763693" y="265853"/>
                  </a:cubicBezTo>
                  <a:cubicBezTo>
                    <a:pt x="733213" y="276013"/>
                    <a:pt x="682413" y="243840"/>
                    <a:pt x="662093" y="225213"/>
                  </a:cubicBezTo>
                  <a:cubicBezTo>
                    <a:pt x="641773" y="206586"/>
                    <a:pt x="657013" y="165946"/>
                    <a:pt x="641773" y="154093"/>
                  </a:cubicBezTo>
                  <a:cubicBezTo>
                    <a:pt x="626533" y="142240"/>
                    <a:pt x="570653" y="154093"/>
                    <a:pt x="570653" y="154093"/>
                  </a:cubicBezTo>
                  <a:lnTo>
                    <a:pt x="438573" y="154093"/>
                  </a:lnTo>
                  <a:cubicBezTo>
                    <a:pt x="403013" y="154093"/>
                    <a:pt x="406400" y="165946"/>
                    <a:pt x="357293" y="154093"/>
                  </a:cubicBezTo>
                  <a:cubicBezTo>
                    <a:pt x="308186" y="142240"/>
                    <a:pt x="189653" y="93133"/>
                    <a:pt x="143933" y="82973"/>
                  </a:cubicBezTo>
                  <a:cubicBezTo>
                    <a:pt x="98213" y="72813"/>
                    <a:pt x="103293" y="94826"/>
                    <a:pt x="82973" y="93133"/>
                  </a:cubicBezTo>
                  <a:cubicBezTo>
                    <a:pt x="62653" y="91440"/>
                    <a:pt x="35560" y="67733"/>
                    <a:pt x="22013" y="72813"/>
                  </a:cubicBezTo>
                  <a:cubicBezTo>
                    <a:pt x="8466" y="77893"/>
                    <a:pt x="0" y="108373"/>
                    <a:pt x="1693" y="123613"/>
                  </a:cubicBezTo>
                  <a:cubicBezTo>
                    <a:pt x="3386" y="138853"/>
                    <a:pt x="23706" y="142240"/>
                    <a:pt x="32173" y="17441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TextBox 19"/>
            <p:cNvSpPr txBox="1">
              <a:spLocks noChangeArrowheads="1"/>
            </p:cNvSpPr>
            <p:nvPr/>
          </p:nvSpPr>
          <p:spPr bwMode="auto">
            <a:xfrm>
              <a:off x="3060" y="2160"/>
              <a:ext cx="765" cy="174"/>
            </a:xfrm>
            <a:prstGeom prst="rect">
              <a:avLst/>
            </a:prstGeom>
            <a:noFill/>
            <a:ln w="9525">
              <a:noFill/>
              <a:miter lim="800000"/>
              <a:headEnd/>
              <a:tailEnd/>
            </a:ln>
          </p:spPr>
          <p:txBody>
            <a:bodyPr>
              <a:spAutoFit/>
            </a:bodyPr>
            <a:lstStyle/>
            <a:p>
              <a:pPr algn="ctr"/>
              <a:r>
                <a:rPr lang="zh-CN" altLang="en-US" sz="1200" b="1" dirty="0">
                  <a:solidFill>
                    <a:schemeClr val="bg1"/>
                  </a:solidFill>
                  <a:latin typeface="微软雅黑" pitchFamily="34" charset="-122"/>
                  <a:ea typeface="黑体" pitchFamily="2" charset="-122"/>
                </a:rPr>
                <a:t>茶园新城片区</a:t>
              </a:r>
            </a:p>
          </p:txBody>
        </p:sp>
        <p:sp>
          <p:nvSpPr>
            <p:cNvPr id="47" name="TextBox 21"/>
            <p:cNvSpPr txBox="1">
              <a:spLocks noChangeArrowheads="1"/>
            </p:cNvSpPr>
            <p:nvPr/>
          </p:nvSpPr>
          <p:spPr bwMode="auto">
            <a:xfrm>
              <a:off x="2340" y="2094"/>
              <a:ext cx="450" cy="288"/>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微软雅黑" pitchFamily="34" charset="-122"/>
                  <a:ea typeface="黑体" pitchFamily="2" charset="-122"/>
                </a:rPr>
                <a:t>新南湖片区</a:t>
              </a:r>
            </a:p>
          </p:txBody>
        </p:sp>
        <p:sp>
          <p:nvSpPr>
            <p:cNvPr id="48" name="任意多边形 26"/>
            <p:cNvSpPr>
              <a:spLocks noChangeArrowheads="1"/>
            </p:cNvSpPr>
            <p:nvPr/>
          </p:nvSpPr>
          <p:spPr bwMode="auto">
            <a:xfrm>
              <a:off x="1668" y="2492"/>
              <a:ext cx="1015" cy="1192"/>
            </a:xfrm>
            <a:custGeom>
              <a:avLst/>
              <a:gdLst>
                <a:gd name="T0" fmla="*/ 0 w 1610360"/>
                <a:gd name="T1" fmla="*/ 0 h 1893146"/>
                <a:gd name="T2" fmla="*/ 0 w 1610360"/>
                <a:gd name="T3" fmla="*/ 0 h 1893146"/>
                <a:gd name="T4" fmla="*/ 0 w 1610360"/>
                <a:gd name="T5" fmla="*/ 0 h 1893146"/>
                <a:gd name="T6" fmla="*/ 0 w 1610360"/>
                <a:gd name="T7" fmla="*/ 0 h 1893146"/>
                <a:gd name="T8" fmla="*/ 0 w 1610360"/>
                <a:gd name="T9" fmla="*/ 0 h 1893146"/>
                <a:gd name="T10" fmla="*/ 0 w 1610360"/>
                <a:gd name="T11" fmla="*/ 0 h 1893146"/>
                <a:gd name="T12" fmla="*/ 0 w 1610360"/>
                <a:gd name="T13" fmla="*/ 0 h 1893146"/>
                <a:gd name="T14" fmla="*/ 0 w 1610360"/>
                <a:gd name="T15" fmla="*/ 0 h 1893146"/>
                <a:gd name="T16" fmla="*/ 0 w 1610360"/>
                <a:gd name="T17" fmla="*/ 0 h 1893146"/>
                <a:gd name="T18" fmla="*/ 0 w 1610360"/>
                <a:gd name="T19" fmla="*/ 0 h 1893146"/>
                <a:gd name="T20" fmla="*/ 0 w 1610360"/>
                <a:gd name="T21" fmla="*/ 0 h 1893146"/>
                <a:gd name="T22" fmla="*/ 0 w 1610360"/>
                <a:gd name="T23" fmla="*/ 0 h 1893146"/>
                <a:gd name="T24" fmla="*/ 0 w 1610360"/>
                <a:gd name="T25" fmla="*/ 0 h 1893146"/>
                <a:gd name="T26" fmla="*/ 0 w 1610360"/>
                <a:gd name="T27" fmla="*/ 0 h 1893146"/>
                <a:gd name="T28" fmla="*/ 0 w 1610360"/>
                <a:gd name="T29" fmla="*/ 0 h 1893146"/>
                <a:gd name="T30" fmla="*/ 0 w 1610360"/>
                <a:gd name="T31" fmla="*/ 0 h 1893146"/>
                <a:gd name="T32" fmla="*/ 0 w 1610360"/>
                <a:gd name="T33" fmla="*/ 0 h 1893146"/>
                <a:gd name="T34" fmla="*/ 0 w 1610360"/>
                <a:gd name="T35" fmla="*/ 0 h 1893146"/>
                <a:gd name="T36" fmla="*/ 0 w 1610360"/>
                <a:gd name="T37" fmla="*/ 0 h 1893146"/>
                <a:gd name="T38" fmla="*/ 0 w 1610360"/>
                <a:gd name="T39" fmla="*/ 0 h 1893146"/>
                <a:gd name="T40" fmla="*/ 0 w 1610360"/>
                <a:gd name="T41" fmla="*/ 0 h 1893146"/>
                <a:gd name="T42" fmla="*/ 0 w 1610360"/>
                <a:gd name="T43" fmla="*/ 0 h 1893146"/>
                <a:gd name="T44" fmla="*/ 0 w 1610360"/>
                <a:gd name="T45" fmla="*/ 0 h 1893146"/>
                <a:gd name="T46" fmla="*/ 0 w 1610360"/>
                <a:gd name="T47" fmla="*/ 0 h 1893146"/>
                <a:gd name="T48" fmla="*/ 0 w 1610360"/>
                <a:gd name="T49" fmla="*/ 0 h 1893146"/>
                <a:gd name="T50" fmla="*/ 0 w 1610360"/>
                <a:gd name="T51" fmla="*/ 0 h 1893146"/>
                <a:gd name="T52" fmla="*/ 0 w 1610360"/>
                <a:gd name="T53" fmla="*/ 0 h 1893146"/>
                <a:gd name="T54" fmla="*/ 0 w 1610360"/>
                <a:gd name="T55" fmla="*/ 0 h 1893146"/>
                <a:gd name="T56" fmla="*/ 0 w 1610360"/>
                <a:gd name="T57" fmla="*/ 0 h 1893146"/>
                <a:gd name="T58" fmla="*/ 0 w 1610360"/>
                <a:gd name="T59" fmla="*/ 0 h 1893146"/>
                <a:gd name="T60" fmla="*/ 0 w 1610360"/>
                <a:gd name="T61" fmla="*/ 0 h 1893146"/>
                <a:gd name="T62" fmla="*/ 0 w 1610360"/>
                <a:gd name="T63" fmla="*/ 0 h 1893146"/>
                <a:gd name="T64" fmla="*/ 0 w 1610360"/>
                <a:gd name="T65" fmla="*/ 0 h 1893146"/>
                <a:gd name="T66" fmla="*/ 0 w 1610360"/>
                <a:gd name="T67" fmla="*/ 0 h 1893146"/>
                <a:gd name="T68" fmla="*/ 0 w 1610360"/>
                <a:gd name="T69" fmla="*/ 0 h 1893146"/>
                <a:gd name="T70" fmla="*/ 0 w 1610360"/>
                <a:gd name="T71" fmla="*/ 0 h 18931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0360"/>
                <a:gd name="T109" fmla="*/ 0 h 1893146"/>
                <a:gd name="T110" fmla="*/ 1610360 w 1610360"/>
                <a:gd name="T111" fmla="*/ 1893146 h 18931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0360" h="1893146">
                  <a:moveTo>
                    <a:pt x="1029547" y="16933"/>
                  </a:moveTo>
                  <a:cubicBezTo>
                    <a:pt x="995680" y="33866"/>
                    <a:pt x="1009227" y="101600"/>
                    <a:pt x="988907" y="128693"/>
                  </a:cubicBezTo>
                  <a:cubicBezTo>
                    <a:pt x="968587" y="155786"/>
                    <a:pt x="924560" y="162560"/>
                    <a:pt x="907627" y="179493"/>
                  </a:cubicBezTo>
                  <a:cubicBezTo>
                    <a:pt x="890694" y="196426"/>
                    <a:pt x="904240" y="218440"/>
                    <a:pt x="887307" y="230293"/>
                  </a:cubicBezTo>
                  <a:cubicBezTo>
                    <a:pt x="870374" y="242146"/>
                    <a:pt x="828040" y="247226"/>
                    <a:pt x="806027" y="250613"/>
                  </a:cubicBezTo>
                  <a:cubicBezTo>
                    <a:pt x="784014" y="254000"/>
                    <a:pt x="789094" y="254000"/>
                    <a:pt x="755227" y="250613"/>
                  </a:cubicBezTo>
                  <a:cubicBezTo>
                    <a:pt x="721360" y="247226"/>
                    <a:pt x="651934" y="250613"/>
                    <a:pt x="602827" y="230293"/>
                  </a:cubicBezTo>
                  <a:cubicBezTo>
                    <a:pt x="553720" y="209973"/>
                    <a:pt x="460587" y="128693"/>
                    <a:pt x="460587" y="128693"/>
                  </a:cubicBezTo>
                  <a:cubicBezTo>
                    <a:pt x="418254" y="98213"/>
                    <a:pt x="377614" y="60960"/>
                    <a:pt x="348827" y="47413"/>
                  </a:cubicBezTo>
                  <a:cubicBezTo>
                    <a:pt x="320040" y="33866"/>
                    <a:pt x="314960" y="44026"/>
                    <a:pt x="287867" y="47413"/>
                  </a:cubicBezTo>
                  <a:cubicBezTo>
                    <a:pt x="260774" y="50800"/>
                    <a:pt x="216747" y="52493"/>
                    <a:pt x="186267" y="67733"/>
                  </a:cubicBezTo>
                  <a:cubicBezTo>
                    <a:pt x="155787" y="82973"/>
                    <a:pt x="127000" y="106680"/>
                    <a:pt x="104987" y="138853"/>
                  </a:cubicBezTo>
                  <a:cubicBezTo>
                    <a:pt x="82974" y="171026"/>
                    <a:pt x="69427" y="201506"/>
                    <a:pt x="54187" y="260773"/>
                  </a:cubicBezTo>
                  <a:cubicBezTo>
                    <a:pt x="38947" y="320040"/>
                    <a:pt x="0" y="445346"/>
                    <a:pt x="13547" y="494453"/>
                  </a:cubicBezTo>
                  <a:cubicBezTo>
                    <a:pt x="27094" y="543560"/>
                    <a:pt x="104987" y="541866"/>
                    <a:pt x="135467" y="555413"/>
                  </a:cubicBezTo>
                  <a:cubicBezTo>
                    <a:pt x="165947" y="568960"/>
                    <a:pt x="164254" y="550333"/>
                    <a:pt x="196427" y="575733"/>
                  </a:cubicBezTo>
                  <a:cubicBezTo>
                    <a:pt x="228600" y="601133"/>
                    <a:pt x="282787" y="612986"/>
                    <a:pt x="328507" y="707813"/>
                  </a:cubicBezTo>
                  <a:cubicBezTo>
                    <a:pt x="374227" y="802640"/>
                    <a:pt x="401320" y="1043093"/>
                    <a:pt x="470747" y="1144693"/>
                  </a:cubicBezTo>
                  <a:cubicBezTo>
                    <a:pt x="540174" y="1246293"/>
                    <a:pt x="685800" y="1263226"/>
                    <a:pt x="745067" y="1317413"/>
                  </a:cubicBezTo>
                  <a:cubicBezTo>
                    <a:pt x="804334" y="1371600"/>
                    <a:pt x="785707" y="1408853"/>
                    <a:pt x="826347" y="1469813"/>
                  </a:cubicBezTo>
                  <a:cubicBezTo>
                    <a:pt x="866987" y="1530773"/>
                    <a:pt x="936414" y="1617133"/>
                    <a:pt x="988907" y="1683173"/>
                  </a:cubicBezTo>
                  <a:cubicBezTo>
                    <a:pt x="1041400" y="1749213"/>
                    <a:pt x="1109134" y="1838960"/>
                    <a:pt x="1141307" y="1866053"/>
                  </a:cubicBezTo>
                  <a:cubicBezTo>
                    <a:pt x="1173480" y="1893146"/>
                    <a:pt x="1175174" y="1879600"/>
                    <a:pt x="1181947" y="1845733"/>
                  </a:cubicBezTo>
                  <a:cubicBezTo>
                    <a:pt x="1188720" y="1811866"/>
                    <a:pt x="1171787" y="1728893"/>
                    <a:pt x="1181947" y="1662853"/>
                  </a:cubicBezTo>
                  <a:cubicBezTo>
                    <a:pt x="1192107" y="1596813"/>
                    <a:pt x="1229360" y="1522306"/>
                    <a:pt x="1242907" y="1449493"/>
                  </a:cubicBezTo>
                  <a:cubicBezTo>
                    <a:pt x="1256454" y="1376680"/>
                    <a:pt x="1261534" y="1293706"/>
                    <a:pt x="1263227" y="1225973"/>
                  </a:cubicBezTo>
                  <a:cubicBezTo>
                    <a:pt x="1264920" y="1158240"/>
                    <a:pt x="1232747" y="1127760"/>
                    <a:pt x="1253067" y="1043093"/>
                  </a:cubicBezTo>
                  <a:cubicBezTo>
                    <a:pt x="1273387" y="958426"/>
                    <a:pt x="1339427" y="824653"/>
                    <a:pt x="1385147" y="717973"/>
                  </a:cubicBezTo>
                  <a:cubicBezTo>
                    <a:pt x="1430867" y="611293"/>
                    <a:pt x="1490134" y="485986"/>
                    <a:pt x="1527387" y="403013"/>
                  </a:cubicBezTo>
                  <a:cubicBezTo>
                    <a:pt x="1564640" y="320040"/>
                    <a:pt x="1610360" y="250613"/>
                    <a:pt x="1608667" y="220133"/>
                  </a:cubicBezTo>
                  <a:cubicBezTo>
                    <a:pt x="1606974" y="189653"/>
                    <a:pt x="1573107" y="228600"/>
                    <a:pt x="1517227" y="220133"/>
                  </a:cubicBezTo>
                  <a:cubicBezTo>
                    <a:pt x="1461347" y="211666"/>
                    <a:pt x="1319107" y="184573"/>
                    <a:pt x="1273387" y="169333"/>
                  </a:cubicBezTo>
                  <a:cubicBezTo>
                    <a:pt x="1227667" y="154093"/>
                    <a:pt x="1249680" y="145626"/>
                    <a:pt x="1242907" y="128693"/>
                  </a:cubicBezTo>
                  <a:cubicBezTo>
                    <a:pt x="1236134" y="111760"/>
                    <a:pt x="1241214" y="84666"/>
                    <a:pt x="1232747" y="67733"/>
                  </a:cubicBezTo>
                  <a:cubicBezTo>
                    <a:pt x="1224280" y="50800"/>
                    <a:pt x="1222587" y="38946"/>
                    <a:pt x="1192107" y="27093"/>
                  </a:cubicBezTo>
                  <a:cubicBezTo>
                    <a:pt x="1161627" y="15240"/>
                    <a:pt x="1063414" y="0"/>
                    <a:pt x="1029547" y="16933"/>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TextBox 27"/>
            <p:cNvSpPr txBox="1">
              <a:spLocks noChangeArrowheads="1"/>
            </p:cNvSpPr>
            <p:nvPr/>
          </p:nvSpPr>
          <p:spPr bwMode="auto">
            <a:xfrm>
              <a:off x="2160" y="2655"/>
              <a:ext cx="180" cy="640"/>
            </a:xfrm>
            <a:prstGeom prst="rect">
              <a:avLst/>
            </a:prstGeom>
            <a:solidFill>
              <a:srgbClr val="000000">
                <a:alpha val="20000"/>
              </a:srgbClr>
            </a:solidFill>
            <a:ln w="9525">
              <a:noFill/>
              <a:miter lim="800000"/>
              <a:headEnd/>
              <a:tailEnd/>
            </a:ln>
          </p:spPr>
          <p:txBody>
            <a:bodyPr>
              <a:spAutoFit/>
            </a:bodyPr>
            <a:lstStyle/>
            <a:p>
              <a:pPr marR="0" lvl="0" indent="0" algn="ctr" fontAlgn="auto">
                <a:lnSpc>
                  <a:spcPct val="100000"/>
                </a:lnSpc>
                <a:spcBef>
                  <a:spcPts val="0"/>
                </a:spcBef>
                <a:spcAft>
                  <a:spcPts val="0"/>
                </a:spcAft>
                <a:buClrTx/>
                <a:buSzTx/>
                <a:buFontTx/>
                <a:buNone/>
                <a:tabLst/>
                <a:defRPr/>
              </a:pPr>
              <a:r>
                <a:rPr lang="zh-CN" altLang="en-US" sz="1200" b="1" dirty="0">
                  <a:solidFill>
                    <a:schemeClr val="bg1"/>
                  </a:solidFill>
                  <a:latin typeface="微软雅黑" pitchFamily="34" charset="-122"/>
                  <a:ea typeface="黑体" pitchFamily="2" charset="-122"/>
                </a:rPr>
                <a:t>李家沱片区</a:t>
              </a:r>
            </a:p>
          </p:txBody>
        </p:sp>
        <p:sp>
          <p:nvSpPr>
            <p:cNvPr id="50" name="任意多边形 28"/>
            <p:cNvSpPr>
              <a:spLocks noChangeArrowheads="1"/>
            </p:cNvSpPr>
            <p:nvPr/>
          </p:nvSpPr>
          <p:spPr bwMode="auto">
            <a:xfrm>
              <a:off x="1682" y="2835"/>
              <a:ext cx="567" cy="1049"/>
            </a:xfrm>
            <a:custGeom>
              <a:avLst/>
              <a:gdLst>
                <a:gd name="T0" fmla="*/ 0 w 899160"/>
                <a:gd name="T1" fmla="*/ 0 h 1664547"/>
                <a:gd name="T2" fmla="*/ 0 w 899160"/>
                <a:gd name="T3" fmla="*/ 0 h 1664547"/>
                <a:gd name="T4" fmla="*/ 0 w 899160"/>
                <a:gd name="T5" fmla="*/ 0 h 1664547"/>
                <a:gd name="T6" fmla="*/ 0 w 899160"/>
                <a:gd name="T7" fmla="*/ 0 h 1664547"/>
                <a:gd name="T8" fmla="*/ 0 w 899160"/>
                <a:gd name="T9" fmla="*/ 0 h 1664547"/>
                <a:gd name="T10" fmla="*/ 0 w 899160"/>
                <a:gd name="T11" fmla="*/ 0 h 1664547"/>
                <a:gd name="T12" fmla="*/ 0 w 899160"/>
                <a:gd name="T13" fmla="*/ 0 h 1664547"/>
                <a:gd name="T14" fmla="*/ 0 w 899160"/>
                <a:gd name="T15" fmla="*/ 0 h 1664547"/>
                <a:gd name="T16" fmla="*/ 0 w 899160"/>
                <a:gd name="T17" fmla="*/ 0 h 1664547"/>
                <a:gd name="T18" fmla="*/ 0 w 899160"/>
                <a:gd name="T19" fmla="*/ 0 h 1664547"/>
                <a:gd name="T20" fmla="*/ 0 w 899160"/>
                <a:gd name="T21" fmla="*/ 0 h 1664547"/>
                <a:gd name="T22" fmla="*/ 0 w 899160"/>
                <a:gd name="T23" fmla="*/ 0 h 1664547"/>
                <a:gd name="T24" fmla="*/ 0 w 899160"/>
                <a:gd name="T25" fmla="*/ 0 h 1664547"/>
                <a:gd name="T26" fmla="*/ 0 w 899160"/>
                <a:gd name="T27" fmla="*/ 0 h 1664547"/>
                <a:gd name="T28" fmla="*/ 0 w 899160"/>
                <a:gd name="T29" fmla="*/ 0 h 1664547"/>
                <a:gd name="T30" fmla="*/ 0 w 899160"/>
                <a:gd name="T31" fmla="*/ 0 h 1664547"/>
                <a:gd name="T32" fmla="*/ 0 w 899160"/>
                <a:gd name="T33" fmla="*/ 0 h 1664547"/>
                <a:gd name="T34" fmla="*/ 0 w 899160"/>
                <a:gd name="T35" fmla="*/ 0 h 1664547"/>
                <a:gd name="T36" fmla="*/ 0 w 899160"/>
                <a:gd name="T37" fmla="*/ 0 h 1664547"/>
                <a:gd name="T38" fmla="*/ 0 w 899160"/>
                <a:gd name="T39" fmla="*/ 0 h 1664547"/>
                <a:gd name="T40" fmla="*/ 0 w 899160"/>
                <a:gd name="T41" fmla="*/ 0 h 1664547"/>
                <a:gd name="T42" fmla="*/ 0 w 899160"/>
                <a:gd name="T43" fmla="*/ 0 h 1664547"/>
                <a:gd name="T44" fmla="*/ 0 w 899160"/>
                <a:gd name="T45" fmla="*/ 0 h 1664547"/>
                <a:gd name="T46" fmla="*/ 0 w 899160"/>
                <a:gd name="T47" fmla="*/ 0 h 1664547"/>
                <a:gd name="T48" fmla="*/ 0 w 899160"/>
                <a:gd name="T49" fmla="*/ 0 h 1664547"/>
                <a:gd name="T50" fmla="*/ 0 w 899160"/>
                <a:gd name="T51" fmla="*/ 0 h 1664547"/>
                <a:gd name="T52" fmla="*/ 0 w 899160"/>
                <a:gd name="T53" fmla="*/ 0 h 1664547"/>
                <a:gd name="T54" fmla="*/ 0 w 899160"/>
                <a:gd name="T55" fmla="*/ 0 h 1664547"/>
                <a:gd name="T56" fmla="*/ 0 w 899160"/>
                <a:gd name="T57" fmla="*/ 0 h 1664547"/>
                <a:gd name="T58" fmla="*/ 0 w 899160"/>
                <a:gd name="T59" fmla="*/ 0 h 1664547"/>
                <a:gd name="T60" fmla="*/ 0 w 899160"/>
                <a:gd name="T61" fmla="*/ 0 h 16645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99160"/>
                <a:gd name="T94" fmla="*/ 0 h 1664547"/>
                <a:gd name="T95" fmla="*/ 899160 w 899160"/>
                <a:gd name="T96" fmla="*/ 1664547 h 16645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99160" h="1664547">
                  <a:moveTo>
                    <a:pt x="22013" y="40640"/>
                  </a:moveTo>
                  <a:cubicBezTo>
                    <a:pt x="11853" y="74507"/>
                    <a:pt x="1693" y="155787"/>
                    <a:pt x="1693" y="203200"/>
                  </a:cubicBezTo>
                  <a:cubicBezTo>
                    <a:pt x="1693" y="250613"/>
                    <a:pt x="0" y="284480"/>
                    <a:pt x="22013" y="325120"/>
                  </a:cubicBezTo>
                  <a:cubicBezTo>
                    <a:pt x="44026" y="365760"/>
                    <a:pt x="91440" y="399627"/>
                    <a:pt x="133773" y="447040"/>
                  </a:cubicBezTo>
                  <a:cubicBezTo>
                    <a:pt x="176106" y="494453"/>
                    <a:pt x="233680" y="546947"/>
                    <a:pt x="276013" y="609600"/>
                  </a:cubicBezTo>
                  <a:cubicBezTo>
                    <a:pt x="318346" y="672253"/>
                    <a:pt x="350520" y="758613"/>
                    <a:pt x="387773" y="822960"/>
                  </a:cubicBezTo>
                  <a:cubicBezTo>
                    <a:pt x="425026" y="887307"/>
                    <a:pt x="463973" y="936413"/>
                    <a:pt x="499533" y="995680"/>
                  </a:cubicBezTo>
                  <a:cubicBezTo>
                    <a:pt x="535093" y="1054947"/>
                    <a:pt x="574040" y="1126067"/>
                    <a:pt x="601133" y="1178560"/>
                  </a:cubicBezTo>
                  <a:cubicBezTo>
                    <a:pt x="628226" y="1231053"/>
                    <a:pt x="651933" y="1261533"/>
                    <a:pt x="662093" y="1310640"/>
                  </a:cubicBezTo>
                  <a:cubicBezTo>
                    <a:pt x="672253" y="1359747"/>
                    <a:pt x="673946" y="1430867"/>
                    <a:pt x="662093" y="1473200"/>
                  </a:cubicBezTo>
                  <a:cubicBezTo>
                    <a:pt x="650240" y="1515533"/>
                    <a:pt x="619760" y="1547707"/>
                    <a:pt x="590973" y="1564640"/>
                  </a:cubicBezTo>
                  <a:cubicBezTo>
                    <a:pt x="562186" y="1581573"/>
                    <a:pt x="504613" y="1566333"/>
                    <a:pt x="489373" y="1574800"/>
                  </a:cubicBezTo>
                  <a:cubicBezTo>
                    <a:pt x="474133" y="1583267"/>
                    <a:pt x="482600" y="1601893"/>
                    <a:pt x="499533" y="1615440"/>
                  </a:cubicBezTo>
                  <a:cubicBezTo>
                    <a:pt x="516466" y="1628987"/>
                    <a:pt x="545253" y="1649307"/>
                    <a:pt x="590973" y="1656080"/>
                  </a:cubicBezTo>
                  <a:cubicBezTo>
                    <a:pt x="636693" y="1662853"/>
                    <a:pt x="738293" y="1664547"/>
                    <a:pt x="773853" y="1656080"/>
                  </a:cubicBezTo>
                  <a:cubicBezTo>
                    <a:pt x="809413" y="1647613"/>
                    <a:pt x="792480" y="1639147"/>
                    <a:pt x="804333" y="1605280"/>
                  </a:cubicBezTo>
                  <a:cubicBezTo>
                    <a:pt x="816186" y="1571413"/>
                    <a:pt x="834813" y="1496907"/>
                    <a:pt x="844973" y="1452880"/>
                  </a:cubicBezTo>
                  <a:cubicBezTo>
                    <a:pt x="855133" y="1408853"/>
                    <a:pt x="860213" y="1380067"/>
                    <a:pt x="865293" y="1341120"/>
                  </a:cubicBezTo>
                  <a:cubicBezTo>
                    <a:pt x="870373" y="1302173"/>
                    <a:pt x="870373" y="1261533"/>
                    <a:pt x="875453" y="1219200"/>
                  </a:cubicBezTo>
                  <a:cubicBezTo>
                    <a:pt x="880533" y="1176867"/>
                    <a:pt x="899160" y="1126067"/>
                    <a:pt x="895773" y="1087120"/>
                  </a:cubicBezTo>
                  <a:cubicBezTo>
                    <a:pt x="892386" y="1048173"/>
                    <a:pt x="873760" y="1012613"/>
                    <a:pt x="855133" y="985520"/>
                  </a:cubicBezTo>
                  <a:cubicBezTo>
                    <a:pt x="836506" y="958427"/>
                    <a:pt x="797560" y="953347"/>
                    <a:pt x="784013" y="924560"/>
                  </a:cubicBezTo>
                  <a:cubicBezTo>
                    <a:pt x="770466" y="895773"/>
                    <a:pt x="780626" y="836507"/>
                    <a:pt x="773853" y="812800"/>
                  </a:cubicBezTo>
                  <a:cubicBezTo>
                    <a:pt x="767080" y="789093"/>
                    <a:pt x="778933" y="804333"/>
                    <a:pt x="743373" y="782320"/>
                  </a:cubicBezTo>
                  <a:cubicBezTo>
                    <a:pt x="707813" y="760307"/>
                    <a:pt x="560493" y="680720"/>
                    <a:pt x="560493" y="680720"/>
                  </a:cubicBezTo>
                  <a:cubicBezTo>
                    <a:pt x="511386" y="653627"/>
                    <a:pt x="480906" y="675640"/>
                    <a:pt x="448733" y="619760"/>
                  </a:cubicBezTo>
                  <a:cubicBezTo>
                    <a:pt x="416560" y="563880"/>
                    <a:pt x="392853" y="419947"/>
                    <a:pt x="367453" y="345440"/>
                  </a:cubicBezTo>
                  <a:cubicBezTo>
                    <a:pt x="342053" y="270933"/>
                    <a:pt x="325120" y="221827"/>
                    <a:pt x="296333" y="172720"/>
                  </a:cubicBezTo>
                  <a:cubicBezTo>
                    <a:pt x="267546" y="123613"/>
                    <a:pt x="233680" y="79587"/>
                    <a:pt x="194733" y="50800"/>
                  </a:cubicBezTo>
                  <a:cubicBezTo>
                    <a:pt x="155786" y="22013"/>
                    <a:pt x="94826" y="0"/>
                    <a:pt x="62653" y="0"/>
                  </a:cubicBezTo>
                  <a:cubicBezTo>
                    <a:pt x="30480" y="0"/>
                    <a:pt x="32173" y="6773"/>
                    <a:pt x="22013" y="40640"/>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任意多边形 29"/>
            <p:cNvSpPr>
              <a:spLocks noChangeArrowheads="1"/>
            </p:cNvSpPr>
            <p:nvPr/>
          </p:nvSpPr>
          <p:spPr bwMode="auto">
            <a:xfrm>
              <a:off x="1209" y="3643"/>
              <a:ext cx="977" cy="450"/>
            </a:xfrm>
            <a:custGeom>
              <a:avLst/>
              <a:gdLst>
                <a:gd name="T0" fmla="*/ 0 w 1551093"/>
                <a:gd name="T1" fmla="*/ 0 h 714587"/>
                <a:gd name="T2" fmla="*/ 0 w 1551093"/>
                <a:gd name="T3" fmla="*/ 0 h 714587"/>
                <a:gd name="T4" fmla="*/ 0 w 1551093"/>
                <a:gd name="T5" fmla="*/ 0 h 714587"/>
                <a:gd name="T6" fmla="*/ 0 w 1551093"/>
                <a:gd name="T7" fmla="*/ 0 h 714587"/>
                <a:gd name="T8" fmla="*/ 0 w 1551093"/>
                <a:gd name="T9" fmla="*/ 0 h 714587"/>
                <a:gd name="T10" fmla="*/ 0 w 1551093"/>
                <a:gd name="T11" fmla="*/ 0 h 714587"/>
                <a:gd name="T12" fmla="*/ 0 w 1551093"/>
                <a:gd name="T13" fmla="*/ 0 h 714587"/>
                <a:gd name="T14" fmla="*/ 0 w 1551093"/>
                <a:gd name="T15" fmla="*/ 0 h 714587"/>
                <a:gd name="T16" fmla="*/ 0 w 1551093"/>
                <a:gd name="T17" fmla="*/ 0 h 714587"/>
                <a:gd name="T18" fmla="*/ 0 w 1551093"/>
                <a:gd name="T19" fmla="*/ 0 h 714587"/>
                <a:gd name="T20" fmla="*/ 0 w 1551093"/>
                <a:gd name="T21" fmla="*/ 0 h 714587"/>
                <a:gd name="T22" fmla="*/ 0 w 1551093"/>
                <a:gd name="T23" fmla="*/ 0 h 714587"/>
                <a:gd name="T24" fmla="*/ 0 w 1551093"/>
                <a:gd name="T25" fmla="*/ 0 h 714587"/>
                <a:gd name="T26" fmla="*/ 0 w 1551093"/>
                <a:gd name="T27" fmla="*/ 0 h 714587"/>
                <a:gd name="T28" fmla="*/ 0 w 1551093"/>
                <a:gd name="T29" fmla="*/ 0 h 714587"/>
                <a:gd name="T30" fmla="*/ 0 w 1551093"/>
                <a:gd name="T31" fmla="*/ 0 h 714587"/>
                <a:gd name="T32" fmla="*/ 0 w 1551093"/>
                <a:gd name="T33" fmla="*/ 0 h 714587"/>
                <a:gd name="T34" fmla="*/ 0 w 1551093"/>
                <a:gd name="T35" fmla="*/ 0 h 714587"/>
                <a:gd name="T36" fmla="*/ 0 w 1551093"/>
                <a:gd name="T37" fmla="*/ 0 h 714587"/>
                <a:gd name="T38" fmla="*/ 0 w 1551093"/>
                <a:gd name="T39" fmla="*/ 0 h 714587"/>
                <a:gd name="T40" fmla="*/ 0 w 1551093"/>
                <a:gd name="T41" fmla="*/ 0 h 714587"/>
                <a:gd name="T42" fmla="*/ 0 w 1551093"/>
                <a:gd name="T43" fmla="*/ 0 h 714587"/>
                <a:gd name="T44" fmla="*/ 0 w 1551093"/>
                <a:gd name="T45" fmla="*/ 0 h 714587"/>
                <a:gd name="T46" fmla="*/ 0 w 1551093"/>
                <a:gd name="T47" fmla="*/ 0 h 714587"/>
                <a:gd name="T48" fmla="*/ 0 w 1551093"/>
                <a:gd name="T49" fmla="*/ 0 h 714587"/>
                <a:gd name="T50" fmla="*/ 0 w 1551093"/>
                <a:gd name="T51" fmla="*/ 0 h 714587"/>
                <a:gd name="T52" fmla="*/ 0 w 1551093"/>
                <a:gd name="T53" fmla="*/ 0 h 714587"/>
                <a:gd name="T54" fmla="*/ 0 w 1551093"/>
                <a:gd name="T55" fmla="*/ 0 h 714587"/>
                <a:gd name="T56" fmla="*/ 0 w 1551093"/>
                <a:gd name="T57" fmla="*/ 0 h 714587"/>
                <a:gd name="T58" fmla="*/ 0 w 1551093"/>
                <a:gd name="T59" fmla="*/ 0 h 714587"/>
                <a:gd name="T60" fmla="*/ 0 w 1551093"/>
                <a:gd name="T61" fmla="*/ 0 h 714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1093"/>
                <a:gd name="T94" fmla="*/ 0 h 714587"/>
                <a:gd name="T95" fmla="*/ 1551093 w 1551093"/>
                <a:gd name="T96" fmla="*/ 714587 h 714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1093" h="714587">
                  <a:moveTo>
                    <a:pt x="692573" y="18627"/>
                  </a:moveTo>
                  <a:cubicBezTo>
                    <a:pt x="650240" y="23707"/>
                    <a:pt x="570653" y="28787"/>
                    <a:pt x="519853" y="38947"/>
                  </a:cubicBezTo>
                  <a:cubicBezTo>
                    <a:pt x="469053" y="49107"/>
                    <a:pt x="416560" y="62654"/>
                    <a:pt x="387773" y="79587"/>
                  </a:cubicBezTo>
                  <a:cubicBezTo>
                    <a:pt x="358986" y="96520"/>
                    <a:pt x="365760" y="116840"/>
                    <a:pt x="347133" y="140547"/>
                  </a:cubicBezTo>
                  <a:cubicBezTo>
                    <a:pt x="328506" y="164254"/>
                    <a:pt x="299720" y="201507"/>
                    <a:pt x="276013" y="221827"/>
                  </a:cubicBezTo>
                  <a:cubicBezTo>
                    <a:pt x="252306" y="242147"/>
                    <a:pt x="221826" y="259080"/>
                    <a:pt x="204893" y="262467"/>
                  </a:cubicBezTo>
                  <a:cubicBezTo>
                    <a:pt x="187960" y="265854"/>
                    <a:pt x="189653" y="240454"/>
                    <a:pt x="174413" y="242147"/>
                  </a:cubicBezTo>
                  <a:cubicBezTo>
                    <a:pt x="159173" y="243840"/>
                    <a:pt x="130386" y="260774"/>
                    <a:pt x="113453" y="272627"/>
                  </a:cubicBezTo>
                  <a:cubicBezTo>
                    <a:pt x="96520" y="284480"/>
                    <a:pt x="82973" y="301414"/>
                    <a:pt x="72813" y="313267"/>
                  </a:cubicBezTo>
                  <a:cubicBezTo>
                    <a:pt x="62653" y="325120"/>
                    <a:pt x="60960" y="331894"/>
                    <a:pt x="52493" y="343747"/>
                  </a:cubicBezTo>
                  <a:cubicBezTo>
                    <a:pt x="44026" y="355600"/>
                    <a:pt x="25400" y="364067"/>
                    <a:pt x="22013" y="384387"/>
                  </a:cubicBezTo>
                  <a:cubicBezTo>
                    <a:pt x="18626" y="404707"/>
                    <a:pt x="33866" y="433494"/>
                    <a:pt x="32173" y="465667"/>
                  </a:cubicBezTo>
                  <a:cubicBezTo>
                    <a:pt x="30480" y="497840"/>
                    <a:pt x="13546" y="541867"/>
                    <a:pt x="11853" y="577427"/>
                  </a:cubicBezTo>
                  <a:cubicBezTo>
                    <a:pt x="10160" y="612987"/>
                    <a:pt x="0" y="657014"/>
                    <a:pt x="22013" y="679027"/>
                  </a:cubicBezTo>
                  <a:cubicBezTo>
                    <a:pt x="44026" y="701040"/>
                    <a:pt x="74506" y="704427"/>
                    <a:pt x="143933" y="709507"/>
                  </a:cubicBezTo>
                  <a:cubicBezTo>
                    <a:pt x="213360" y="714587"/>
                    <a:pt x="438573" y="709507"/>
                    <a:pt x="438573" y="709507"/>
                  </a:cubicBezTo>
                  <a:lnTo>
                    <a:pt x="834813" y="709507"/>
                  </a:lnTo>
                  <a:lnTo>
                    <a:pt x="1139613" y="709507"/>
                  </a:lnTo>
                  <a:cubicBezTo>
                    <a:pt x="1241213" y="707814"/>
                    <a:pt x="1381760" y="702734"/>
                    <a:pt x="1444413" y="699347"/>
                  </a:cubicBezTo>
                  <a:cubicBezTo>
                    <a:pt x="1507066" y="695960"/>
                    <a:pt x="1498600" y="712894"/>
                    <a:pt x="1515533" y="689187"/>
                  </a:cubicBezTo>
                  <a:cubicBezTo>
                    <a:pt x="1532466" y="665480"/>
                    <a:pt x="1540933" y="599440"/>
                    <a:pt x="1546013" y="557107"/>
                  </a:cubicBezTo>
                  <a:cubicBezTo>
                    <a:pt x="1551093" y="514774"/>
                    <a:pt x="1549400" y="462280"/>
                    <a:pt x="1546013" y="435187"/>
                  </a:cubicBezTo>
                  <a:cubicBezTo>
                    <a:pt x="1542626" y="408094"/>
                    <a:pt x="1547706" y="404707"/>
                    <a:pt x="1525693" y="394547"/>
                  </a:cubicBezTo>
                  <a:cubicBezTo>
                    <a:pt x="1503680" y="384387"/>
                    <a:pt x="1449493" y="377614"/>
                    <a:pt x="1413933" y="374227"/>
                  </a:cubicBezTo>
                  <a:cubicBezTo>
                    <a:pt x="1378373" y="370840"/>
                    <a:pt x="1344506" y="386080"/>
                    <a:pt x="1312333" y="374227"/>
                  </a:cubicBezTo>
                  <a:cubicBezTo>
                    <a:pt x="1280160" y="362374"/>
                    <a:pt x="1249680" y="323427"/>
                    <a:pt x="1220893" y="303107"/>
                  </a:cubicBezTo>
                  <a:cubicBezTo>
                    <a:pt x="1192106" y="282787"/>
                    <a:pt x="1175173" y="281094"/>
                    <a:pt x="1139613" y="252307"/>
                  </a:cubicBezTo>
                  <a:cubicBezTo>
                    <a:pt x="1104053" y="223520"/>
                    <a:pt x="1048173" y="160867"/>
                    <a:pt x="1007533" y="130387"/>
                  </a:cubicBezTo>
                  <a:cubicBezTo>
                    <a:pt x="966893" y="99907"/>
                    <a:pt x="934720" y="89747"/>
                    <a:pt x="895773" y="69427"/>
                  </a:cubicBezTo>
                  <a:cubicBezTo>
                    <a:pt x="856826" y="49107"/>
                    <a:pt x="809413" y="16934"/>
                    <a:pt x="773853" y="8467"/>
                  </a:cubicBezTo>
                  <a:cubicBezTo>
                    <a:pt x="738293" y="0"/>
                    <a:pt x="734906" y="13547"/>
                    <a:pt x="692573" y="18627"/>
                  </a:cubicBezTo>
                  <a:close/>
                </a:path>
              </a:pathLst>
            </a:custGeom>
            <a:solidFill>
              <a:srgbClr val="000000">
                <a:alpha val="20000"/>
              </a:srgbClr>
            </a:solidFill>
            <a:ln w="9525" algn="ctr">
              <a:solidFill>
                <a:sysClr val="windowText" lastClr="000000"/>
              </a:solidFill>
              <a:prstDash val="dashDot"/>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TextBox 30"/>
            <p:cNvSpPr txBox="1">
              <a:spLocks noChangeArrowheads="1"/>
            </p:cNvSpPr>
            <p:nvPr/>
          </p:nvSpPr>
          <p:spPr bwMode="auto">
            <a:xfrm>
              <a:off x="1305" y="3876"/>
              <a:ext cx="765" cy="174"/>
            </a:xfrm>
            <a:prstGeom prst="rect">
              <a:avLst/>
            </a:prstGeom>
            <a:solidFill>
              <a:srgbClr val="000000">
                <a:alpha val="20000"/>
              </a:srgbClr>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latin typeface="微软雅黑" pitchFamily="34" charset="-122"/>
                  <a:ea typeface="黑体" pitchFamily="2" charset="-122"/>
                </a:rPr>
                <a:t>鱼洞片区</a:t>
              </a:r>
            </a:p>
          </p:txBody>
        </p:sp>
        <p:sp>
          <p:nvSpPr>
            <p:cNvPr id="71" name="TextBox 31"/>
            <p:cNvSpPr txBox="1">
              <a:spLocks noChangeArrowheads="1"/>
            </p:cNvSpPr>
            <p:nvPr/>
          </p:nvSpPr>
          <p:spPr bwMode="auto">
            <a:xfrm>
              <a:off x="1980" y="3219"/>
              <a:ext cx="270" cy="640"/>
            </a:xfrm>
            <a:prstGeom prst="rect">
              <a:avLst/>
            </a:prstGeom>
            <a:solidFill>
              <a:srgbClr val="000000">
                <a:alpha val="20000"/>
              </a:srgbClr>
            </a:solidFill>
            <a:ln w="9525">
              <a:noFill/>
              <a:miter lim="800000"/>
              <a:headEnd/>
              <a:tailEnd/>
            </a:ln>
          </p:spPr>
          <p:txBody>
            <a:bodyPr>
              <a:spAutoFit/>
            </a:bodyPr>
            <a:lstStyle/>
            <a:p>
              <a:pPr algn="ctr"/>
              <a:r>
                <a:rPr lang="zh-CN" altLang="en-US" sz="1200" b="1" dirty="0">
                  <a:solidFill>
                    <a:schemeClr val="bg1"/>
                  </a:solidFill>
                  <a:latin typeface="微软雅黑" pitchFamily="34" charset="-122"/>
                  <a:ea typeface="黑体" pitchFamily="2" charset="-122"/>
                </a:rPr>
                <a:t>龙洲湾片区</a:t>
              </a:r>
            </a:p>
          </p:txBody>
        </p:sp>
        <p:sp>
          <p:nvSpPr>
            <p:cNvPr id="72" name="TextBox 35"/>
            <p:cNvSpPr txBox="1">
              <a:spLocks noChangeArrowheads="1"/>
            </p:cNvSpPr>
            <p:nvPr/>
          </p:nvSpPr>
          <p:spPr bwMode="auto">
            <a:xfrm>
              <a:off x="1350" y="1845"/>
              <a:ext cx="500" cy="17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ysClr val="windowText" lastClr="000000"/>
                  </a:solidFill>
                  <a:effectLst/>
                  <a:uLnTx/>
                  <a:uFillTx/>
                  <a:latin typeface="微软雅黑" pitchFamily="34" charset="-122"/>
                  <a:ea typeface="黑体" pitchFamily="2" charset="-122"/>
                </a:rPr>
                <a:t>其他区域</a:t>
              </a:r>
            </a:p>
          </p:txBody>
        </p:sp>
        <p:sp>
          <p:nvSpPr>
            <p:cNvPr id="73" name="TextBox 36"/>
            <p:cNvSpPr txBox="1">
              <a:spLocks noChangeArrowheads="1"/>
            </p:cNvSpPr>
            <p:nvPr/>
          </p:nvSpPr>
          <p:spPr bwMode="auto">
            <a:xfrm>
              <a:off x="1665" y="816"/>
              <a:ext cx="500" cy="17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a:ln>
                    <a:noFill/>
                  </a:ln>
                  <a:solidFill>
                    <a:sysClr val="windowText" lastClr="000000"/>
                  </a:solidFill>
                  <a:effectLst/>
                  <a:uLnTx/>
                  <a:uFillTx/>
                  <a:latin typeface="微软雅黑" pitchFamily="34" charset="-122"/>
                  <a:ea typeface="黑体" pitchFamily="2" charset="-122"/>
                </a:rPr>
                <a:t>其他区域</a:t>
              </a:r>
            </a:p>
          </p:txBody>
        </p:sp>
        <p:sp>
          <p:nvSpPr>
            <p:cNvPr id="74" name="TextBox 37"/>
            <p:cNvSpPr txBox="1">
              <a:spLocks noChangeArrowheads="1"/>
            </p:cNvSpPr>
            <p:nvPr/>
          </p:nvSpPr>
          <p:spPr bwMode="auto">
            <a:xfrm>
              <a:off x="3726" y="720"/>
              <a:ext cx="500" cy="17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ysClr val="windowText" lastClr="000000"/>
                  </a:solidFill>
                  <a:effectLst/>
                  <a:uLnTx/>
                  <a:uFillTx/>
                  <a:latin typeface="微软雅黑" pitchFamily="34" charset="-122"/>
                  <a:ea typeface="黑体" pitchFamily="2" charset="-122"/>
                </a:rPr>
                <a:t>其他区域</a:t>
              </a:r>
            </a:p>
          </p:txBody>
        </p:sp>
      </p:grpSp>
    </p:spTree>
    <p:extLst>
      <p:ext uri="{BB962C8B-B14F-4D97-AF65-F5344CB8AC3E}">
        <p14:creationId xmlns="" xmlns:p14="http://schemas.microsoft.com/office/powerpoint/2010/main" val="2336414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36738" y="619125"/>
            <a:ext cx="5472112" cy="433388"/>
          </a:xfrm>
          <a:prstGeom prst="rect">
            <a:avLst/>
          </a:prstGeom>
          <a:noFill/>
          <a:ln w="9525">
            <a:noFill/>
            <a:miter lim="800000"/>
            <a:headEnd/>
            <a:tailEnd/>
          </a:ln>
        </p:spPr>
        <p:txBody>
          <a:bodyPr anchor="ctr"/>
          <a:lstStyle/>
          <a:p>
            <a:pPr algn="ctr"/>
            <a:r>
              <a:rPr lang="zh-CN" altLang="en-US" sz="2000" dirty="0">
                <a:solidFill>
                  <a:schemeClr val="tx2"/>
                </a:solidFill>
                <a:latin typeface="Arial" charset="0"/>
                <a:ea typeface="黑体" pitchFamily="2" charset="-122"/>
              </a:rPr>
              <a:t>重点楼盘开盘（加推）项目汇总情况</a:t>
            </a:r>
          </a:p>
        </p:txBody>
      </p:sp>
      <p:sp>
        <p:nvSpPr>
          <p:cNvPr id="4"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a:solidFill>
                  <a:schemeClr val="bg1"/>
                </a:solidFill>
                <a:latin typeface="Arial" charset="0"/>
                <a:ea typeface="黑体" pitchFamily="2" charset="-122"/>
              </a:rPr>
              <a:t>一周市场新开</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加推</a:t>
            </a:r>
            <a:r>
              <a:rPr lang="en-US" altLang="zh-CN" b="1">
                <a:solidFill>
                  <a:schemeClr val="bg1"/>
                </a:solidFill>
                <a:latin typeface="Arial" charset="0"/>
                <a:ea typeface="黑体" pitchFamily="2" charset="-122"/>
              </a:rPr>
              <a:t>)</a:t>
            </a:r>
            <a:r>
              <a:rPr lang="zh-CN" altLang="en-US" b="1">
                <a:solidFill>
                  <a:schemeClr val="bg1"/>
                </a:solidFill>
                <a:latin typeface="Arial" charset="0"/>
                <a:ea typeface="黑体" pitchFamily="2" charset="-122"/>
              </a:rPr>
              <a:t>项目情况</a:t>
            </a:r>
          </a:p>
        </p:txBody>
      </p:sp>
      <p:sp>
        <p:nvSpPr>
          <p:cNvPr id="5"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25</a:t>
            </a:fld>
            <a:endParaRPr lang="en-US" altLang="zh-CN" sz="1400">
              <a:solidFill>
                <a:schemeClr val="tx1"/>
              </a:solidFill>
              <a:latin typeface="Haettenschweiler" pitchFamily="34" charset="0"/>
            </a:endParaRPr>
          </a:p>
        </p:txBody>
      </p:sp>
      <p:graphicFrame>
        <p:nvGraphicFramePr>
          <p:cNvPr id="6" name="Group 145"/>
          <p:cNvGraphicFramePr>
            <a:graphicFrameLocks noGrp="1"/>
          </p:cNvGraphicFramePr>
          <p:nvPr>
            <p:extLst>
              <p:ext uri="{D42A27DB-BD31-4B8C-83A1-F6EECF244321}">
                <p14:modId xmlns="" xmlns:p14="http://schemas.microsoft.com/office/powerpoint/2010/main" val="22674073"/>
              </p:ext>
            </p:extLst>
          </p:nvPr>
        </p:nvGraphicFramePr>
        <p:xfrm>
          <a:off x="-17463" y="1091114"/>
          <a:ext cx="9178926" cy="2044724"/>
        </p:xfrm>
        <a:graphic>
          <a:graphicData uri="http://schemas.openxmlformats.org/drawingml/2006/table">
            <a:tbl>
              <a:tblPr/>
              <a:tblGrid>
                <a:gridCol w="647701"/>
                <a:gridCol w="1223962"/>
                <a:gridCol w="504825"/>
                <a:gridCol w="503238"/>
                <a:gridCol w="504825"/>
                <a:gridCol w="562764"/>
                <a:gridCol w="748511"/>
                <a:gridCol w="561975"/>
                <a:gridCol w="588962"/>
                <a:gridCol w="720725"/>
                <a:gridCol w="720725"/>
                <a:gridCol w="719138"/>
                <a:gridCol w="1171575"/>
              </a:tblGrid>
              <a:tr h="568518">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区域</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（时间）</a:t>
                      </a:r>
                    </a:p>
                  </a:txBody>
                  <a:tcPr marL="54000" marR="54000" marT="36000" marB="36000" anchor="ctr" horzOverflow="overflow">
                    <a:lnL w="12700" cap="flat" cmpd="sng" algn="ctr">
                      <a:solidFill>
                        <a:srgbClr val="336699"/>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项目名称</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物业</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类型</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推出</a:t>
                      </a:r>
                      <a:endParaRPr kumimoji="0" lang="en-US" altLang="zh-CN" sz="900" b="0" i="0" u="none" strike="noStrike" cap="none" normalizeH="0" baseline="0" dirty="0" smtClean="0">
                        <a:ln>
                          <a:noFill/>
                        </a:ln>
                        <a:solidFill>
                          <a:schemeClr val="bg1"/>
                        </a:solidFill>
                        <a:effectLst/>
                        <a:latin typeface="宋体" pitchFamily="2" charset="-122"/>
                        <a:ea typeface="宋体" pitchFamily="2" charset="-122"/>
                      </a:endParaRP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套数</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销售</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套数</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热销</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户型</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面积区间</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整体</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均价</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元</a:t>
                      </a:r>
                      <a:r>
                        <a:rPr kumimoji="0" lang="en-US" altLang="zh-CN" sz="900" b="0" i="0" u="none" strike="noStrike" cap="none" normalizeH="0" baseline="0" smtClean="0">
                          <a:ln>
                            <a:noFill/>
                          </a:ln>
                          <a:solidFill>
                            <a:schemeClr val="bg1"/>
                          </a:solidFill>
                          <a:effectLst/>
                          <a:latin typeface="宋体" pitchFamily="2" charset="-122"/>
                          <a:ea typeface="宋体" pitchFamily="2" charset="-122"/>
                        </a:rPr>
                        <a:t>/㎡</a:t>
                      </a:r>
                      <a:endParaRPr kumimoji="0" lang="zh-CN" altLang="en-US" sz="900" b="0" i="0" u="none" strike="noStrike" cap="none" normalizeH="0" baseline="0" smtClean="0">
                        <a:ln>
                          <a:noFill/>
                        </a:ln>
                        <a:solidFill>
                          <a:schemeClr val="bg1"/>
                        </a:solidFill>
                        <a:effectLst/>
                        <a:latin typeface="宋体" pitchFamily="2" charset="-122"/>
                        <a:ea typeface="宋体" pitchFamily="2" charset="-122"/>
                      </a:endParaRP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整体折</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后均价</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元</a:t>
                      </a:r>
                      <a:r>
                        <a:rPr kumimoji="0" lang="en-US" altLang="zh-CN" sz="900" b="0" i="0" u="none" strike="noStrike" cap="none" normalizeH="0" baseline="0" smtClean="0">
                          <a:ln>
                            <a:noFill/>
                          </a:ln>
                          <a:solidFill>
                            <a:schemeClr val="bg1"/>
                          </a:solidFill>
                          <a:effectLst/>
                          <a:latin typeface="宋体" pitchFamily="2" charset="-122"/>
                          <a:ea typeface="宋体" pitchFamily="2" charset="-122"/>
                        </a:rPr>
                        <a:t>/㎡</a:t>
                      </a:r>
                      <a:endParaRPr kumimoji="0" lang="zh-CN" altLang="en-US" sz="900" b="0" i="0" u="none" strike="noStrike" cap="none" normalizeH="0" baseline="0" smtClean="0">
                        <a:ln>
                          <a:noFill/>
                        </a:ln>
                        <a:solidFill>
                          <a:schemeClr val="bg1"/>
                        </a:solidFill>
                        <a:effectLst/>
                        <a:latin typeface="宋体" pitchFamily="2" charset="-122"/>
                        <a:ea typeface="宋体" pitchFamily="2" charset="-122"/>
                      </a:endParaRP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成交部分</a:t>
                      </a:r>
                      <a:endParaRPr kumimoji="0" lang="en-US" altLang="zh-CN" sz="900" b="0" i="0" u="none" strike="noStrike" cap="none" normalizeH="0" baseline="0" dirty="0" smtClean="0">
                        <a:ln>
                          <a:noFill/>
                        </a:ln>
                        <a:solidFill>
                          <a:schemeClr val="bg1"/>
                        </a:solidFill>
                        <a:effectLst/>
                        <a:latin typeface="宋体" pitchFamily="2" charset="-122"/>
                        <a:ea typeface="宋体" pitchFamily="2" charset="-122"/>
                      </a:endParaRP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均价</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dirty="0" smtClean="0">
                          <a:ln>
                            <a:noFill/>
                          </a:ln>
                          <a:solidFill>
                            <a:schemeClr val="bg1"/>
                          </a:solidFill>
                          <a:effectLst/>
                          <a:latin typeface="宋体" pitchFamily="2" charset="-122"/>
                          <a:ea typeface="宋体" pitchFamily="2" charset="-122"/>
                        </a:rPr>
                        <a:t>元</a:t>
                      </a:r>
                      <a:r>
                        <a:rPr kumimoji="0" lang="en-US" altLang="zh-CN" sz="900" b="0" i="0" u="none" strike="noStrike" cap="none" normalizeH="0" baseline="0" dirty="0" smtClean="0">
                          <a:ln>
                            <a:noFill/>
                          </a:ln>
                          <a:solidFill>
                            <a:schemeClr val="bg1"/>
                          </a:solidFill>
                          <a:effectLst/>
                          <a:latin typeface="宋体" pitchFamily="2" charset="-122"/>
                          <a:ea typeface="宋体" pitchFamily="2" charset="-122"/>
                        </a:rPr>
                        <a:t>/㎡</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起价</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元</a:t>
                      </a:r>
                      <a:r>
                        <a:rPr kumimoji="0" lang="en-US" altLang="zh-CN" sz="900" b="0" i="0" u="none" strike="noStrike" cap="none" normalizeH="0" baseline="0" smtClean="0">
                          <a:ln>
                            <a:noFill/>
                          </a:ln>
                          <a:solidFill>
                            <a:schemeClr val="bg1"/>
                          </a:solidFill>
                          <a:effectLst/>
                          <a:latin typeface="宋体" pitchFamily="2" charset="-122"/>
                          <a:ea typeface="宋体" pitchFamily="2" charset="-122"/>
                        </a:rPr>
                        <a:t>/㎡</a:t>
                      </a:r>
                      <a:endParaRPr kumimoji="0" lang="zh-CN" altLang="en-US" sz="900" b="0" i="0" u="none" strike="noStrike" cap="none" normalizeH="0" baseline="0" smtClean="0">
                        <a:ln>
                          <a:noFill/>
                        </a:ln>
                        <a:solidFill>
                          <a:schemeClr val="bg1"/>
                        </a:solidFill>
                        <a:effectLst/>
                        <a:latin typeface="宋体" pitchFamily="2" charset="-122"/>
                        <a:ea typeface="宋体" pitchFamily="2" charset="-122"/>
                      </a:endParaRP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最高价</a:t>
                      </a:r>
                    </a:p>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元</a:t>
                      </a:r>
                      <a:r>
                        <a:rPr kumimoji="0" lang="en-US" altLang="zh-CN" sz="900" b="0" i="0" u="none" strike="noStrike" cap="none" normalizeH="0" baseline="0" smtClean="0">
                          <a:ln>
                            <a:noFill/>
                          </a:ln>
                          <a:solidFill>
                            <a:schemeClr val="bg1"/>
                          </a:solidFill>
                          <a:effectLst/>
                          <a:latin typeface="宋体" pitchFamily="2" charset="-122"/>
                          <a:ea typeface="宋体" pitchFamily="2" charset="-122"/>
                        </a:rPr>
                        <a:t>/㎡</a:t>
                      </a:r>
                      <a:endParaRPr kumimoji="0" lang="zh-CN" altLang="en-US" sz="900" b="0" i="0" u="none" strike="noStrike" cap="none" normalizeH="0" baseline="0" smtClean="0">
                        <a:ln>
                          <a:noFill/>
                        </a:ln>
                        <a:solidFill>
                          <a:schemeClr val="bg1"/>
                        </a:solidFill>
                        <a:effectLst/>
                        <a:latin typeface="宋体" pitchFamily="2" charset="-122"/>
                        <a:ea typeface="宋体" pitchFamily="2" charset="-122"/>
                      </a:endParaRP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c>
                  <a:txBody>
                    <a:bodyPr/>
                    <a:lstStyle/>
                    <a:p>
                      <a:pPr marL="0" marR="0" lvl="0" indent="0" algn="ctr" defTabSz="914400" rtl="0" eaLnBrk="1" fontAlgn="ctr" latinLnBrk="0" hangingPunct="1">
                        <a:lnSpc>
                          <a:spcPct val="120000"/>
                        </a:lnSpc>
                        <a:spcBef>
                          <a:spcPct val="0"/>
                        </a:spcBef>
                        <a:spcAft>
                          <a:spcPct val="0"/>
                        </a:spcAft>
                        <a:buClrTx/>
                        <a:buSzTx/>
                        <a:buFontTx/>
                        <a:buNone/>
                        <a:tabLst/>
                      </a:pPr>
                      <a:r>
                        <a:rPr kumimoji="0" lang="zh-CN" altLang="en-US" sz="900" b="0" i="0" u="none" strike="noStrike" cap="none" normalizeH="0" baseline="0" smtClean="0">
                          <a:ln>
                            <a:noFill/>
                          </a:ln>
                          <a:solidFill>
                            <a:schemeClr val="bg1"/>
                          </a:solidFill>
                          <a:effectLst/>
                          <a:latin typeface="宋体" pitchFamily="2" charset="-122"/>
                          <a:ea typeface="宋体" pitchFamily="2" charset="-122"/>
                        </a:rPr>
                        <a:t>优惠情况</a:t>
                      </a:r>
                    </a:p>
                  </a:txBody>
                  <a:tcPr marL="54000" marR="54000" marT="36000" marB="36000" anchor="ctr" horzOverflow="overflow">
                    <a:lnL w="12700" cap="flat" cmpd="sng" algn="ctr">
                      <a:solidFill>
                        <a:schemeClr val="bg1"/>
                      </a:solidFill>
                      <a:prstDash val="solid"/>
                      <a:round/>
                      <a:headEnd type="none" w="med" len="med"/>
                      <a:tailEnd type="none" w="med" len="med"/>
                    </a:lnL>
                    <a:lnR w="12700" cap="flat" cmpd="sng" algn="ctr">
                      <a:solidFill>
                        <a:srgbClr val="33669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solidFill>
                      <a:srgbClr val="3475A2"/>
                    </a:solidFill>
                  </a:tcPr>
                </a:tc>
              </a:tr>
              <a:tr h="833264">
                <a:tc>
                  <a:txBody>
                    <a:bodyPr/>
                    <a:lstStyle/>
                    <a:p>
                      <a:pPr marL="0" algn="ctr" defTabSz="914400" rtl="0" eaLnBrk="1" fontAlgn="ctr" latinLnBrk="0" hangingPunct="1"/>
                      <a:r>
                        <a:rPr kumimoji="0" lang="zh-CN" altLang="en-US" sz="900" b="0" i="0" u="none" strike="noStrike" kern="1200" cap="none" normalizeH="0" baseline="0" dirty="0" smtClean="0">
                          <a:ln>
                            <a:noFill/>
                          </a:ln>
                          <a:solidFill>
                            <a:srgbClr val="CC3300"/>
                          </a:solidFill>
                          <a:effectLst/>
                          <a:latin typeface="宋体" pitchFamily="2" charset="-122"/>
                          <a:ea typeface="宋体" pitchFamily="2" charset="-122"/>
                          <a:cs typeface="+mn-cs"/>
                        </a:rPr>
                        <a:t>江北区</a:t>
                      </a:r>
                      <a:endParaRPr kumimoji="0" lang="en-US" altLang="zh-CN" sz="900" b="0" i="0" u="none" strike="noStrike" kern="1200" cap="none" normalizeH="0" baseline="0" dirty="0" smtClean="0">
                        <a:ln>
                          <a:noFill/>
                        </a:ln>
                        <a:solidFill>
                          <a:srgbClr val="CC3300"/>
                        </a:solidFill>
                        <a:effectLst/>
                        <a:latin typeface="宋体" pitchFamily="2" charset="-122"/>
                        <a:ea typeface="宋体" pitchFamily="2" charset="-122"/>
                        <a:cs typeface="+mn-cs"/>
                      </a:endParaRPr>
                    </a:p>
                    <a:p>
                      <a:pPr algn="ctr" fontAlgn="ctr"/>
                      <a:r>
                        <a:rPr lang="en-US" altLang="zh-CN" sz="900" u="none" strike="noStrike" dirty="0" smtClean="0">
                          <a:effectLst/>
                          <a:latin typeface="宋体" panose="02010600030101010101" pitchFamily="2" charset="-122"/>
                          <a:ea typeface="宋体" panose="02010600030101010101" pitchFamily="2" charset="-122"/>
                        </a:rPr>
                        <a:t>11</a:t>
                      </a:r>
                      <a:r>
                        <a:rPr lang="zh-CN" altLang="en-US" sz="900" u="none" strike="noStrike" dirty="0" smtClean="0">
                          <a:effectLst/>
                          <a:latin typeface="宋体" panose="02010600030101010101" pitchFamily="2" charset="-122"/>
                          <a:ea typeface="宋体" panose="02010600030101010101" pitchFamily="2" charset="-122"/>
                        </a:rPr>
                        <a:t>月</a:t>
                      </a:r>
                      <a:r>
                        <a:rPr lang="en-US" altLang="zh-CN" sz="900" u="none" strike="noStrike" dirty="0" smtClean="0">
                          <a:effectLst/>
                          <a:latin typeface="宋体" panose="02010600030101010101" pitchFamily="2" charset="-122"/>
                          <a:ea typeface="宋体" panose="02010600030101010101" pitchFamily="2" charset="-122"/>
                        </a:rPr>
                        <a:t>22</a:t>
                      </a:r>
                      <a:r>
                        <a:rPr lang="zh-CN" altLang="en-US" sz="900" u="none" strike="noStrike" dirty="0" smtClean="0">
                          <a:effectLst/>
                          <a:latin typeface="宋体" panose="02010600030101010101" pitchFamily="2" charset="-122"/>
                          <a:ea typeface="宋体" panose="02010600030101010101" pitchFamily="2" charset="-122"/>
                        </a:rPr>
                        <a:t>日</a:t>
                      </a:r>
                      <a:endParaRPr lang="zh-CN" altLang="en-US" sz="900" b="0" i="0" u="none" strike="noStrike" dirty="0">
                        <a:effectLst/>
                        <a:latin typeface="宋体" panose="02010600030101010101" pitchFamily="2" charset="-122"/>
                        <a:ea typeface="宋体" panose="02010600030101010101" pitchFamily="2" charset="-122"/>
                      </a:endParaRPr>
                    </a:p>
                  </a:txBody>
                  <a:tcPr marL="54000" marR="54000" marT="36000" marB="3600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zh-CN" altLang="en-US" sz="900" u="none" strike="noStrike" dirty="0">
                          <a:effectLst/>
                          <a:latin typeface="宋体" panose="02010600030101010101" pitchFamily="2" charset="-122"/>
                          <a:ea typeface="宋体" panose="02010600030101010101" pitchFamily="2" charset="-122"/>
                        </a:rPr>
                        <a:t>华润</a:t>
                      </a:r>
                      <a:r>
                        <a:rPr lang="en-US" altLang="zh-CN" sz="900" u="none" strike="noStrike" dirty="0">
                          <a:effectLst/>
                          <a:latin typeface="宋体" panose="02010600030101010101" pitchFamily="2" charset="-122"/>
                          <a:ea typeface="宋体" panose="02010600030101010101" pitchFamily="2" charset="-122"/>
                        </a:rPr>
                        <a:t>·</a:t>
                      </a:r>
                      <a:r>
                        <a:rPr lang="zh-CN" altLang="en-US" sz="900" u="none" strike="noStrike" dirty="0">
                          <a:effectLst/>
                          <a:latin typeface="宋体" panose="02010600030101010101" pitchFamily="2" charset="-122"/>
                          <a:ea typeface="宋体" panose="02010600030101010101" pitchFamily="2" charset="-122"/>
                        </a:rPr>
                        <a:t>中央公园</a:t>
                      </a:r>
                      <a:br>
                        <a:rPr lang="zh-CN" altLang="en-US" sz="900" u="none" strike="noStrike" dirty="0">
                          <a:effectLst/>
                          <a:latin typeface="宋体" panose="02010600030101010101" pitchFamily="2" charset="-122"/>
                          <a:ea typeface="宋体" panose="02010600030101010101" pitchFamily="2" charset="-122"/>
                        </a:rPr>
                      </a:br>
                      <a:r>
                        <a:rPr lang="zh-CN" altLang="en-US" sz="900" u="none" strike="noStrike" dirty="0">
                          <a:effectLst/>
                          <a:latin typeface="宋体" panose="02010600030101010101" pitchFamily="2" charset="-122"/>
                          <a:ea typeface="宋体" panose="02010600030101010101" pitchFamily="2" charset="-122"/>
                        </a:rPr>
                        <a:t>（</a:t>
                      </a:r>
                      <a:r>
                        <a:rPr lang="en-US" altLang="zh-CN" sz="900" u="none" strike="noStrike" dirty="0">
                          <a:effectLst/>
                          <a:latin typeface="宋体" panose="02010600030101010101" pitchFamily="2" charset="-122"/>
                          <a:ea typeface="宋体" panose="02010600030101010101" pitchFamily="2" charset="-122"/>
                        </a:rPr>
                        <a:t>26</a:t>
                      </a:r>
                      <a:r>
                        <a:rPr lang="zh-CN" altLang="en-US" sz="900" u="none" strike="noStrike" dirty="0">
                          <a:effectLst/>
                          <a:latin typeface="宋体" panose="02010600030101010101" pitchFamily="2" charset="-122"/>
                          <a:ea typeface="宋体" panose="02010600030101010101" pitchFamily="2" charset="-122"/>
                        </a:rPr>
                        <a:t>号楼部分）</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zh-CN" altLang="en-US" sz="900" u="none" strike="noStrike" dirty="0">
                          <a:effectLst/>
                          <a:latin typeface="宋体" panose="02010600030101010101" pitchFamily="2" charset="-122"/>
                          <a:ea typeface="宋体" panose="02010600030101010101" pitchFamily="2" charset="-122"/>
                        </a:rPr>
                        <a:t>小高层</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112</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a:effectLst/>
                          <a:latin typeface="宋体" panose="02010600030101010101" pitchFamily="2" charset="-122"/>
                          <a:ea typeface="宋体" panose="02010600030101010101" pitchFamily="2" charset="-122"/>
                        </a:rPr>
                        <a:t>65</a:t>
                      </a:r>
                      <a:endParaRPr lang="en-US" altLang="zh-CN" sz="900" b="0" i="0" u="none" strike="noStrike">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77.24 </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61.89-77.24</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9649</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9059</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a:effectLst/>
                          <a:latin typeface="宋体" panose="02010600030101010101" pitchFamily="2" charset="-122"/>
                          <a:ea typeface="宋体" panose="02010600030101010101" pitchFamily="2" charset="-122"/>
                        </a:rPr>
                        <a:t>9702</a:t>
                      </a:r>
                      <a:br>
                        <a:rPr lang="en-US" altLang="zh-CN" sz="900" u="none" strike="noStrike">
                          <a:effectLst/>
                          <a:latin typeface="宋体" panose="02010600030101010101" pitchFamily="2" charset="-122"/>
                          <a:ea typeface="宋体" panose="02010600030101010101" pitchFamily="2" charset="-122"/>
                        </a:rPr>
                      </a:br>
                      <a:r>
                        <a:rPr lang="zh-CN" altLang="en-US" sz="900" u="none" strike="noStrike">
                          <a:effectLst/>
                          <a:latin typeface="宋体" panose="02010600030101010101" pitchFamily="2" charset="-122"/>
                          <a:ea typeface="宋体" panose="02010600030101010101" pitchFamily="2" charset="-122"/>
                        </a:rPr>
                        <a:t>（</a:t>
                      </a:r>
                      <a:r>
                        <a:rPr lang="en-US" altLang="zh-CN" sz="900" u="none" strike="noStrike">
                          <a:effectLst/>
                          <a:latin typeface="宋体" panose="02010600030101010101" pitchFamily="2" charset="-122"/>
                          <a:ea typeface="宋体" panose="02010600030101010101" pitchFamily="2" charset="-122"/>
                        </a:rPr>
                        <a:t>9113</a:t>
                      </a:r>
                      <a:r>
                        <a:rPr lang="zh-CN" altLang="en-US" sz="900" u="none" strike="noStrike">
                          <a:effectLst/>
                          <a:latin typeface="宋体" panose="02010600030101010101" pitchFamily="2" charset="-122"/>
                          <a:ea typeface="宋体" panose="02010600030101010101" pitchFamily="2" charset="-122"/>
                        </a:rPr>
                        <a:t>）</a:t>
                      </a:r>
                      <a:endParaRPr lang="zh-CN" altLang="en-US" sz="900" b="0" i="0" u="none" strike="noStrike">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9106</a:t>
                      </a:r>
                      <a:br>
                        <a:rPr lang="en-US" altLang="zh-CN" sz="900" u="none" strike="noStrike" dirty="0">
                          <a:effectLst/>
                          <a:latin typeface="宋体" panose="02010600030101010101" pitchFamily="2" charset="-122"/>
                          <a:ea typeface="宋体" panose="02010600030101010101" pitchFamily="2" charset="-122"/>
                        </a:rPr>
                      </a:br>
                      <a:r>
                        <a:rPr lang="zh-CN" altLang="en-US" sz="900" u="none" strike="noStrike" dirty="0" smtClean="0">
                          <a:effectLst/>
                          <a:latin typeface="宋体" panose="02010600030101010101" pitchFamily="2" charset="-122"/>
                          <a:ea typeface="宋体" panose="02010600030101010101" pitchFamily="2" charset="-122"/>
                        </a:rPr>
                        <a:t>（</a:t>
                      </a:r>
                      <a:r>
                        <a:rPr lang="en-US" altLang="zh-CN" sz="900" u="none" strike="noStrike" dirty="0" smtClean="0">
                          <a:effectLst/>
                          <a:latin typeface="宋体" panose="02010600030101010101" pitchFamily="2" charset="-122"/>
                          <a:ea typeface="宋体" panose="02010600030101010101" pitchFamily="2" charset="-122"/>
                        </a:rPr>
                        <a:t>8557</a:t>
                      </a:r>
                      <a:r>
                        <a:rPr lang="zh-CN" altLang="en-US" sz="900" u="none" strike="noStrike" dirty="0">
                          <a:effectLst/>
                          <a:latin typeface="宋体" panose="02010600030101010101" pitchFamily="2" charset="-122"/>
                          <a:ea typeface="宋体" panose="02010600030101010101" pitchFamily="2" charset="-122"/>
                        </a:rPr>
                        <a:t>）</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10186</a:t>
                      </a:r>
                      <a:br>
                        <a:rPr lang="en-US" altLang="zh-CN" sz="900" u="none" strike="noStrike" dirty="0">
                          <a:effectLst/>
                          <a:latin typeface="宋体" panose="02010600030101010101" pitchFamily="2" charset="-122"/>
                          <a:ea typeface="宋体" panose="02010600030101010101" pitchFamily="2" charset="-122"/>
                        </a:rPr>
                      </a:br>
                      <a:r>
                        <a:rPr lang="zh-CN" altLang="en-US" sz="900" u="none" strike="noStrike" dirty="0">
                          <a:effectLst/>
                          <a:latin typeface="宋体" panose="02010600030101010101" pitchFamily="2" charset="-122"/>
                          <a:ea typeface="宋体" panose="02010600030101010101" pitchFamily="2" charset="-122"/>
                        </a:rPr>
                        <a:t>（</a:t>
                      </a:r>
                      <a:r>
                        <a:rPr lang="en-US" altLang="zh-CN" sz="900" u="none" strike="noStrike" dirty="0">
                          <a:effectLst/>
                          <a:latin typeface="宋体" panose="02010600030101010101" pitchFamily="2" charset="-122"/>
                          <a:ea typeface="宋体" panose="02010600030101010101" pitchFamily="2" charset="-122"/>
                        </a:rPr>
                        <a:t>9541</a:t>
                      </a:r>
                      <a:r>
                        <a:rPr lang="zh-CN" altLang="en-US" sz="900" u="none" strike="noStrike" dirty="0">
                          <a:effectLst/>
                          <a:latin typeface="宋体" panose="02010600030101010101" pitchFamily="2" charset="-122"/>
                          <a:ea typeface="宋体" panose="02010600030101010101" pitchFamily="2" charset="-122"/>
                        </a:rPr>
                        <a:t>）</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l" fontAlgn="ctr"/>
                      <a:r>
                        <a:rPr lang="zh-CN" altLang="en-US" sz="900" u="none" strike="noStrike">
                          <a:effectLst/>
                          <a:latin typeface="宋体" panose="02010600030101010101" pitchFamily="2" charset="-122"/>
                          <a:ea typeface="宋体" panose="02010600030101010101" pitchFamily="2" charset="-122"/>
                        </a:rPr>
                        <a:t>电商团购交</a:t>
                      </a:r>
                      <a:r>
                        <a:rPr lang="en-US" altLang="zh-CN" sz="900" u="none" strike="noStrike">
                          <a:effectLst/>
                          <a:latin typeface="宋体" panose="02010600030101010101" pitchFamily="2" charset="-122"/>
                          <a:ea typeface="宋体" panose="02010600030101010101" pitchFamily="2" charset="-122"/>
                        </a:rPr>
                        <a:t>8</a:t>
                      </a:r>
                      <a:r>
                        <a:rPr lang="zh-CN" altLang="en-US" sz="900" u="none" strike="noStrike">
                          <a:effectLst/>
                          <a:latin typeface="宋体" panose="02010600030101010101" pitchFamily="2" charset="-122"/>
                          <a:ea typeface="宋体" panose="02010600030101010101" pitchFamily="2" charset="-122"/>
                        </a:rPr>
                        <a:t>千元抵</a:t>
                      </a:r>
                      <a:r>
                        <a:rPr lang="en-US" altLang="zh-CN" sz="900" u="none" strike="noStrike">
                          <a:effectLst/>
                          <a:latin typeface="宋体" panose="02010600030101010101" pitchFamily="2" charset="-122"/>
                          <a:ea typeface="宋体" panose="02010600030101010101" pitchFamily="2" charset="-122"/>
                        </a:rPr>
                        <a:t>3</a:t>
                      </a:r>
                      <a:r>
                        <a:rPr lang="zh-CN" altLang="en-US" sz="900" u="none" strike="noStrike">
                          <a:effectLst/>
                          <a:latin typeface="宋体" panose="02010600030101010101" pitchFamily="2" charset="-122"/>
                          <a:ea typeface="宋体" panose="02010600030101010101" pitchFamily="2" charset="-122"/>
                        </a:rPr>
                        <a:t>万元；按时签约</a:t>
                      </a:r>
                      <a:r>
                        <a:rPr lang="en-US" altLang="zh-CN" sz="900" u="none" strike="noStrike">
                          <a:effectLst/>
                          <a:latin typeface="宋体" panose="02010600030101010101" pitchFamily="2" charset="-122"/>
                          <a:ea typeface="宋体" panose="02010600030101010101" pitchFamily="2" charset="-122"/>
                        </a:rPr>
                        <a:t>9.9</a:t>
                      </a:r>
                      <a:r>
                        <a:rPr lang="zh-CN" altLang="en-US" sz="900" u="none" strike="noStrike">
                          <a:effectLst/>
                          <a:latin typeface="宋体" panose="02010600030101010101" pitchFamily="2" charset="-122"/>
                          <a:ea typeface="宋体" panose="02010600030101010101" pitchFamily="2" charset="-122"/>
                        </a:rPr>
                        <a:t>折；一次性</a:t>
                      </a:r>
                      <a:r>
                        <a:rPr lang="en-US" altLang="zh-CN" sz="900" u="none" strike="noStrike">
                          <a:effectLst/>
                          <a:latin typeface="宋体" panose="02010600030101010101" pitchFamily="2" charset="-122"/>
                          <a:ea typeface="宋体" panose="02010600030101010101" pitchFamily="2" charset="-122"/>
                        </a:rPr>
                        <a:t>9.6</a:t>
                      </a:r>
                      <a:r>
                        <a:rPr lang="zh-CN" altLang="en-US" sz="900" u="none" strike="noStrike">
                          <a:effectLst/>
                          <a:latin typeface="宋体" panose="02010600030101010101" pitchFamily="2" charset="-122"/>
                          <a:ea typeface="宋体" panose="02010600030101010101" pitchFamily="2" charset="-122"/>
                        </a:rPr>
                        <a:t>折，按揭</a:t>
                      </a:r>
                      <a:r>
                        <a:rPr lang="en-US" altLang="zh-CN" sz="900" u="none" strike="noStrike">
                          <a:effectLst/>
                          <a:latin typeface="宋体" panose="02010600030101010101" pitchFamily="2" charset="-122"/>
                          <a:ea typeface="宋体" panose="02010600030101010101" pitchFamily="2" charset="-122"/>
                        </a:rPr>
                        <a:t>9.8</a:t>
                      </a:r>
                      <a:r>
                        <a:rPr lang="zh-CN" altLang="en-US" sz="900" u="none" strike="noStrike">
                          <a:effectLst/>
                          <a:latin typeface="宋体" panose="02010600030101010101" pitchFamily="2" charset="-122"/>
                          <a:ea typeface="宋体" panose="02010600030101010101" pitchFamily="2" charset="-122"/>
                        </a:rPr>
                        <a:t>折。</a:t>
                      </a:r>
                      <a:endParaRPr lang="zh-CN" altLang="en-US" sz="900" b="0" i="0" u="none" strike="noStrike">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r>
              <a:tr h="642942">
                <a:tc>
                  <a:txBody>
                    <a:bodyPr/>
                    <a:lstStyle/>
                    <a:p>
                      <a:pPr algn="ctr" fontAlgn="ctr"/>
                      <a:r>
                        <a:rPr kumimoji="0" lang="zh-CN" altLang="en-US" sz="900" b="0" i="0" u="none" strike="noStrike" kern="1200" cap="none" normalizeH="0" baseline="0" dirty="0" smtClean="0">
                          <a:ln>
                            <a:noFill/>
                          </a:ln>
                          <a:solidFill>
                            <a:srgbClr val="CC3300"/>
                          </a:solidFill>
                          <a:effectLst/>
                          <a:latin typeface="宋体" pitchFamily="2" charset="-122"/>
                          <a:ea typeface="宋体" pitchFamily="2" charset="-122"/>
                          <a:cs typeface="+mn-cs"/>
                        </a:rPr>
                        <a:t>沙坪坝区</a:t>
                      </a:r>
                      <a:endParaRPr kumimoji="0" lang="en-US" altLang="zh-CN" sz="900" b="0" i="0" u="none" strike="noStrike" kern="1200" cap="none" normalizeH="0" baseline="0" dirty="0" smtClean="0">
                        <a:ln>
                          <a:noFill/>
                        </a:ln>
                        <a:solidFill>
                          <a:srgbClr val="CC3300"/>
                        </a:solidFill>
                        <a:effectLst/>
                        <a:latin typeface="宋体" pitchFamily="2" charset="-122"/>
                        <a:ea typeface="宋体" pitchFamily="2" charset="-122"/>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u="none" strike="noStrike" dirty="0" smtClean="0">
                          <a:effectLst/>
                          <a:latin typeface="宋体" panose="02010600030101010101" pitchFamily="2" charset="-122"/>
                          <a:ea typeface="宋体" panose="02010600030101010101" pitchFamily="2" charset="-122"/>
                        </a:rPr>
                        <a:t>11</a:t>
                      </a:r>
                      <a:r>
                        <a:rPr lang="zh-CN" altLang="en-US" sz="900" u="none" strike="noStrike" dirty="0" smtClean="0">
                          <a:effectLst/>
                          <a:latin typeface="宋体" panose="02010600030101010101" pitchFamily="2" charset="-122"/>
                          <a:ea typeface="宋体" panose="02010600030101010101" pitchFamily="2" charset="-122"/>
                        </a:rPr>
                        <a:t>月</a:t>
                      </a:r>
                      <a:r>
                        <a:rPr lang="en-US" altLang="zh-CN" sz="900" u="none" strike="noStrike" dirty="0" smtClean="0">
                          <a:effectLst/>
                          <a:latin typeface="宋体" panose="02010600030101010101" pitchFamily="2" charset="-122"/>
                          <a:ea typeface="宋体" panose="02010600030101010101" pitchFamily="2" charset="-122"/>
                        </a:rPr>
                        <a:t>22</a:t>
                      </a:r>
                      <a:r>
                        <a:rPr lang="zh-CN" altLang="en-US" sz="900" u="none" strike="noStrike" dirty="0" smtClean="0">
                          <a:effectLst/>
                          <a:latin typeface="宋体" panose="02010600030101010101" pitchFamily="2" charset="-122"/>
                          <a:ea typeface="宋体" panose="02010600030101010101" pitchFamily="2" charset="-122"/>
                        </a:rPr>
                        <a:t>日</a:t>
                      </a:r>
                      <a:endParaRPr lang="zh-CN" altLang="en-US" sz="900" b="0" i="0" u="none" strike="noStrike" dirty="0" smtClean="0">
                        <a:effectLst/>
                        <a:latin typeface="宋体" panose="02010600030101010101" pitchFamily="2" charset="-122"/>
                        <a:ea typeface="宋体" panose="02010600030101010101" pitchFamily="2" charset="-122"/>
                      </a:endParaRPr>
                    </a:p>
                  </a:txBody>
                  <a:tcPr marL="54000" marR="54000" marT="36000" marB="3600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zh-CN" altLang="en-US" sz="900" u="none" strike="noStrike" dirty="0">
                          <a:effectLst/>
                          <a:latin typeface="宋体" panose="02010600030101010101" pitchFamily="2" charset="-122"/>
                          <a:ea typeface="宋体" panose="02010600030101010101" pitchFamily="2" charset="-122"/>
                        </a:rPr>
                        <a:t>融汇温泉城</a:t>
                      </a:r>
                      <a:r>
                        <a:rPr lang="en-US" altLang="zh-CN" sz="900" u="none" strike="noStrike" dirty="0">
                          <a:effectLst/>
                          <a:latin typeface="宋体" panose="02010600030101010101" pitchFamily="2" charset="-122"/>
                          <a:ea typeface="宋体" panose="02010600030101010101" pitchFamily="2" charset="-122"/>
                        </a:rPr>
                        <a:t>·</a:t>
                      </a:r>
                      <a:r>
                        <a:rPr lang="zh-CN" altLang="en-US" sz="900" u="none" strike="noStrike" dirty="0">
                          <a:effectLst/>
                          <a:latin typeface="宋体" panose="02010600030101010101" pitchFamily="2" charset="-122"/>
                          <a:ea typeface="宋体" panose="02010600030101010101" pitchFamily="2" charset="-122"/>
                        </a:rPr>
                        <a:t>童话里</a:t>
                      </a:r>
                      <a:br>
                        <a:rPr lang="zh-CN" altLang="en-US" sz="900" u="none" strike="noStrike" dirty="0">
                          <a:effectLst/>
                          <a:latin typeface="宋体" panose="02010600030101010101" pitchFamily="2" charset="-122"/>
                          <a:ea typeface="宋体" panose="02010600030101010101" pitchFamily="2" charset="-122"/>
                        </a:rPr>
                      </a:br>
                      <a:r>
                        <a:rPr lang="zh-CN" altLang="en-US" sz="900" u="none" strike="noStrike" dirty="0">
                          <a:effectLst/>
                          <a:latin typeface="宋体" panose="02010600030101010101" pitchFamily="2" charset="-122"/>
                          <a:ea typeface="宋体" panose="02010600030101010101" pitchFamily="2" charset="-122"/>
                        </a:rPr>
                        <a:t>（</a:t>
                      </a:r>
                      <a:r>
                        <a:rPr lang="en-US" altLang="zh-CN" sz="900" u="none" strike="noStrike" dirty="0">
                          <a:effectLst/>
                          <a:latin typeface="宋体" panose="02010600030101010101" pitchFamily="2" charset="-122"/>
                          <a:ea typeface="宋体" panose="02010600030101010101" pitchFamily="2" charset="-122"/>
                        </a:rPr>
                        <a:t>3</a:t>
                      </a:r>
                      <a:r>
                        <a:rPr lang="zh-CN" altLang="en-US" sz="900" u="none" strike="noStrike" dirty="0">
                          <a:effectLst/>
                          <a:latin typeface="宋体" panose="02010600030101010101" pitchFamily="2" charset="-122"/>
                          <a:ea typeface="宋体" panose="02010600030101010101" pitchFamily="2" charset="-122"/>
                        </a:rPr>
                        <a:t>、</a:t>
                      </a:r>
                      <a:r>
                        <a:rPr lang="en-US" altLang="zh-CN" sz="900" u="none" strike="noStrike" dirty="0">
                          <a:effectLst/>
                          <a:latin typeface="宋体" panose="02010600030101010101" pitchFamily="2" charset="-122"/>
                          <a:ea typeface="宋体" panose="02010600030101010101" pitchFamily="2" charset="-122"/>
                        </a:rPr>
                        <a:t>4</a:t>
                      </a:r>
                      <a:r>
                        <a:rPr lang="zh-CN" altLang="en-US" sz="900" u="none" strike="noStrike" dirty="0">
                          <a:effectLst/>
                          <a:latin typeface="宋体" panose="02010600030101010101" pitchFamily="2" charset="-122"/>
                          <a:ea typeface="宋体" panose="02010600030101010101" pitchFamily="2" charset="-122"/>
                        </a:rPr>
                        <a:t>号楼）</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zh-CN" altLang="en-US" sz="900" u="none" strike="noStrike" dirty="0">
                          <a:effectLst/>
                          <a:latin typeface="宋体" panose="02010600030101010101" pitchFamily="2" charset="-122"/>
                          <a:ea typeface="宋体" panose="02010600030101010101" pitchFamily="2" charset="-122"/>
                        </a:rPr>
                        <a:t>高层</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588</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163</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zh-CN" altLang="en-US" sz="900" u="none" strike="noStrike">
                          <a:effectLst/>
                          <a:latin typeface="宋体" panose="02010600030101010101" pitchFamily="2" charset="-122"/>
                          <a:ea typeface="宋体" panose="02010600030101010101" pitchFamily="2" charset="-122"/>
                        </a:rPr>
                        <a:t>约</a:t>
                      </a:r>
                      <a:r>
                        <a:rPr lang="en-US" altLang="zh-CN" sz="900" u="none" strike="noStrike">
                          <a:effectLst/>
                          <a:latin typeface="宋体" panose="02010600030101010101" pitchFamily="2" charset="-122"/>
                          <a:ea typeface="宋体" panose="02010600030101010101" pitchFamily="2" charset="-122"/>
                        </a:rPr>
                        <a:t>68</a:t>
                      </a:r>
                      <a:endParaRPr lang="en-US" altLang="zh-CN" sz="900" b="0" i="0" u="none" strike="noStrike">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a:effectLst/>
                          <a:latin typeface="宋体" panose="02010600030101010101" pitchFamily="2" charset="-122"/>
                          <a:ea typeface="宋体" panose="02010600030101010101" pitchFamily="2" charset="-122"/>
                        </a:rPr>
                        <a:t>54.03-89.88</a:t>
                      </a:r>
                      <a:endParaRPr lang="en-US" altLang="zh-CN" sz="900" b="0" i="0" u="none" strike="noStrike">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7819</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7740</a:t>
                      </a:r>
                      <a:endParaRPr lang="en-US" altLang="zh-CN"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7576</a:t>
                      </a:r>
                      <a:br>
                        <a:rPr lang="en-US" altLang="zh-CN" sz="900" u="none" strike="noStrike" dirty="0">
                          <a:effectLst/>
                          <a:latin typeface="宋体" panose="02010600030101010101" pitchFamily="2" charset="-122"/>
                          <a:ea typeface="宋体" panose="02010600030101010101" pitchFamily="2" charset="-122"/>
                        </a:rPr>
                      </a:br>
                      <a:r>
                        <a:rPr lang="zh-CN" altLang="en-US" sz="900" u="none" strike="noStrike" dirty="0">
                          <a:effectLst/>
                          <a:latin typeface="宋体" panose="02010600030101010101" pitchFamily="2" charset="-122"/>
                          <a:ea typeface="宋体" panose="02010600030101010101" pitchFamily="2" charset="-122"/>
                        </a:rPr>
                        <a:t>（</a:t>
                      </a:r>
                      <a:r>
                        <a:rPr lang="en-US" altLang="zh-CN" sz="900" u="none" strike="noStrike" dirty="0">
                          <a:effectLst/>
                          <a:latin typeface="宋体" panose="02010600030101010101" pitchFamily="2" charset="-122"/>
                          <a:ea typeface="宋体" panose="02010600030101010101" pitchFamily="2" charset="-122"/>
                        </a:rPr>
                        <a:t>7500</a:t>
                      </a:r>
                      <a:r>
                        <a:rPr lang="zh-CN" altLang="en-US" sz="900" u="none" strike="noStrike" dirty="0">
                          <a:effectLst/>
                          <a:latin typeface="宋体" panose="02010600030101010101" pitchFamily="2" charset="-122"/>
                          <a:ea typeface="宋体" panose="02010600030101010101" pitchFamily="2" charset="-122"/>
                        </a:rPr>
                        <a:t>）</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7312</a:t>
                      </a:r>
                      <a:br>
                        <a:rPr lang="en-US" altLang="zh-CN" sz="900" u="none" strike="noStrike" dirty="0">
                          <a:effectLst/>
                          <a:latin typeface="宋体" panose="02010600030101010101" pitchFamily="2" charset="-122"/>
                          <a:ea typeface="宋体" panose="02010600030101010101" pitchFamily="2" charset="-122"/>
                        </a:rPr>
                      </a:br>
                      <a:r>
                        <a:rPr lang="zh-CN" altLang="en-US" sz="900" u="none" strike="noStrike" dirty="0">
                          <a:effectLst/>
                          <a:latin typeface="宋体" panose="02010600030101010101" pitchFamily="2" charset="-122"/>
                          <a:ea typeface="宋体" panose="02010600030101010101" pitchFamily="2" charset="-122"/>
                        </a:rPr>
                        <a:t>（</a:t>
                      </a:r>
                      <a:r>
                        <a:rPr lang="en-US" altLang="zh-CN" sz="900" u="none" strike="noStrike" dirty="0">
                          <a:effectLst/>
                          <a:latin typeface="宋体" panose="02010600030101010101" pitchFamily="2" charset="-122"/>
                          <a:ea typeface="宋体" panose="02010600030101010101" pitchFamily="2" charset="-122"/>
                        </a:rPr>
                        <a:t>7239</a:t>
                      </a:r>
                      <a:r>
                        <a:rPr lang="zh-CN" altLang="en-US" sz="900" u="none" strike="noStrike" dirty="0">
                          <a:effectLst/>
                          <a:latin typeface="宋体" panose="02010600030101010101" pitchFamily="2" charset="-122"/>
                          <a:ea typeface="宋体" panose="02010600030101010101" pitchFamily="2" charset="-122"/>
                        </a:rPr>
                        <a:t>）</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ctr" fontAlgn="ctr"/>
                      <a:r>
                        <a:rPr lang="en-US" altLang="zh-CN" sz="900" u="none" strike="noStrike" dirty="0">
                          <a:effectLst/>
                          <a:latin typeface="宋体" panose="02010600030101010101" pitchFamily="2" charset="-122"/>
                          <a:ea typeface="宋体" panose="02010600030101010101" pitchFamily="2" charset="-122"/>
                        </a:rPr>
                        <a:t>8300</a:t>
                      </a:r>
                      <a:br>
                        <a:rPr lang="en-US" altLang="zh-CN" sz="900" u="none" strike="noStrike" dirty="0">
                          <a:effectLst/>
                          <a:latin typeface="宋体" panose="02010600030101010101" pitchFamily="2" charset="-122"/>
                          <a:ea typeface="宋体" panose="02010600030101010101" pitchFamily="2" charset="-122"/>
                        </a:rPr>
                      </a:br>
                      <a:r>
                        <a:rPr lang="zh-CN" altLang="en-US" sz="900" u="none" strike="noStrike" dirty="0">
                          <a:effectLst/>
                          <a:latin typeface="宋体" panose="02010600030101010101" pitchFamily="2" charset="-122"/>
                          <a:ea typeface="宋体" panose="02010600030101010101" pitchFamily="2" charset="-122"/>
                        </a:rPr>
                        <a:t>（</a:t>
                      </a:r>
                      <a:r>
                        <a:rPr lang="en-US" altLang="zh-CN" sz="900" u="none" strike="noStrike" dirty="0">
                          <a:effectLst/>
                          <a:latin typeface="宋体" panose="02010600030101010101" pitchFamily="2" charset="-122"/>
                          <a:ea typeface="宋体" panose="02010600030101010101" pitchFamily="2" charset="-122"/>
                        </a:rPr>
                        <a:t>8217</a:t>
                      </a:r>
                      <a:r>
                        <a:rPr lang="zh-CN" altLang="en-US" sz="900" u="none" strike="noStrike" dirty="0">
                          <a:effectLst/>
                          <a:latin typeface="宋体" panose="02010600030101010101" pitchFamily="2" charset="-122"/>
                          <a:ea typeface="宋体" panose="02010600030101010101" pitchFamily="2" charset="-122"/>
                        </a:rPr>
                        <a:t>）</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p>
                      <a:pPr algn="l" fontAlgn="ctr"/>
                      <a:r>
                        <a:rPr lang="zh-CN" altLang="en-US" sz="900" u="none" strike="noStrike" dirty="0">
                          <a:effectLst/>
                          <a:latin typeface="宋体" panose="02010600030101010101" pitchFamily="2" charset="-122"/>
                          <a:ea typeface="宋体" panose="02010600030101010101" pitchFamily="2" charset="-122"/>
                        </a:rPr>
                        <a:t>持</a:t>
                      </a:r>
                      <a:r>
                        <a:rPr lang="en-US" sz="900" u="none" strike="noStrike" dirty="0">
                          <a:effectLst/>
                          <a:latin typeface="宋体" panose="02010600030101010101" pitchFamily="2" charset="-122"/>
                          <a:ea typeface="宋体" panose="02010600030101010101" pitchFamily="2" charset="-122"/>
                        </a:rPr>
                        <a:t>VIP</a:t>
                      </a:r>
                      <a:r>
                        <a:rPr lang="zh-CN" altLang="en-US" sz="900" u="none" strike="noStrike" dirty="0">
                          <a:effectLst/>
                          <a:latin typeface="宋体" panose="02010600030101010101" pitchFamily="2" charset="-122"/>
                          <a:ea typeface="宋体" panose="02010600030101010101" pitchFamily="2" charset="-122"/>
                        </a:rPr>
                        <a:t>卡交</a:t>
                      </a:r>
                      <a:r>
                        <a:rPr lang="en-US" altLang="zh-CN" sz="900" u="none" strike="noStrike" dirty="0">
                          <a:effectLst/>
                          <a:latin typeface="宋体" panose="02010600030101010101" pitchFamily="2" charset="-122"/>
                          <a:ea typeface="宋体" panose="02010600030101010101" pitchFamily="2" charset="-122"/>
                        </a:rPr>
                        <a:t>7</a:t>
                      </a:r>
                      <a:r>
                        <a:rPr lang="zh-CN" altLang="en-US" sz="900" u="none" strike="noStrike" dirty="0">
                          <a:effectLst/>
                          <a:latin typeface="宋体" panose="02010600030101010101" pitchFamily="2" charset="-122"/>
                          <a:ea typeface="宋体" panose="02010600030101010101" pitchFamily="2" charset="-122"/>
                        </a:rPr>
                        <a:t>千元一口价；一次性、按揭均</a:t>
                      </a:r>
                      <a:r>
                        <a:rPr lang="en-US" altLang="zh-CN" sz="900" u="none" strike="noStrike" dirty="0">
                          <a:effectLst/>
                          <a:latin typeface="宋体" panose="02010600030101010101" pitchFamily="2" charset="-122"/>
                          <a:ea typeface="宋体" panose="02010600030101010101" pitchFamily="2" charset="-122"/>
                        </a:rPr>
                        <a:t>9.9</a:t>
                      </a:r>
                      <a:r>
                        <a:rPr lang="zh-CN" altLang="en-US" sz="900" u="none" strike="noStrike" dirty="0">
                          <a:effectLst/>
                          <a:latin typeface="宋体" panose="02010600030101010101" pitchFamily="2" charset="-122"/>
                          <a:ea typeface="宋体" panose="02010600030101010101" pitchFamily="2" charset="-122"/>
                        </a:rPr>
                        <a:t>折。</a:t>
                      </a:r>
                      <a:endParaRPr lang="zh-CN" altLang="en-US" sz="900" b="0" i="0" u="none" strike="noStrike" dirty="0">
                        <a:effectLst/>
                        <a:latin typeface="宋体" panose="02010600030101010101" pitchFamily="2" charset="-122"/>
                        <a:ea typeface="宋体" panose="02010600030101010101" pitchFamily="2" charset="-122"/>
                      </a:endParaRPr>
                    </a:p>
                  </a:txBody>
                  <a:tcPr marL="4272" marR="4272" marT="4272" marB="0" anchor="ctr">
                    <a:lnL w="12700" cap="flat" cmpd="sng" algn="ctr">
                      <a:solidFill>
                        <a:srgbClr val="336699"/>
                      </a:solidFill>
                      <a:prstDash val="solid"/>
                      <a:round/>
                      <a:headEnd type="none" w="med" len="med"/>
                      <a:tailEnd type="none" w="med" len="med"/>
                    </a:lnL>
                    <a:lnR w="12700" cap="flat" cmpd="sng" algn="ctr">
                      <a:solidFill>
                        <a:srgbClr val="336699"/>
                      </a:solidFill>
                      <a:prstDash val="solid"/>
                      <a:round/>
                      <a:headEnd type="none" w="med" len="med"/>
                      <a:tailEnd type="none" w="med" len="med"/>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82397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763713" y="779463"/>
            <a:ext cx="5689600" cy="561975"/>
          </a:xfrm>
          <a:prstGeom prst="rect">
            <a:avLst/>
          </a:prstGeom>
          <a:noFill/>
          <a:ln w="9525">
            <a:noFill/>
            <a:miter lim="800000"/>
            <a:headEnd/>
            <a:tailEnd/>
          </a:ln>
        </p:spPr>
        <p:txBody>
          <a:bodyPr anchor="ctr"/>
          <a:lstStyle/>
          <a:p>
            <a:pPr algn="ctr"/>
            <a:r>
              <a:rPr lang="zh-CN" altLang="en-US" sz="2000" b="1" dirty="0" smtClean="0">
                <a:solidFill>
                  <a:srgbClr val="993300"/>
                </a:solidFill>
                <a:ea typeface="黑体" pitchFamily="2" charset="-122"/>
              </a:rPr>
              <a:t>重点楼盘开盘情况</a:t>
            </a:r>
            <a:r>
              <a:rPr lang="en-US" altLang="zh-CN" sz="2000" b="1" dirty="0" smtClean="0">
                <a:solidFill>
                  <a:srgbClr val="993300"/>
                </a:solidFill>
                <a:latin typeface="宋体" pitchFamily="2" charset="-122"/>
                <a:ea typeface="黑体" pitchFamily="2" charset="-122"/>
              </a:rPr>
              <a:t>——</a:t>
            </a:r>
            <a:r>
              <a:rPr lang="zh-CN" altLang="en-US" sz="2000" b="1" dirty="0">
                <a:solidFill>
                  <a:srgbClr val="993300"/>
                </a:solidFill>
                <a:latin typeface="宋体" pitchFamily="2" charset="-122"/>
                <a:ea typeface="黑体" pitchFamily="2" charset="-122"/>
              </a:rPr>
              <a:t>华润</a:t>
            </a:r>
            <a:r>
              <a:rPr lang="en-US" altLang="zh-CN" sz="2000" b="1" dirty="0">
                <a:solidFill>
                  <a:srgbClr val="993300"/>
                </a:solidFill>
                <a:latin typeface="宋体" pitchFamily="2" charset="-122"/>
                <a:ea typeface="黑体" pitchFamily="2" charset="-122"/>
              </a:rPr>
              <a:t>·</a:t>
            </a:r>
            <a:r>
              <a:rPr lang="zh-CN" altLang="en-US" sz="2000" b="1" dirty="0">
                <a:solidFill>
                  <a:srgbClr val="993300"/>
                </a:solidFill>
                <a:latin typeface="宋体" pitchFamily="2" charset="-122"/>
                <a:ea typeface="黑体" pitchFamily="2" charset="-122"/>
              </a:rPr>
              <a:t>中央公园</a:t>
            </a:r>
          </a:p>
        </p:txBody>
      </p:sp>
      <p:sp>
        <p:nvSpPr>
          <p:cNvPr id="5"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26</a:t>
            </a:fld>
            <a:endParaRPr lang="en-US" altLang="zh-CN" sz="1400">
              <a:solidFill>
                <a:schemeClr val="tx1"/>
              </a:solidFill>
              <a:latin typeface="Haettenschweiler" pitchFamily="34" charset="0"/>
            </a:endParaRPr>
          </a:p>
        </p:txBody>
      </p:sp>
      <p:sp>
        <p:nvSpPr>
          <p:cNvPr id="8"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Arial" charset="0"/>
                <a:ea typeface="黑体" pitchFamily="2" charset="-122"/>
              </a:rPr>
              <a:t>一周市场新开</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加推</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项目情况</a:t>
            </a:r>
          </a:p>
        </p:txBody>
      </p:sp>
      <p:pic>
        <p:nvPicPr>
          <p:cNvPr id="6" name="图片 5"/>
          <p:cNvPicPr>
            <a:picLocks noChangeAspect="1"/>
          </p:cNvPicPr>
          <p:nvPr/>
        </p:nvPicPr>
        <p:blipFill>
          <a:blip r:embed="rId2"/>
          <a:stretch>
            <a:fillRect/>
          </a:stretch>
        </p:blipFill>
        <p:spPr>
          <a:xfrm>
            <a:off x="443706" y="1397471"/>
            <a:ext cx="8258175" cy="4695825"/>
          </a:xfrm>
          <a:prstGeom prst="rect">
            <a:avLst/>
          </a:prstGeom>
        </p:spPr>
      </p:pic>
    </p:spTree>
    <p:extLst>
      <p:ext uri="{BB962C8B-B14F-4D97-AF65-F5344CB8AC3E}">
        <p14:creationId xmlns="" xmlns:p14="http://schemas.microsoft.com/office/powerpoint/2010/main" val="2180741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27</a:t>
            </a:fld>
            <a:endParaRPr lang="en-US" altLang="zh-CN" sz="1400">
              <a:solidFill>
                <a:schemeClr val="tx1"/>
              </a:solidFill>
              <a:latin typeface="Haettenschweiler" pitchFamily="34" charset="0"/>
            </a:endParaRPr>
          </a:p>
        </p:txBody>
      </p:sp>
      <p:sp>
        <p:nvSpPr>
          <p:cNvPr id="15"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Arial" charset="0"/>
                <a:ea typeface="黑体" pitchFamily="2" charset="-122"/>
              </a:rPr>
              <a:t>一周市场新开</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加推</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项目情况</a:t>
            </a:r>
          </a:p>
        </p:txBody>
      </p:sp>
      <p:graphicFrame>
        <p:nvGraphicFramePr>
          <p:cNvPr id="4" name="Group 62"/>
          <p:cNvGraphicFramePr>
            <a:graphicFrameLocks noGrp="1"/>
          </p:cNvGraphicFramePr>
          <p:nvPr>
            <p:extLst/>
          </p:nvPr>
        </p:nvGraphicFramePr>
        <p:xfrm>
          <a:off x="6451600" y="2997918"/>
          <a:ext cx="685800" cy="1141414"/>
        </p:xfrm>
        <a:graphic>
          <a:graphicData uri="http://schemas.openxmlformats.org/drawingml/2006/table">
            <a:tbl>
              <a:tblPr/>
              <a:tblGrid>
                <a:gridCol w="685800"/>
              </a:tblGrid>
              <a:tr h="274638">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dirty="0" smtClean="0">
                          <a:ln>
                            <a:noFill/>
                          </a:ln>
                          <a:solidFill>
                            <a:srgbClr val="000000"/>
                          </a:solidFill>
                          <a:effectLst/>
                          <a:latin typeface="宋体" pitchFamily="2" charset="-122"/>
                          <a:ea typeface="黑体" pitchFamily="2" charset="-122"/>
                        </a:rPr>
                        <a:t>新推</a:t>
                      </a:r>
                      <a:endParaRPr kumimoji="0" lang="zh-CN" altLang="en-US" sz="1200" b="1" i="0" u="none" strike="noStrike" cap="none" normalizeH="0" baseline="0" dirty="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FF00FF"/>
                    </a:solidFill>
                  </a:tcPr>
                </a:tc>
              </a:tr>
              <a:tr h="290513">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smtClean="0">
                          <a:ln>
                            <a:noFill/>
                          </a:ln>
                          <a:solidFill>
                            <a:srgbClr val="000000"/>
                          </a:solidFill>
                          <a:effectLst/>
                          <a:latin typeface="宋体" pitchFamily="2" charset="-122"/>
                          <a:ea typeface="黑体" pitchFamily="2" charset="-122"/>
                        </a:rPr>
                        <a:t>在售</a:t>
                      </a:r>
                      <a:endParaRPr kumimoji="0" lang="zh-CN" altLang="en-US" sz="1200" b="1" i="0" u="none" strike="noStrike" cap="none" normalizeH="0" baseline="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FF0000"/>
                    </a:solid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smtClean="0">
                          <a:ln>
                            <a:noFill/>
                          </a:ln>
                          <a:solidFill>
                            <a:srgbClr val="000000"/>
                          </a:solidFill>
                          <a:effectLst/>
                          <a:latin typeface="宋体" pitchFamily="2" charset="-122"/>
                          <a:ea typeface="黑体" pitchFamily="2" charset="-122"/>
                        </a:rPr>
                        <a:t>未售</a:t>
                      </a:r>
                      <a:endParaRPr kumimoji="0" lang="zh-CN" altLang="en-US" sz="1200" b="1" i="0" u="none" strike="noStrike" cap="none" normalizeH="0" baseline="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FFCC99"/>
                    </a:solidFill>
                  </a:tcPr>
                </a:tc>
              </a:tr>
              <a:tr h="290513">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smtClean="0">
                          <a:ln>
                            <a:noFill/>
                          </a:ln>
                          <a:solidFill>
                            <a:srgbClr val="000000"/>
                          </a:solidFill>
                          <a:effectLst/>
                          <a:latin typeface="宋体" pitchFamily="2" charset="-122"/>
                          <a:ea typeface="黑体" pitchFamily="2" charset="-122"/>
                        </a:rPr>
                        <a:t>售罄</a:t>
                      </a:r>
                      <a:endParaRPr kumimoji="0" lang="zh-CN" altLang="en-US" sz="1200" b="1" i="0" u="none" strike="noStrike" cap="none" normalizeH="0" baseline="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808000"/>
                    </a:solidFill>
                  </a:tcPr>
                </a:tc>
              </a:tr>
            </a:tbl>
          </a:graphicData>
        </a:graphic>
      </p:graphicFrame>
      <p:graphicFrame>
        <p:nvGraphicFramePr>
          <p:cNvPr id="5" name="Group 8"/>
          <p:cNvGraphicFramePr>
            <a:graphicFrameLocks noGrp="1"/>
          </p:cNvGraphicFramePr>
          <p:nvPr>
            <p:extLst/>
          </p:nvPr>
        </p:nvGraphicFramePr>
        <p:xfrm>
          <a:off x="44450" y="4191718"/>
          <a:ext cx="9048749" cy="2333626"/>
        </p:xfrm>
        <a:graphic>
          <a:graphicData uri="http://schemas.openxmlformats.org/drawingml/2006/table">
            <a:tbl>
              <a:tblPr/>
              <a:tblGrid>
                <a:gridCol w="767161"/>
                <a:gridCol w="827726"/>
                <a:gridCol w="827726"/>
                <a:gridCol w="826285"/>
                <a:gridCol w="827726"/>
                <a:gridCol w="829168"/>
                <a:gridCol w="827726"/>
                <a:gridCol w="827726"/>
                <a:gridCol w="829169"/>
                <a:gridCol w="829168"/>
                <a:gridCol w="829168"/>
              </a:tblGrid>
              <a:tr h="292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加推时间</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4</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13</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5</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18</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30</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7</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10</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2013</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2013</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14</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2013</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2014</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年</a:t>
                      </a: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3</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月</a:t>
                      </a: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22</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2014</a:t>
                      </a:r>
                      <a:r>
                        <a:rPr lang="zh-CN" sz="900" kern="100">
                          <a:effectLst/>
                          <a:latin typeface="宋体" panose="02010600030101010101" pitchFamily="2" charset="-122"/>
                          <a:ea typeface="宋体" panose="02010600030101010101" pitchFamily="2" charset="-122"/>
                        </a:rPr>
                        <a:t>年</a:t>
                      </a:r>
                      <a:r>
                        <a:rPr lang="en-US" sz="900" kern="100">
                          <a:effectLst/>
                          <a:latin typeface="宋体" panose="02010600030101010101" pitchFamily="2" charset="-122"/>
                          <a:ea typeface="宋体" panose="02010600030101010101" pitchFamily="2" charset="-122"/>
                        </a:rPr>
                        <a:t>11</a:t>
                      </a:r>
                      <a:r>
                        <a:rPr lang="zh-CN" sz="900" kern="100">
                          <a:effectLst/>
                          <a:latin typeface="宋体" panose="02010600030101010101" pitchFamily="2" charset="-122"/>
                          <a:ea typeface="宋体" panose="02010600030101010101" pitchFamily="2" charset="-122"/>
                        </a:rPr>
                        <a:t>月</a:t>
                      </a:r>
                      <a:r>
                        <a:rPr lang="en-US" sz="900" kern="100">
                          <a:effectLst/>
                          <a:latin typeface="宋体" panose="02010600030101010101" pitchFamily="2" charset="-122"/>
                          <a:ea typeface="宋体" panose="02010600030101010101" pitchFamily="2" charset="-122"/>
                        </a:rPr>
                        <a:t>22</a:t>
                      </a:r>
                      <a:r>
                        <a:rPr lang="zh-CN" sz="900" kern="100">
                          <a:effectLst/>
                          <a:latin typeface="宋体" panose="02010600030101010101" pitchFamily="2" charset="-122"/>
                          <a:ea typeface="宋体" panose="02010600030101010101" pitchFamily="2" charset="-122"/>
                        </a:rPr>
                        <a:t>日</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推出楼栋</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18</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单元</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18</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单元</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7</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16</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号楼部分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15</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号楼部分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15</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19</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号楼部分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单元</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单元</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10</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号楼</a:t>
                      </a: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单元</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26</a:t>
                      </a:r>
                      <a:r>
                        <a:rPr lang="zh-CN" sz="900" kern="100">
                          <a:effectLst/>
                          <a:latin typeface="宋体" panose="02010600030101010101" pitchFamily="2" charset="-122"/>
                          <a:ea typeface="宋体" panose="02010600030101010101" pitchFamily="2" charset="-122"/>
                        </a:rPr>
                        <a:t>号楼部分</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推出套数</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322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128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161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112</a:t>
                      </a:r>
                      <a:endParaRPr lang="zh-CN" sz="900" kern="100">
                        <a:effectLst/>
                        <a:latin typeface="宋体" panose="02010600030101010101" pitchFamily="2" charset="-122"/>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当天销售情况</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51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65</a:t>
                      </a:r>
                      <a:endParaRPr lang="zh-CN" sz="900" kern="100">
                        <a:effectLst/>
                        <a:latin typeface="宋体" panose="02010600030101010101" pitchFamily="2" charset="-122"/>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物业类型</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高层</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900" kern="100">
                          <a:effectLst/>
                          <a:latin typeface="宋体" panose="02010600030101010101" pitchFamily="2" charset="-122"/>
                          <a:ea typeface="宋体" panose="02010600030101010101" pitchFamily="2" charset="-122"/>
                        </a:rPr>
                        <a:t>小高层</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销售均价</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8596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8641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9078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9067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9440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9724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9747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9899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8833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9649</a:t>
                      </a:r>
                      <a:endParaRPr lang="zh-CN" sz="900" kern="100">
                        <a:effectLst/>
                        <a:latin typeface="宋体" panose="02010600030101010101" pitchFamily="2" charset="-122"/>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折后均价</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8046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8142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8624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8537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8935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9005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8756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8893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8258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9059</a:t>
                      </a:r>
                      <a:endParaRPr lang="zh-CN" sz="900" kern="100">
                        <a:effectLst/>
                        <a:latin typeface="宋体" panose="02010600030101010101" pitchFamily="2" charset="-122"/>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面积区间</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69.97-103.07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69.97-103.07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65.37-150.6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102.32-146.44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65.37-101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61.58-90.76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99.49-107.24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99.17-107.24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itchFamily="18" charset="0"/>
                        </a:rPr>
                        <a:t>102.32-146.44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61.89-77.24</a:t>
                      </a:r>
                      <a:endParaRPr lang="zh-CN" sz="900" kern="100" dirty="0">
                        <a:effectLst/>
                        <a:latin typeface="宋体" panose="02010600030101010101" pitchFamily="2" charset="-122"/>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组合 5"/>
          <p:cNvGrpSpPr/>
          <p:nvPr/>
        </p:nvGrpSpPr>
        <p:grpSpPr>
          <a:xfrm>
            <a:off x="2079625" y="763760"/>
            <a:ext cx="4333875" cy="3355975"/>
            <a:chOff x="2079625" y="708025"/>
            <a:chExt cx="4333875" cy="3355975"/>
          </a:xfrm>
        </p:grpSpPr>
        <p:grpSp>
          <p:nvGrpSpPr>
            <p:cNvPr id="7" name="组合 6"/>
            <p:cNvGrpSpPr/>
            <p:nvPr/>
          </p:nvGrpSpPr>
          <p:grpSpPr>
            <a:xfrm>
              <a:off x="2079625" y="708025"/>
              <a:ext cx="4333875" cy="3355975"/>
              <a:chOff x="2079625" y="708025"/>
              <a:chExt cx="4333875" cy="3355975"/>
            </a:xfrm>
          </p:grpSpPr>
          <p:pic>
            <p:nvPicPr>
              <p:cNvPr id="13" name="Picture 110"/>
              <p:cNvPicPr>
                <a:picLocks noChangeAspect="1" noChangeArrowheads="1"/>
              </p:cNvPicPr>
              <p:nvPr/>
            </p:nvPicPr>
            <p:blipFill>
              <a:blip r:embed="rId2" cstate="print"/>
              <a:srcRect/>
              <a:stretch>
                <a:fillRect/>
              </a:stretch>
            </p:blipFill>
            <p:spPr bwMode="auto">
              <a:xfrm>
                <a:off x="2079625" y="708025"/>
                <a:ext cx="4333875" cy="3355975"/>
              </a:xfrm>
              <a:prstGeom prst="rect">
                <a:avLst/>
              </a:prstGeom>
              <a:noFill/>
              <a:ln w="12700" algn="ctr">
                <a:solidFill>
                  <a:schemeClr val="tx1"/>
                </a:solidFill>
                <a:miter lim="800000"/>
                <a:headEnd/>
                <a:tailEnd/>
              </a:ln>
              <a:effectLst/>
            </p:spPr>
          </p:pic>
          <p:sp>
            <p:nvSpPr>
              <p:cNvPr id="14" name="Oval 21"/>
              <p:cNvSpPr>
                <a:spLocks noChangeArrowheads="1"/>
              </p:cNvSpPr>
              <p:nvPr/>
            </p:nvSpPr>
            <p:spPr bwMode="auto">
              <a:xfrm>
                <a:off x="4974189" y="1482812"/>
                <a:ext cx="142875" cy="142875"/>
              </a:xfrm>
              <a:prstGeom prst="ellipse">
                <a:avLst/>
              </a:prstGeom>
              <a:solidFill>
                <a:srgbClr val="FFCC99"/>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21</a:t>
                </a:r>
              </a:p>
            </p:txBody>
          </p:sp>
          <p:sp>
            <p:nvSpPr>
              <p:cNvPr id="16" name="Oval 21"/>
              <p:cNvSpPr>
                <a:spLocks noChangeArrowheads="1"/>
              </p:cNvSpPr>
              <p:nvPr/>
            </p:nvSpPr>
            <p:spPr bwMode="auto">
              <a:xfrm>
                <a:off x="5065713" y="2005013"/>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16</a:t>
                </a:r>
              </a:p>
            </p:txBody>
          </p:sp>
          <p:sp>
            <p:nvSpPr>
              <p:cNvPr id="17" name="Oval 21"/>
              <p:cNvSpPr>
                <a:spLocks noChangeArrowheads="1"/>
              </p:cNvSpPr>
              <p:nvPr/>
            </p:nvSpPr>
            <p:spPr bwMode="auto">
              <a:xfrm>
                <a:off x="5351805" y="1536132"/>
                <a:ext cx="142875" cy="142875"/>
              </a:xfrm>
              <a:prstGeom prst="ellipse">
                <a:avLst/>
              </a:prstGeom>
              <a:solidFill>
                <a:srgbClr val="FFCC99"/>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22</a:t>
                </a:r>
              </a:p>
            </p:txBody>
          </p:sp>
          <p:sp>
            <p:nvSpPr>
              <p:cNvPr id="18" name="Oval 21"/>
              <p:cNvSpPr>
                <a:spLocks noChangeArrowheads="1"/>
              </p:cNvSpPr>
              <p:nvPr/>
            </p:nvSpPr>
            <p:spPr bwMode="auto">
              <a:xfrm>
                <a:off x="3879850" y="1457325"/>
                <a:ext cx="142875" cy="142875"/>
              </a:xfrm>
              <a:prstGeom prst="ellipse">
                <a:avLst/>
              </a:prstGeom>
              <a:solidFill>
                <a:srgbClr val="FF0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19</a:t>
                </a:r>
              </a:p>
            </p:txBody>
          </p:sp>
          <p:sp>
            <p:nvSpPr>
              <p:cNvPr id="19" name="Oval 21"/>
              <p:cNvSpPr>
                <a:spLocks noChangeArrowheads="1"/>
              </p:cNvSpPr>
              <p:nvPr/>
            </p:nvSpPr>
            <p:spPr bwMode="auto">
              <a:xfrm>
                <a:off x="4432986" y="1536132"/>
                <a:ext cx="142875" cy="142875"/>
              </a:xfrm>
              <a:prstGeom prst="ellipse">
                <a:avLst/>
              </a:prstGeom>
              <a:solidFill>
                <a:srgbClr val="FF00FF"/>
              </a:solidFill>
              <a:ln w="9525" algn="ctr">
                <a:noFill/>
                <a:round/>
                <a:headEnd/>
                <a:tailEnd/>
              </a:ln>
            </p:spPr>
            <p:txBody>
              <a:bodyPr wrap="none" anchor="ctr"/>
              <a:lstStyle/>
              <a:p>
                <a:pPr algn="r"/>
                <a:r>
                  <a:rPr lang="en-US" altLang="zh-CN" sz="700" b="0" dirty="0" smtClean="0">
                    <a:solidFill>
                      <a:schemeClr val="tx1"/>
                    </a:solidFill>
                    <a:latin typeface="Arial" panose="020B0604020202020204" pitchFamily="34" charset="0"/>
                    <a:cs typeface="Arial" panose="020B0604020202020204" pitchFamily="34" charset="0"/>
                  </a:rPr>
                  <a:t>26</a:t>
                </a:r>
                <a:endParaRPr lang="en-US" altLang="zh-CN" sz="700" b="0" dirty="0">
                  <a:solidFill>
                    <a:schemeClr val="tx1"/>
                  </a:solidFill>
                  <a:latin typeface="Arial" panose="020B0604020202020204" pitchFamily="34" charset="0"/>
                  <a:cs typeface="Arial" panose="020B0604020202020204" pitchFamily="34" charset="0"/>
                </a:endParaRPr>
              </a:p>
            </p:txBody>
          </p:sp>
          <p:sp>
            <p:nvSpPr>
              <p:cNvPr id="20" name="Oval 21"/>
              <p:cNvSpPr>
                <a:spLocks noChangeArrowheads="1"/>
              </p:cNvSpPr>
              <p:nvPr/>
            </p:nvSpPr>
            <p:spPr bwMode="auto">
              <a:xfrm>
                <a:off x="3932238" y="1851025"/>
                <a:ext cx="214313" cy="144463"/>
              </a:xfrm>
              <a:prstGeom prst="ellipse">
                <a:avLst/>
              </a:prstGeom>
              <a:solidFill>
                <a:srgbClr val="FF0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18.2</a:t>
                </a:r>
              </a:p>
            </p:txBody>
          </p:sp>
          <p:sp>
            <p:nvSpPr>
              <p:cNvPr id="21" name="Oval 21"/>
              <p:cNvSpPr>
                <a:spLocks noChangeArrowheads="1"/>
              </p:cNvSpPr>
              <p:nvPr/>
            </p:nvSpPr>
            <p:spPr bwMode="auto">
              <a:xfrm>
                <a:off x="4157663" y="1860550"/>
                <a:ext cx="214313" cy="144463"/>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18.1</a:t>
                </a:r>
              </a:p>
            </p:txBody>
          </p:sp>
          <p:sp>
            <p:nvSpPr>
              <p:cNvPr id="22" name="Oval 21"/>
              <p:cNvSpPr>
                <a:spLocks noChangeArrowheads="1"/>
              </p:cNvSpPr>
              <p:nvPr/>
            </p:nvSpPr>
            <p:spPr bwMode="auto">
              <a:xfrm>
                <a:off x="2871788" y="1673225"/>
                <a:ext cx="142875" cy="142875"/>
              </a:xfrm>
              <a:prstGeom prst="ellipse">
                <a:avLst/>
              </a:prstGeom>
              <a:solidFill>
                <a:srgbClr val="808000"/>
              </a:solidFill>
              <a:ln w="9525" algn="ctr">
                <a:noFill/>
                <a:round/>
                <a:headEnd/>
                <a:tailEnd/>
              </a:ln>
            </p:spPr>
            <p:txBody>
              <a:bodyPr wrap="none" anchor="ctr"/>
              <a:lstStyle/>
              <a:p>
                <a:pPr algn="r"/>
                <a:r>
                  <a:rPr lang="en-US" altLang="zh-CN" sz="700" b="0">
                    <a:solidFill>
                      <a:schemeClr val="tx1"/>
                    </a:solidFill>
                    <a:latin typeface="Arial" panose="020B0604020202020204" pitchFamily="34" charset="0"/>
                    <a:cs typeface="Arial" panose="020B0604020202020204" pitchFamily="34" charset="0"/>
                  </a:rPr>
                  <a:t>6</a:t>
                </a:r>
              </a:p>
            </p:txBody>
          </p:sp>
          <p:sp>
            <p:nvSpPr>
              <p:cNvPr id="23" name="Oval 21"/>
              <p:cNvSpPr>
                <a:spLocks noChangeArrowheads="1"/>
              </p:cNvSpPr>
              <p:nvPr/>
            </p:nvSpPr>
            <p:spPr bwMode="auto">
              <a:xfrm>
                <a:off x="3222625" y="1768475"/>
                <a:ext cx="142875" cy="142875"/>
              </a:xfrm>
              <a:prstGeom prst="ellipse">
                <a:avLst/>
              </a:prstGeom>
              <a:solidFill>
                <a:srgbClr val="FF0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7</a:t>
                </a:r>
              </a:p>
            </p:txBody>
          </p:sp>
          <p:sp>
            <p:nvSpPr>
              <p:cNvPr id="24" name="Oval 21"/>
              <p:cNvSpPr>
                <a:spLocks noChangeArrowheads="1"/>
              </p:cNvSpPr>
              <p:nvPr/>
            </p:nvSpPr>
            <p:spPr bwMode="auto">
              <a:xfrm>
                <a:off x="5041900" y="2570163"/>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15</a:t>
                </a:r>
              </a:p>
            </p:txBody>
          </p:sp>
          <p:sp>
            <p:nvSpPr>
              <p:cNvPr id="25" name="Oval 21"/>
              <p:cNvSpPr>
                <a:spLocks noChangeArrowheads="1"/>
              </p:cNvSpPr>
              <p:nvPr/>
            </p:nvSpPr>
            <p:spPr bwMode="auto">
              <a:xfrm>
                <a:off x="5051425" y="3022600"/>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14</a:t>
                </a:r>
              </a:p>
            </p:txBody>
          </p:sp>
          <p:sp>
            <p:nvSpPr>
              <p:cNvPr id="26" name="Oval 21"/>
              <p:cNvSpPr>
                <a:spLocks noChangeArrowheads="1"/>
              </p:cNvSpPr>
              <p:nvPr/>
            </p:nvSpPr>
            <p:spPr bwMode="auto">
              <a:xfrm>
                <a:off x="4418013" y="3084513"/>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11</a:t>
                </a:r>
              </a:p>
            </p:txBody>
          </p:sp>
          <p:sp>
            <p:nvSpPr>
              <p:cNvPr id="27" name="Oval 21"/>
              <p:cNvSpPr>
                <a:spLocks noChangeArrowheads="1"/>
              </p:cNvSpPr>
              <p:nvPr/>
            </p:nvSpPr>
            <p:spPr bwMode="auto">
              <a:xfrm>
                <a:off x="4330700" y="3402013"/>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12</a:t>
                </a:r>
              </a:p>
            </p:txBody>
          </p:sp>
          <p:sp>
            <p:nvSpPr>
              <p:cNvPr id="28" name="Oval 21"/>
              <p:cNvSpPr>
                <a:spLocks noChangeArrowheads="1"/>
              </p:cNvSpPr>
              <p:nvPr/>
            </p:nvSpPr>
            <p:spPr bwMode="auto">
              <a:xfrm>
                <a:off x="2867025" y="2066925"/>
                <a:ext cx="142875" cy="142875"/>
              </a:xfrm>
              <a:prstGeom prst="ellipse">
                <a:avLst/>
              </a:prstGeom>
              <a:solidFill>
                <a:srgbClr val="808000"/>
              </a:solidFill>
              <a:ln w="9525" algn="ctr">
                <a:noFill/>
                <a:round/>
                <a:headEnd/>
                <a:tailEnd/>
              </a:ln>
            </p:spPr>
            <p:txBody>
              <a:bodyPr wrap="none" anchor="ctr"/>
              <a:lstStyle/>
              <a:p>
                <a:pPr algn="r"/>
                <a:r>
                  <a:rPr lang="en-US" altLang="zh-CN" sz="700" b="0">
                    <a:solidFill>
                      <a:schemeClr val="tx1"/>
                    </a:solidFill>
                    <a:latin typeface="Arial" panose="020B0604020202020204" pitchFamily="34" charset="0"/>
                    <a:cs typeface="Arial" panose="020B0604020202020204" pitchFamily="34" charset="0"/>
                  </a:rPr>
                  <a:t>5</a:t>
                </a:r>
              </a:p>
            </p:txBody>
          </p:sp>
          <p:sp>
            <p:nvSpPr>
              <p:cNvPr id="29" name="Oval 21"/>
              <p:cNvSpPr>
                <a:spLocks noChangeArrowheads="1"/>
              </p:cNvSpPr>
              <p:nvPr/>
            </p:nvSpPr>
            <p:spPr bwMode="auto">
              <a:xfrm>
                <a:off x="2971800" y="2374900"/>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4</a:t>
                </a:r>
              </a:p>
            </p:txBody>
          </p:sp>
          <p:sp>
            <p:nvSpPr>
              <p:cNvPr id="30" name="Oval 21"/>
              <p:cNvSpPr>
                <a:spLocks noChangeArrowheads="1"/>
              </p:cNvSpPr>
              <p:nvPr/>
            </p:nvSpPr>
            <p:spPr bwMode="auto">
              <a:xfrm>
                <a:off x="3051175" y="2709863"/>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2</a:t>
                </a:r>
              </a:p>
            </p:txBody>
          </p:sp>
          <p:sp>
            <p:nvSpPr>
              <p:cNvPr id="31" name="Oval 21"/>
              <p:cNvSpPr>
                <a:spLocks noChangeArrowheads="1"/>
              </p:cNvSpPr>
              <p:nvPr/>
            </p:nvSpPr>
            <p:spPr bwMode="auto">
              <a:xfrm>
                <a:off x="3448050" y="2725738"/>
                <a:ext cx="142875" cy="142875"/>
              </a:xfrm>
              <a:prstGeom prst="ellipse">
                <a:avLst/>
              </a:prstGeom>
              <a:solidFill>
                <a:srgbClr val="808000"/>
              </a:solidFill>
              <a:ln w="9525" algn="ctr">
                <a:noFill/>
                <a:round/>
                <a:headEnd/>
                <a:tailEnd/>
              </a:ln>
            </p:spPr>
            <p:txBody>
              <a:bodyPr wrap="none" anchor="ctr"/>
              <a:lstStyle/>
              <a:p>
                <a:pPr algn="r"/>
                <a:r>
                  <a:rPr lang="en-US" altLang="zh-CN" sz="700" b="0">
                    <a:solidFill>
                      <a:schemeClr val="tx1"/>
                    </a:solidFill>
                    <a:latin typeface="Arial" panose="020B0604020202020204" pitchFamily="34" charset="0"/>
                    <a:cs typeface="Arial" panose="020B0604020202020204" pitchFamily="34" charset="0"/>
                  </a:rPr>
                  <a:t>3</a:t>
                </a:r>
              </a:p>
            </p:txBody>
          </p:sp>
          <p:sp>
            <p:nvSpPr>
              <p:cNvPr id="32" name="Oval 21"/>
              <p:cNvSpPr>
                <a:spLocks noChangeArrowheads="1"/>
              </p:cNvSpPr>
              <p:nvPr/>
            </p:nvSpPr>
            <p:spPr bwMode="auto">
              <a:xfrm>
                <a:off x="3673475" y="3238500"/>
                <a:ext cx="142875" cy="142875"/>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a:t>
                </a:r>
              </a:p>
            </p:txBody>
          </p:sp>
          <p:sp>
            <p:nvSpPr>
              <p:cNvPr id="33" name="Oval 21"/>
              <p:cNvSpPr>
                <a:spLocks noChangeArrowheads="1"/>
              </p:cNvSpPr>
              <p:nvPr/>
            </p:nvSpPr>
            <p:spPr bwMode="auto">
              <a:xfrm>
                <a:off x="4598988" y="3544888"/>
                <a:ext cx="214313" cy="144463"/>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13.2</a:t>
                </a:r>
              </a:p>
            </p:txBody>
          </p:sp>
          <p:sp>
            <p:nvSpPr>
              <p:cNvPr id="34" name="Oval 21"/>
              <p:cNvSpPr>
                <a:spLocks noChangeArrowheads="1"/>
              </p:cNvSpPr>
              <p:nvPr/>
            </p:nvSpPr>
            <p:spPr bwMode="auto">
              <a:xfrm>
                <a:off x="4918075" y="3414713"/>
                <a:ext cx="214313" cy="144463"/>
              </a:xfrm>
              <a:prstGeom prst="ellipse">
                <a:avLst/>
              </a:prstGeom>
              <a:solidFill>
                <a:srgbClr val="808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13.1</a:t>
                </a:r>
              </a:p>
            </p:txBody>
          </p:sp>
          <p:sp>
            <p:nvSpPr>
              <p:cNvPr id="35" name="Oval 21"/>
              <p:cNvSpPr>
                <a:spLocks noChangeArrowheads="1"/>
              </p:cNvSpPr>
              <p:nvPr/>
            </p:nvSpPr>
            <p:spPr bwMode="auto">
              <a:xfrm>
                <a:off x="3449638" y="2057400"/>
                <a:ext cx="214313" cy="144463"/>
              </a:xfrm>
              <a:prstGeom prst="ellipse">
                <a:avLst/>
              </a:prstGeom>
              <a:solidFill>
                <a:srgbClr val="FF0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8.2</a:t>
                </a:r>
              </a:p>
            </p:txBody>
          </p:sp>
          <p:sp>
            <p:nvSpPr>
              <p:cNvPr id="36" name="Oval 21"/>
              <p:cNvSpPr>
                <a:spLocks noChangeArrowheads="1"/>
              </p:cNvSpPr>
              <p:nvPr/>
            </p:nvSpPr>
            <p:spPr bwMode="auto">
              <a:xfrm>
                <a:off x="3468688" y="2263775"/>
                <a:ext cx="214313" cy="144463"/>
              </a:xfrm>
              <a:prstGeom prst="ellipse">
                <a:avLst/>
              </a:prstGeom>
              <a:solidFill>
                <a:srgbClr val="FF0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8.1</a:t>
                </a:r>
              </a:p>
            </p:txBody>
          </p:sp>
          <p:sp>
            <p:nvSpPr>
              <p:cNvPr id="37" name="Oval 21"/>
              <p:cNvSpPr>
                <a:spLocks noChangeArrowheads="1"/>
              </p:cNvSpPr>
              <p:nvPr/>
            </p:nvSpPr>
            <p:spPr bwMode="auto">
              <a:xfrm>
                <a:off x="3971925" y="2571750"/>
                <a:ext cx="214313" cy="144463"/>
              </a:xfrm>
              <a:prstGeom prst="ellipse">
                <a:avLst/>
              </a:prstGeom>
              <a:solidFill>
                <a:srgbClr val="FF0000"/>
              </a:solidFill>
              <a:ln w="9525" algn="ctr">
                <a:noFill/>
                <a:round/>
                <a:headEnd/>
                <a:tailEnd/>
              </a:ln>
            </p:spPr>
            <p:txBody>
              <a:bodyPr wrap="none" anchor="ctr"/>
              <a:lstStyle/>
              <a:p>
                <a:pPr algn="r"/>
                <a:r>
                  <a:rPr lang="en-US" altLang="zh-CN" sz="700" b="0">
                    <a:solidFill>
                      <a:schemeClr val="tx1"/>
                    </a:solidFill>
                    <a:latin typeface="Arial" panose="020B0604020202020204" pitchFamily="34" charset="0"/>
                    <a:cs typeface="Arial" panose="020B0604020202020204" pitchFamily="34" charset="0"/>
                  </a:rPr>
                  <a:t>9.1</a:t>
                </a:r>
              </a:p>
            </p:txBody>
          </p:sp>
          <p:sp>
            <p:nvSpPr>
              <p:cNvPr id="38" name="Oval 21"/>
              <p:cNvSpPr>
                <a:spLocks noChangeArrowheads="1"/>
              </p:cNvSpPr>
              <p:nvPr/>
            </p:nvSpPr>
            <p:spPr bwMode="auto">
              <a:xfrm>
                <a:off x="3746500" y="2498725"/>
                <a:ext cx="214313" cy="144463"/>
              </a:xfrm>
              <a:prstGeom prst="ellipse">
                <a:avLst/>
              </a:prstGeom>
              <a:solidFill>
                <a:srgbClr val="FF0000"/>
              </a:solidFill>
              <a:ln w="9525" algn="ctr">
                <a:noFill/>
                <a:round/>
                <a:headEnd/>
                <a:tailEnd/>
              </a:ln>
            </p:spPr>
            <p:txBody>
              <a:bodyPr wrap="none" anchor="ctr"/>
              <a:lstStyle/>
              <a:p>
                <a:pPr algn="r"/>
                <a:r>
                  <a:rPr lang="en-US" altLang="zh-CN" sz="700" b="0">
                    <a:solidFill>
                      <a:schemeClr val="tx1"/>
                    </a:solidFill>
                    <a:latin typeface="Arial" panose="020B0604020202020204" pitchFamily="34" charset="0"/>
                    <a:cs typeface="Arial" panose="020B0604020202020204" pitchFamily="34" charset="0"/>
                  </a:rPr>
                  <a:t>9.2</a:t>
                </a:r>
              </a:p>
            </p:txBody>
          </p:sp>
          <p:sp>
            <p:nvSpPr>
              <p:cNvPr id="39" name="Oval 21"/>
              <p:cNvSpPr>
                <a:spLocks noChangeArrowheads="1"/>
              </p:cNvSpPr>
              <p:nvPr/>
            </p:nvSpPr>
            <p:spPr bwMode="auto">
              <a:xfrm>
                <a:off x="4683125" y="2759075"/>
                <a:ext cx="214313" cy="144463"/>
              </a:xfrm>
              <a:prstGeom prst="ellipse">
                <a:avLst/>
              </a:prstGeom>
              <a:solidFill>
                <a:srgbClr val="FF0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10.1</a:t>
                </a:r>
              </a:p>
            </p:txBody>
          </p:sp>
          <p:sp>
            <p:nvSpPr>
              <p:cNvPr id="40" name="Oval 21"/>
              <p:cNvSpPr>
                <a:spLocks noChangeArrowheads="1"/>
              </p:cNvSpPr>
              <p:nvPr/>
            </p:nvSpPr>
            <p:spPr bwMode="auto">
              <a:xfrm>
                <a:off x="4394200" y="2686050"/>
                <a:ext cx="214313" cy="144463"/>
              </a:xfrm>
              <a:prstGeom prst="ellipse">
                <a:avLst/>
              </a:prstGeom>
              <a:solidFill>
                <a:srgbClr val="FF0000"/>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10.2</a:t>
                </a:r>
              </a:p>
            </p:txBody>
          </p:sp>
          <p:sp>
            <p:nvSpPr>
              <p:cNvPr id="41" name="Oval 21"/>
              <p:cNvSpPr>
                <a:spLocks noChangeArrowheads="1"/>
              </p:cNvSpPr>
              <p:nvPr/>
            </p:nvSpPr>
            <p:spPr bwMode="auto">
              <a:xfrm>
                <a:off x="4540250" y="2085975"/>
                <a:ext cx="214313" cy="144463"/>
              </a:xfrm>
              <a:prstGeom prst="ellipse">
                <a:avLst/>
              </a:prstGeom>
              <a:solidFill>
                <a:srgbClr val="808000"/>
              </a:solidFill>
              <a:ln w="9525" algn="ctr">
                <a:noFill/>
                <a:round/>
                <a:headEnd/>
                <a:tailEnd/>
              </a:ln>
            </p:spPr>
            <p:txBody>
              <a:bodyPr wrap="none" anchor="ctr"/>
              <a:lstStyle/>
              <a:p>
                <a:pPr algn="r"/>
                <a:r>
                  <a:rPr lang="en-US" altLang="zh-CN" sz="700" b="0">
                    <a:solidFill>
                      <a:schemeClr val="tx1"/>
                    </a:solidFill>
                    <a:latin typeface="Arial" panose="020B0604020202020204" pitchFamily="34" charset="0"/>
                    <a:cs typeface="Arial" panose="020B0604020202020204" pitchFamily="34" charset="0"/>
                  </a:rPr>
                  <a:t>17.2</a:t>
                </a:r>
              </a:p>
            </p:txBody>
          </p:sp>
          <p:sp>
            <p:nvSpPr>
              <p:cNvPr id="42" name="Oval 21"/>
              <p:cNvSpPr>
                <a:spLocks noChangeArrowheads="1"/>
              </p:cNvSpPr>
              <p:nvPr/>
            </p:nvSpPr>
            <p:spPr bwMode="auto">
              <a:xfrm>
                <a:off x="4756150" y="2149475"/>
                <a:ext cx="214313" cy="144463"/>
              </a:xfrm>
              <a:prstGeom prst="ellipse">
                <a:avLst/>
              </a:prstGeom>
              <a:solidFill>
                <a:srgbClr val="808000"/>
              </a:solidFill>
              <a:ln w="9525" algn="ctr">
                <a:noFill/>
                <a:round/>
                <a:headEnd/>
                <a:tailEnd/>
              </a:ln>
            </p:spPr>
            <p:txBody>
              <a:bodyPr wrap="none" anchor="ctr"/>
              <a:lstStyle/>
              <a:p>
                <a:pPr algn="r"/>
                <a:r>
                  <a:rPr lang="en-US" altLang="zh-CN" sz="700" b="0">
                    <a:solidFill>
                      <a:schemeClr val="tx1"/>
                    </a:solidFill>
                    <a:latin typeface="Arial" panose="020B0604020202020204" pitchFamily="34" charset="0"/>
                    <a:cs typeface="Arial" panose="020B0604020202020204" pitchFamily="34" charset="0"/>
                  </a:rPr>
                  <a:t>17.1</a:t>
                </a:r>
              </a:p>
            </p:txBody>
          </p:sp>
        </p:grpSp>
        <p:sp>
          <p:nvSpPr>
            <p:cNvPr id="8" name="Oval 21"/>
            <p:cNvSpPr>
              <a:spLocks noChangeArrowheads="1"/>
            </p:cNvSpPr>
            <p:nvPr/>
          </p:nvSpPr>
          <p:spPr bwMode="auto">
            <a:xfrm>
              <a:off x="4770572" y="1411374"/>
              <a:ext cx="142875" cy="142875"/>
            </a:xfrm>
            <a:prstGeom prst="ellipse">
              <a:avLst/>
            </a:prstGeom>
            <a:solidFill>
              <a:srgbClr val="FFCC99"/>
            </a:solidFill>
            <a:ln w="9525" algn="ctr">
              <a:noFill/>
              <a:round/>
              <a:headEnd/>
              <a:tailEnd/>
            </a:ln>
          </p:spPr>
          <p:txBody>
            <a:bodyPr wrap="none" anchor="ctr"/>
            <a:lstStyle/>
            <a:p>
              <a:pPr algn="r"/>
              <a:r>
                <a:rPr lang="en-US" altLang="zh-CN" sz="700" b="0" dirty="0">
                  <a:solidFill>
                    <a:schemeClr val="tx1"/>
                  </a:solidFill>
                  <a:latin typeface="Arial" panose="020B0604020202020204" pitchFamily="34" charset="0"/>
                  <a:cs typeface="Arial" panose="020B0604020202020204" pitchFamily="34" charset="0"/>
                </a:rPr>
                <a:t>20</a:t>
              </a:r>
            </a:p>
          </p:txBody>
        </p:sp>
        <p:sp>
          <p:nvSpPr>
            <p:cNvPr id="9" name="Oval 21"/>
            <p:cNvSpPr>
              <a:spLocks noChangeArrowheads="1"/>
            </p:cNvSpPr>
            <p:nvPr/>
          </p:nvSpPr>
          <p:spPr bwMode="auto">
            <a:xfrm>
              <a:off x="5045627" y="1116687"/>
              <a:ext cx="142875" cy="142875"/>
            </a:xfrm>
            <a:prstGeom prst="ellipse">
              <a:avLst/>
            </a:prstGeom>
            <a:solidFill>
              <a:srgbClr val="FFCC99"/>
            </a:solidFill>
            <a:ln w="9525" algn="ctr">
              <a:noFill/>
              <a:round/>
              <a:headEnd/>
              <a:tailEnd/>
            </a:ln>
          </p:spPr>
          <p:txBody>
            <a:bodyPr wrap="none" anchor="ctr"/>
            <a:lstStyle/>
            <a:p>
              <a:pPr algn="r"/>
              <a:r>
                <a:rPr lang="en-US" altLang="zh-CN" sz="700" b="0" dirty="0" smtClean="0">
                  <a:solidFill>
                    <a:schemeClr val="tx1"/>
                  </a:solidFill>
                  <a:latin typeface="Arial" panose="020B0604020202020204" pitchFamily="34" charset="0"/>
                  <a:cs typeface="Arial" panose="020B0604020202020204" pitchFamily="34" charset="0"/>
                </a:rPr>
                <a:t>24</a:t>
              </a:r>
              <a:endParaRPr lang="en-US" altLang="zh-CN" sz="700" b="0" dirty="0">
                <a:solidFill>
                  <a:schemeClr val="tx1"/>
                </a:solidFill>
                <a:latin typeface="Arial" panose="020B0604020202020204" pitchFamily="34" charset="0"/>
                <a:cs typeface="Arial" panose="020B0604020202020204" pitchFamily="34" charset="0"/>
              </a:endParaRPr>
            </a:p>
          </p:txBody>
        </p:sp>
        <p:sp>
          <p:nvSpPr>
            <p:cNvPr id="10" name="Oval 21"/>
            <p:cNvSpPr>
              <a:spLocks noChangeArrowheads="1"/>
            </p:cNvSpPr>
            <p:nvPr/>
          </p:nvSpPr>
          <p:spPr bwMode="auto">
            <a:xfrm>
              <a:off x="5314625" y="1116687"/>
              <a:ext cx="142875" cy="142875"/>
            </a:xfrm>
            <a:prstGeom prst="ellipse">
              <a:avLst/>
            </a:prstGeom>
            <a:solidFill>
              <a:srgbClr val="FFCC99"/>
            </a:solidFill>
            <a:ln w="9525" algn="ctr">
              <a:noFill/>
              <a:round/>
              <a:headEnd/>
              <a:tailEnd/>
            </a:ln>
          </p:spPr>
          <p:txBody>
            <a:bodyPr wrap="none" anchor="ctr"/>
            <a:lstStyle/>
            <a:p>
              <a:pPr algn="r"/>
              <a:r>
                <a:rPr lang="en-US" altLang="zh-CN" sz="700" b="0" dirty="0" smtClean="0">
                  <a:solidFill>
                    <a:schemeClr val="tx1"/>
                  </a:solidFill>
                  <a:latin typeface="Arial" panose="020B0604020202020204" pitchFamily="34" charset="0"/>
                  <a:cs typeface="Arial" panose="020B0604020202020204" pitchFamily="34" charset="0"/>
                </a:rPr>
                <a:t>23</a:t>
              </a:r>
              <a:endParaRPr lang="en-US" altLang="zh-CN" sz="700" b="0" dirty="0">
                <a:solidFill>
                  <a:schemeClr val="tx1"/>
                </a:solidFill>
                <a:latin typeface="Arial" panose="020B0604020202020204" pitchFamily="34" charset="0"/>
                <a:cs typeface="Arial" panose="020B0604020202020204" pitchFamily="34" charset="0"/>
              </a:endParaRPr>
            </a:p>
          </p:txBody>
        </p:sp>
        <p:sp>
          <p:nvSpPr>
            <p:cNvPr id="12" name="Oval 21"/>
            <p:cNvSpPr>
              <a:spLocks noChangeArrowheads="1"/>
            </p:cNvSpPr>
            <p:nvPr/>
          </p:nvSpPr>
          <p:spPr bwMode="auto">
            <a:xfrm>
              <a:off x="5213409" y="840117"/>
              <a:ext cx="142875" cy="142875"/>
            </a:xfrm>
            <a:prstGeom prst="ellipse">
              <a:avLst/>
            </a:prstGeom>
            <a:solidFill>
              <a:srgbClr val="FFCC99"/>
            </a:solidFill>
            <a:ln w="9525" algn="ctr">
              <a:noFill/>
              <a:round/>
              <a:headEnd/>
              <a:tailEnd/>
            </a:ln>
          </p:spPr>
          <p:txBody>
            <a:bodyPr wrap="none" anchor="ctr"/>
            <a:lstStyle/>
            <a:p>
              <a:pPr algn="r"/>
              <a:r>
                <a:rPr lang="en-US" altLang="zh-CN" sz="700" b="0" dirty="0" smtClean="0">
                  <a:solidFill>
                    <a:schemeClr val="tx1"/>
                  </a:solidFill>
                  <a:latin typeface="Arial" panose="020B0604020202020204" pitchFamily="34" charset="0"/>
                  <a:cs typeface="Arial" panose="020B0604020202020204" pitchFamily="34" charset="0"/>
                </a:rPr>
                <a:t>25</a:t>
              </a:r>
              <a:endParaRPr lang="en-US" altLang="zh-CN" sz="700" b="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4153754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28</a:t>
            </a:fld>
            <a:endParaRPr lang="en-US" altLang="zh-CN" sz="1400">
              <a:solidFill>
                <a:schemeClr val="tx1"/>
              </a:solidFill>
              <a:latin typeface="Haettenschweiler" pitchFamily="34" charset="0"/>
            </a:endParaRPr>
          </a:p>
        </p:txBody>
      </p:sp>
      <p:sp>
        <p:nvSpPr>
          <p:cNvPr id="6"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Arial" charset="0"/>
                <a:ea typeface="黑体" pitchFamily="2" charset="-122"/>
              </a:rPr>
              <a:t>一周市场新开</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加推</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项目情况</a:t>
            </a:r>
          </a:p>
        </p:txBody>
      </p:sp>
      <p:pic>
        <p:nvPicPr>
          <p:cNvPr id="4" name="图片 3"/>
          <p:cNvPicPr>
            <a:picLocks noChangeAspect="1"/>
          </p:cNvPicPr>
          <p:nvPr/>
        </p:nvPicPr>
        <p:blipFill>
          <a:blip r:embed="rId2"/>
          <a:stretch>
            <a:fillRect/>
          </a:stretch>
        </p:blipFill>
        <p:spPr>
          <a:xfrm>
            <a:off x="48419" y="1124744"/>
            <a:ext cx="9048750" cy="4791075"/>
          </a:xfrm>
          <a:prstGeom prst="rect">
            <a:avLst/>
          </a:prstGeom>
        </p:spPr>
      </p:pic>
    </p:spTree>
    <p:extLst>
      <p:ext uri="{BB962C8B-B14F-4D97-AF65-F5344CB8AC3E}">
        <p14:creationId xmlns="" xmlns:p14="http://schemas.microsoft.com/office/powerpoint/2010/main" val="717182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763713" y="779463"/>
            <a:ext cx="5689600" cy="561975"/>
          </a:xfrm>
          <a:prstGeom prst="rect">
            <a:avLst/>
          </a:prstGeom>
          <a:noFill/>
          <a:ln w="9525">
            <a:noFill/>
            <a:miter lim="800000"/>
            <a:headEnd/>
            <a:tailEnd/>
          </a:ln>
        </p:spPr>
        <p:txBody>
          <a:bodyPr anchor="ctr"/>
          <a:lstStyle/>
          <a:p>
            <a:pPr algn="ctr"/>
            <a:r>
              <a:rPr lang="zh-CN" altLang="en-US" sz="2000" b="1" dirty="0" smtClean="0">
                <a:solidFill>
                  <a:srgbClr val="993300"/>
                </a:solidFill>
                <a:ea typeface="黑体" pitchFamily="2" charset="-122"/>
              </a:rPr>
              <a:t>重点楼盘开盘情况</a:t>
            </a:r>
            <a:r>
              <a:rPr lang="en-US" altLang="zh-CN" sz="2000" b="1" dirty="0" smtClean="0">
                <a:solidFill>
                  <a:srgbClr val="993300"/>
                </a:solidFill>
                <a:latin typeface="宋体" pitchFamily="2" charset="-122"/>
                <a:ea typeface="黑体" pitchFamily="2" charset="-122"/>
              </a:rPr>
              <a:t>——</a:t>
            </a:r>
            <a:r>
              <a:rPr lang="zh-CN" altLang="en-US" sz="2000" b="1" dirty="0">
                <a:solidFill>
                  <a:srgbClr val="993300"/>
                </a:solidFill>
                <a:latin typeface="宋体" pitchFamily="2" charset="-122"/>
                <a:ea typeface="黑体" pitchFamily="2" charset="-122"/>
              </a:rPr>
              <a:t>融汇温泉城</a:t>
            </a:r>
            <a:r>
              <a:rPr lang="en-US" altLang="zh-CN" sz="2000" b="1" dirty="0">
                <a:solidFill>
                  <a:srgbClr val="993300"/>
                </a:solidFill>
                <a:latin typeface="宋体" pitchFamily="2" charset="-122"/>
                <a:ea typeface="黑体" pitchFamily="2" charset="-122"/>
              </a:rPr>
              <a:t>·</a:t>
            </a:r>
            <a:r>
              <a:rPr lang="zh-CN" altLang="en-US" sz="2000" b="1" dirty="0">
                <a:solidFill>
                  <a:srgbClr val="993300"/>
                </a:solidFill>
                <a:latin typeface="宋体" pitchFamily="2" charset="-122"/>
                <a:ea typeface="黑体" pitchFamily="2" charset="-122"/>
              </a:rPr>
              <a:t>童话里</a:t>
            </a:r>
          </a:p>
        </p:txBody>
      </p:sp>
      <p:sp>
        <p:nvSpPr>
          <p:cNvPr id="5"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29</a:t>
            </a:fld>
            <a:endParaRPr lang="en-US" altLang="zh-CN" sz="1400">
              <a:solidFill>
                <a:schemeClr val="tx1"/>
              </a:solidFill>
              <a:latin typeface="Haettenschweiler" pitchFamily="34" charset="0"/>
            </a:endParaRPr>
          </a:p>
        </p:txBody>
      </p:sp>
      <p:sp>
        <p:nvSpPr>
          <p:cNvPr id="8"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Arial" charset="0"/>
                <a:ea typeface="黑体" pitchFamily="2" charset="-122"/>
              </a:rPr>
              <a:t>一周市场新开</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加推</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项目情况</a:t>
            </a:r>
          </a:p>
        </p:txBody>
      </p:sp>
      <p:pic>
        <p:nvPicPr>
          <p:cNvPr id="6" name="图片 5"/>
          <p:cNvPicPr>
            <a:picLocks noChangeAspect="1"/>
          </p:cNvPicPr>
          <p:nvPr/>
        </p:nvPicPr>
        <p:blipFill>
          <a:blip r:embed="rId2"/>
          <a:stretch>
            <a:fillRect/>
          </a:stretch>
        </p:blipFill>
        <p:spPr>
          <a:xfrm>
            <a:off x="448469" y="1435571"/>
            <a:ext cx="8248650" cy="4657725"/>
          </a:xfrm>
          <a:prstGeom prst="rect">
            <a:avLst/>
          </a:prstGeom>
        </p:spPr>
      </p:pic>
    </p:spTree>
    <p:extLst>
      <p:ext uri="{BB962C8B-B14F-4D97-AF65-F5344CB8AC3E}">
        <p14:creationId xmlns="" xmlns:p14="http://schemas.microsoft.com/office/powerpoint/2010/main" val="114004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331913" y="404813"/>
            <a:ext cx="1439862" cy="519112"/>
          </a:xfrm>
          <a:prstGeom prst="rect">
            <a:avLst/>
          </a:prstGeom>
          <a:noFill/>
          <a:ln w="9525">
            <a:noFill/>
            <a:miter lim="800000"/>
            <a:headEnd/>
            <a:tailEnd/>
          </a:ln>
        </p:spPr>
        <p:txBody>
          <a:bodyPr>
            <a:spAutoFit/>
          </a:bodyPr>
          <a:lstStyle/>
          <a:p>
            <a:r>
              <a:rPr lang="zh-CN" altLang="en-US" sz="2800" b="1" dirty="0">
                <a:solidFill>
                  <a:schemeClr val="tx1"/>
                </a:solidFill>
                <a:latin typeface="黑体" pitchFamily="2" charset="-122"/>
                <a:ea typeface="黑体" pitchFamily="2" charset="-122"/>
              </a:rPr>
              <a:t>目  录</a:t>
            </a:r>
          </a:p>
        </p:txBody>
      </p:sp>
      <p:sp>
        <p:nvSpPr>
          <p:cNvPr id="5" name="Line 7"/>
          <p:cNvSpPr>
            <a:spLocks noChangeShapeType="1"/>
          </p:cNvSpPr>
          <p:nvPr/>
        </p:nvSpPr>
        <p:spPr bwMode="auto">
          <a:xfrm>
            <a:off x="539750" y="908050"/>
            <a:ext cx="8064500" cy="0"/>
          </a:xfrm>
          <a:prstGeom prst="line">
            <a:avLst/>
          </a:prstGeom>
          <a:noFill/>
          <a:ln w="9525">
            <a:solidFill>
              <a:srgbClr val="000000"/>
            </a:solidFill>
            <a:round/>
            <a:headEnd/>
            <a:tailEnd/>
          </a:ln>
        </p:spPr>
        <p:txBody>
          <a:bodyPr/>
          <a:lstStyle/>
          <a:p>
            <a:endParaRPr lang="zh-CN" altLang="en-US">
              <a:latin typeface="+mn-ea"/>
            </a:endParaRPr>
          </a:p>
        </p:txBody>
      </p:sp>
      <p:sp>
        <p:nvSpPr>
          <p:cNvPr id="6" name="Line 8"/>
          <p:cNvSpPr>
            <a:spLocks noChangeShapeType="1"/>
          </p:cNvSpPr>
          <p:nvPr/>
        </p:nvSpPr>
        <p:spPr bwMode="auto">
          <a:xfrm>
            <a:off x="1331913" y="908050"/>
            <a:ext cx="0" cy="5616575"/>
          </a:xfrm>
          <a:prstGeom prst="line">
            <a:avLst/>
          </a:prstGeom>
          <a:noFill/>
          <a:ln w="9525">
            <a:solidFill>
              <a:srgbClr val="000000"/>
            </a:solidFill>
            <a:round/>
            <a:headEnd/>
            <a:tailEnd/>
          </a:ln>
        </p:spPr>
        <p:txBody>
          <a:bodyPr/>
          <a:lstStyle/>
          <a:p>
            <a:endParaRPr lang="zh-CN" altLang="en-US">
              <a:latin typeface="+mn-ea"/>
            </a:endParaRPr>
          </a:p>
        </p:txBody>
      </p:sp>
      <p:sp>
        <p:nvSpPr>
          <p:cNvPr id="9" name="Text Box 13"/>
          <p:cNvSpPr txBox="1">
            <a:spLocks noChangeArrowheads="1"/>
          </p:cNvSpPr>
          <p:nvPr/>
        </p:nvSpPr>
        <p:spPr bwMode="auto">
          <a:xfrm>
            <a:off x="1357313" y="3573471"/>
            <a:ext cx="3241675" cy="1069975"/>
          </a:xfrm>
          <a:prstGeom prst="rect">
            <a:avLst/>
          </a:prstGeom>
          <a:noFill/>
          <a:ln w="9525" algn="ctr">
            <a:noFill/>
            <a:miter lim="800000"/>
            <a:headEnd/>
            <a:tailEnd/>
          </a:ln>
        </p:spPr>
        <p:txBody>
          <a:bodyPr>
            <a:spAutoFit/>
          </a:bodyPr>
          <a:lstStyle/>
          <a:p>
            <a:pPr algn="l">
              <a:spcBef>
                <a:spcPct val="50000"/>
              </a:spcBef>
              <a:buFont typeface="Wingdings" pitchFamily="2" charset="2"/>
              <a:buChar char="n"/>
            </a:pPr>
            <a:r>
              <a:rPr lang="zh-CN" altLang="en-US" sz="1600">
                <a:solidFill>
                  <a:schemeClr val="tx1"/>
                </a:solidFill>
                <a:latin typeface="微软雅黑" pitchFamily="34" charset="-122"/>
                <a:ea typeface="微软雅黑" pitchFamily="34" charset="-122"/>
              </a:rPr>
              <a:t>一周市场成交情况</a:t>
            </a:r>
          </a:p>
          <a:p>
            <a:pPr algn="l">
              <a:spcBef>
                <a:spcPct val="50000"/>
              </a:spcBef>
              <a:buFont typeface="Wingdings" pitchFamily="2" charset="2"/>
              <a:buChar char="n"/>
            </a:pPr>
            <a:r>
              <a:rPr lang="zh-CN" altLang="en-US" sz="1600">
                <a:solidFill>
                  <a:schemeClr val="tx1"/>
                </a:solidFill>
                <a:latin typeface="微软雅黑" pitchFamily="34" charset="-122"/>
                <a:ea typeface="微软雅黑" pitchFamily="34" charset="-122"/>
              </a:rPr>
              <a:t>一周新开盘（加推）项目情况</a:t>
            </a:r>
          </a:p>
          <a:p>
            <a:pPr algn="l">
              <a:spcBef>
                <a:spcPct val="50000"/>
              </a:spcBef>
              <a:buFont typeface="Wingdings" pitchFamily="2" charset="2"/>
              <a:buChar char="n"/>
            </a:pPr>
            <a:r>
              <a:rPr lang="zh-CN" altLang="en-US" sz="1600">
                <a:solidFill>
                  <a:schemeClr val="tx1"/>
                </a:solidFill>
                <a:latin typeface="微软雅黑" pitchFamily="34" charset="-122"/>
                <a:ea typeface="微软雅黑" pitchFamily="34" charset="-122"/>
              </a:rPr>
              <a:t>一周报媒推广情况</a:t>
            </a:r>
          </a:p>
        </p:txBody>
      </p:sp>
      <p:sp>
        <p:nvSpPr>
          <p:cNvPr id="10" name="Text Box 12"/>
          <p:cNvSpPr txBox="1">
            <a:spLocks noChangeArrowheads="1"/>
          </p:cNvSpPr>
          <p:nvPr/>
        </p:nvSpPr>
        <p:spPr bwMode="auto">
          <a:xfrm>
            <a:off x="1401763" y="5683250"/>
            <a:ext cx="3241675" cy="336550"/>
          </a:xfrm>
          <a:prstGeom prst="rect">
            <a:avLst/>
          </a:prstGeom>
          <a:noFill/>
          <a:ln w="9525" algn="ctr">
            <a:noFill/>
            <a:miter lim="800000"/>
            <a:headEnd/>
            <a:tailEnd/>
          </a:ln>
        </p:spPr>
        <p:txBody>
          <a:bodyPr>
            <a:spAutoFit/>
          </a:bodyPr>
          <a:lstStyle/>
          <a:p>
            <a:pPr algn="l">
              <a:spcBef>
                <a:spcPct val="50000"/>
              </a:spcBef>
              <a:buFont typeface="Wingdings" pitchFamily="2" charset="2"/>
              <a:buChar char="n"/>
            </a:pPr>
            <a:r>
              <a:rPr lang="zh-CN" altLang="en-US" sz="1600">
                <a:solidFill>
                  <a:schemeClr val="tx1"/>
                </a:solidFill>
                <a:latin typeface="微软雅黑" pitchFamily="34" charset="-122"/>
                <a:ea typeface="微软雅黑" pitchFamily="34" charset="-122"/>
              </a:rPr>
              <a:t>一周市场动态资讯</a:t>
            </a:r>
          </a:p>
        </p:txBody>
      </p:sp>
      <p:sp>
        <p:nvSpPr>
          <p:cNvPr id="13" name="矩形 12"/>
          <p:cNvSpPr/>
          <p:nvPr/>
        </p:nvSpPr>
        <p:spPr>
          <a:xfrm>
            <a:off x="1357290" y="1357298"/>
            <a:ext cx="2857520" cy="500066"/>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itchFamily="34" charset="-122"/>
                <a:ea typeface="微软雅黑" pitchFamily="34" charset="-122"/>
              </a:rPr>
              <a:t>本周导读</a:t>
            </a:r>
          </a:p>
        </p:txBody>
      </p:sp>
      <p:sp>
        <p:nvSpPr>
          <p:cNvPr id="14" name="矩形 13"/>
          <p:cNvSpPr/>
          <p:nvPr/>
        </p:nvSpPr>
        <p:spPr>
          <a:xfrm>
            <a:off x="1357290" y="2143116"/>
            <a:ext cx="2857520" cy="500066"/>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bg1"/>
                </a:solidFill>
                <a:latin typeface="微软雅黑" pitchFamily="34" charset="-122"/>
                <a:ea typeface="微软雅黑" pitchFamily="34" charset="-122"/>
              </a:rPr>
              <a:t>产品和营销案例分析</a:t>
            </a:r>
            <a:endParaRPr lang="zh-CN" altLang="en-US" sz="2000" b="1">
              <a:solidFill>
                <a:schemeClr val="bg1"/>
              </a:solidFill>
              <a:latin typeface="微软雅黑" pitchFamily="34" charset="-122"/>
              <a:ea typeface="微软雅黑" pitchFamily="34" charset="-122"/>
            </a:endParaRPr>
          </a:p>
        </p:txBody>
      </p:sp>
      <p:sp>
        <p:nvSpPr>
          <p:cNvPr id="15" name="矩形 14"/>
          <p:cNvSpPr/>
          <p:nvPr/>
        </p:nvSpPr>
        <p:spPr>
          <a:xfrm>
            <a:off x="1357290" y="2928934"/>
            <a:ext cx="2857520" cy="500066"/>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bg1"/>
                </a:solidFill>
                <a:latin typeface="微软雅黑" pitchFamily="34" charset="-122"/>
                <a:ea typeface="微软雅黑" pitchFamily="34" charset="-122"/>
              </a:rPr>
              <a:t>市场概况</a:t>
            </a:r>
            <a:endParaRPr lang="zh-CN" altLang="en-US" sz="2000" b="1">
              <a:solidFill>
                <a:schemeClr val="bg1"/>
              </a:solidFill>
              <a:latin typeface="微软雅黑" pitchFamily="34" charset="-122"/>
              <a:ea typeface="微软雅黑" pitchFamily="34" charset="-122"/>
            </a:endParaRPr>
          </a:p>
        </p:txBody>
      </p:sp>
      <p:sp>
        <p:nvSpPr>
          <p:cNvPr id="16" name="矩形 15"/>
          <p:cNvSpPr/>
          <p:nvPr/>
        </p:nvSpPr>
        <p:spPr>
          <a:xfrm>
            <a:off x="1357290" y="5000636"/>
            <a:ext cx="2857520" cy="500066"/>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bg1"/>
                </a:solidFill>
                <a:latin typeface="微软雅黑" pitchFamily="34" charset="-122"/>
                <a:ea typeface="微软雅黑" pitchFamily="34" charset="-122"/>
              </a:rPr>
              <a:t>市场咨询</a:t>
            </a:r>
            <a:endParaRPr lang="zh-CN" altLang="en-US" sz="2000" b="1">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30</a:t>
            </a:fld>
            <a:endParaRPr lang="en-US" altLang="zh-CN" sz="1400">
              <a:solidFill>
                <a:schemeClr val="tx1"/>
              </a:solidFill>
              <a:latin typeface="Haettenschweiler" pitchFamily="34" charset="0"/>
            </a:endParaRPr>
          </a:p>
        </p:txBody>
      </p:sp>
      <p:sp>
        <p:nvSpPr>
          <p:cNvPr id="15"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Arial" charset="0"/>
                <a:ea typeface="黑体" pitchFamily="2" charset="-122"/>
              </a:rPr>
              <a:t>一周市场新开</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加推</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项目情况</a:t>
            </a:r>
          </a:p>
        </p:txBody>
      </p:sp>
      <p:graphicFrame>
        <p:nvGraphicFramePr>
          <p:cNvPr id="4" name="Group 8"/>
          <p:cNvGraphicFramePr>
            <a:graphicFrameLocks noGrp="1"/>
          </p:cNvGraphicFramePr>
          <p:nvPr>
            <p:extLst/>
          </p:nvPr>
        </p:nvGraphicFramePr>
        <p:xfrm>
          <a:off x="54794" y="3322960"/>
          <a:ext cx="9036000" cy="2446340"/>
        </p:xfrm>
        <a:graphic>
          <a:graphicData uri="http://schemas.openxmlformats.org/drawingml/2006/table">
            <a:tbl>
              <a:tblPr/>
              <a:tblGrid>
                <a:gridCol w="845580"/>
                <a:gridCol w="979689"/>
                <a:gridCol w="976865"/>
                <a:gridCol w="1305779"/>
                <a:gridCol w="986747"/>
                <a:gridCol w="985335"/>
                <a:gridCol w="985335"/>
                <a:gridCol w="985335"/>
                <a:gridCol w="985335"/>
              </a:tblGrid>
              <a:tr h="307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加推时间</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2013</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年</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8</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月</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2013</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年</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8</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月</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31</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2013</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9</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19</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2013</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13</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2013</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年</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月</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26</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2013</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年</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12</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月</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7</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2014</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年</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7</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月</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19</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2014</a:t>
                      </a:r>
                      <a:r>
                        <a:rPr kumimoji="0" lang="zh-CN" alt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年</a:t>
                      </a: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11</a:t>
                      </a:r>
                      <a:r>
                        <a:rPr kumimoji="0" lang="zh-CN" alt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月</a:t>
                      </a: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22</a:t>
                      </a:r>
                      <a:r>
                        <a:rPr kumimoji="0" lang="zh-CN" alt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日</a:t>
                      </a:r>
                      <a:endPar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推出楼栋</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锦绣里</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8</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锦绣里</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锦绣里</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9</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锦绣里</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7</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锦绣里</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6</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锦绣里</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11</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童话里</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3</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号楼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rPr>
                        <a:t> </a:t>
                      </a:r>
                      <a:r>
                        <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rPr>
                        <a:t>童话</a:t>
                      </a:r>
                      <a:r>
                        <a:rPr kumimoji="0" lang="zh-CN"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里</a:t>
                      </a: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3</a:t>
                      </a:r>
                      <a:r>
                        <a:rPr kumimoji="0" lang="zh-CN"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4</a:t>
                      </a:r>
                      <a:r>
                        <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rPr>
                        <a:t>号楼</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推出套数</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159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180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（装修</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120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，清水</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60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588</a:t>
                      </a:r>
                      <a:endPar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rPr>
                        <a:t>当天销售情况</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127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60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（装修</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，清水</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96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86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141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280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163</a:t>
                      </a:r>
                      <a:endPar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物业类型</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高层（装修</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1400</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高层（装修</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1400</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高层（装修</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1700</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高层（装修</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1700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高层（装修</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1700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高层（装修</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1700</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高层</a:t>
                      </a:r>
                      <a:r>
                        <a:rPr lang="zh-CN" altLang="zh-CN" sz="900" kern="100" dirty="0" smtClean="0">
                          <a:effectLst/>
                          <a:latin typeface="宋体" panose="02010600030101010101" pitchFamily="2" charset="-122"/>
                          <a:ea typeface="宋体" panose="02010600030101010101" pitchFamily="2" charset="-122"/>
                        </a:rPr>
                        <a:t>（清水）</a:t>
                      </a:r>
                      <a:endParaRPr lang="zh-CN" altLang="zh-CN" sz="1050" kern="100" dirty="0" smtClean="0">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rPr>
                        <a:t>高层（清水</a:t>
                      </a:r>
                      <a:r>
                        <a:rPr kumimoji="0" lang="zh-CN"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a:t>
                      </a:r>
                      <a:endPar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rPr>
                        <a:t>销售均价</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10746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10671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装修</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10827</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，清水</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9200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11254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10966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10837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8967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7819</a:t>
                      </a:r>
                      <a:endPar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折后均价</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9559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9590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装修</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9838</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，清水</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8438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10130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9882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9646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7937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7740</a:t>
                      </a:r>
                      <a:endPar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面积区间</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49.93-89.86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48.12-101.77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82.18-135.43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49.93-89.86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48.68-105.54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48.68-107.07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54.03-89.88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宋体" pitchFamily="2" charset="-122"/>
                          <a:ea typeface="宋体" pitchFamily="2" charset="-122"/>
                          <a:cs typeface="Times New Roman" pitchFamily="18" charset="0"/>
                        </a:rPr>
                        <a:t>54.03-89.88</a:t>
                      </a:r>
                      <a:endParaRPr kumimoji="0" lang="zh-CN" sz="900" b="0" i="0" u="none" strike="noStrike" kern="1200" cap="none" normalizeH="0" baseline="0" dirty="0">
                        <a:ln>
                          <a:noFill/>
                        </a:ln>
                        <a:solidFill>
                          <a:schemeClr val="tx1"/>
                        </a:solidFill>
                        <a:effectLst/>
                        <a:latin typeface="宋体" pitchFamily="2" charset="-122"/>
                        <a:ea typeface="宋体"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 name="组合 78"/>
          <p:cNvGrpSpPr/>
          <p:nvPr/>
        </p:nvGrpSpPr>
        <p:grpSpPr>
          <a:xfrm>
            <a:off x="39862" y="1268760"/>
            <a:ext cx="9065865" cy="1973585"/>
            <a:chOff x="39862" y="1762150"/>
            <a:chExt cx="9065865" cy="1973585"/>
          </a:xfrm>
        </p:grpSpPr>
        <p:grpSp>
          <p:nvGrpSpPr>
            <p:cNvPr id="6" name="组合 141"/>
            <p:cNvGrpSpPr/>
            <p:nvPr/>
          </p:nvGrpSpPr>
          <p:grpSpPr>
            <a:xfrm>
              <a:off x="39862" y="1774751"/>
              <a:ext cx="7013823" cy="1960984"/>
              <a:chOff x="28575" y="1772816"/>
              <a:chExt cx="7013823" cy="1960984"/>
            </a:xfrm>
          </p:grpSpPr>
          <p:grpSp>
            <p:nvGrpSpPr>
              <p:cNvPr id="31" name="组合 137"/>
              <p:cNvGrpSpPr/>
              <p:nvPr/>
            </p:nvGrpSpPr>
            <p:grpSpPr>
              <a:xfrm>
                <a:off x="5103798" y="1772816"/>
                <a:ext cx="1938600" cy="1958101"/>
                <a:chOff x="5103798" y="1772816"/>
                <a:chExt cx="1938600" cy="1958101"/>
              </a:xfrm>
            </p:grpSpPr>
            <p:pic>
              <p:nvPicPr>
                <p:cNvPr id="62" name="Picture 104"/>
                <p:cNvPicPr>
                  <a:picLocks noChangeAspect="1" noChangeArrowheads="1"/>
                </p:cNvPicPr>
                <p:nvPr/>
              </p:nvPicPr>
              <p:blipFill>
                <a:blip r:embed="rId2" cstate="print"/>
                <a:srcRect/>
                <a:stretch>
                  <a:fillRect/>
                </a:stretch>
              </p:blipFill>
              <p:spPr bwMode="auto">
                <a:xfrm>
                  <a:off x="5103798" y="1772816"/>
                  <a:ext cx="1938600" cy="1958101"/>
                </a:xfrm>
                <a:prstGeom prst="rect">
                  <a:avLst/>
                </a:prstGeom>
                <a:noFill/>
                <a:ln w="9525">
                  <a:solidFill>
                    <a:schemeClr val="tx1"/>
                  </a:solidFill>
                  <a:miter lim="800000"/>
                  <a:headEnd/>
                  <a:tailEnd/>
                </a:ln>
              </p:spPr>
            </p:pic>
            <p:sp>
              <p:nvSpPr>
                <p:cNvPr id="63" name="Rectangle 105"/>
                <p:cNvSpPr>
                  <a:spLocks noChangeArrowheads="1"/>
                </p:cNvSpPr>
                <p:nvPr/>
              </p:nvSpPr>
              <p:spPr bwMode="auto">
                <a:xfrm>
                  <a:off x="6527792" y="2361597"/>
                  <a:ext cx="382170" cy="183656"/>
                </a:xfrm>
                <a:prstGeom prst="rect">
                  <a:avLst/>
                </a:prstGeom>
                <a:solidFill>
                  <a:srgbClr val="FFFFFF"/>
                </a:solidFill>
                <a:ln w="9525">
                  <a:solidFill>
                    <a:schemeClr val="bg1"/>
                  </a:solidFill>
                  <a:miter lim="800000"/>
                  <a:headEnd/>
                  <a:tailEnd/>
                </a:ln>
              </p:spPr>
              <p:txBody>
                <a:bodyPr lIns="0" tIns="0" rIns="0" bIns="0" anchor="ctr" anchorCtr="1"/>
                <a:lstStyle/>
                <a:p>
                  <a:pPr algn="ctr"/>
                  <a:r>
                    <a:rPr lang="en-US" altLang="zh-CN" sz="900" b="0" dirty="0">
                      <a:solidFill>
                        <a:schemeClr val="tx1"/>
                      </a:solidFill>
                      <a:latin typeface="Arial" pitchFamily="34" charset="0"/>
                      <a:cs typeface="Arial" pitchFamily="34" charset="0"/>
                    </a:rPr>
                    <a:t>C </a:t>
                  </a:r>
                  <a:r>
                    <a:rPr lang="zh-CN" altLang="en-US" sz="900" b="0" dirty="0">
                      <a:solidFill>
                        <a:schemeClr val="tx1"/>
                      </a:solidFill>
                      <a:latin typeface="Arial" pitchFamily="34" charset="0"/>
                      <a:cs typeface="Arial" pitchFamily="34" charset="0"/>
                    </a:rPr>
                    <a:t>区</a:t>
                  </a:r>
                </a:p>
              </p:txBody>
            </p:sp>
            <p:sp>
              <p:nvSpPr>
                <p:cNvPr id="64" name="Freeform 106"/>
                <p:cNvSpPr>
                  <a:spLocks/>
                </p:cNvSpPr>
                <p:nvPr/>
              </p:nvSpPr>
              <p:spPr bwMode="auto">
                <a:xfrm>
                  <a:off x="5837867" y="1772816"/>
                  <a:ext cx="932092" cy="856164"/>
                </a:xfrm>
                <a:custGeom>
                  <a:avLst/>
                  <a:gdLst/>
                  <a:ahLst/>
                  <a:cxnLst>
                    <a:cxn ang="0">
                      <a:pos x="13" y="376"/>
                    </a:cxn>
                    <a:cxn ang="0">
                      <a:pos x="67" y="418"/>
                    </a:cxn>
                    <a:cxn ang="0">
                      <a:pos x="61" y="460"/>
                    </a:cxn>
                    <a:cxn ang="0">
                      <a:pos x="55" y="478"/>
                    </a:cxn>
                    <a:cxn ang="0">
                      <a:pos x="91" y="598"/>
                    </a:cxn>
                    <a:cxn ang="0">
                      <a:pos x="181" y="634"/>
                    </a:cxn>
                    <a:cxn ang="0">
                      <a:pos x="361" y="610"/>
                    </a:cxn>
                    <a:cxn ang="0">
                      <a:pos x="421" y="550"/>
                    </a:cxn>
                    <a:cxn ang="0">
                      <a:pos x="457" y="472"/>
                    </a:cxn>
                    <a:cxn ang="0">
                      <a:pos x="511" y="442"/>
                    </a:cxn>
                    <a:cxn ang="0">
                      <a:pos x="559" y="412"/>
                    </a:cxn>
                    <a:cxn ang="0">
                      <a:pos x="607" y="400"/>
                    </a:cxn>
                    <a:cxn ang="0">
                      <a:pos x="655" y="364"/>
                    </a:cxn>
                    <a:cxn ang="0">
                      <a:pos x="685" y="334"/>
                    </a:cxn>
                    <a:cxn ang="0">
                      <a:pos x="721" y="280"/>
                    </a:cxn>
                    <a:cxn ang="0">
                      <a:pos x="733" y="244"/>
                    </a:cxn>
                    <a:cxn ang="0">
                      <a:pos x="739" y="226"/>
                    </a:cxn>
                    <a:cxn ang="0">
                      <a:pos x="733" y="130"/>
                    </a:cxn>
                    <a:cxn ang="0">
                      <a:pos x="721" y="112"/>
                    </a:cxn>
                    <a:cxn ang="0">
                      <a:pos x="643" y="16"/>
                    </a:cxn>
                    <a:cxn ang="0">
                      <a:pos x="559" y="4"/>
                    </a:cxn>
                    <a:cxn ang="0">
                      <a:pos x="463" y="16"/>
                    </a:cxn>
                    <a:cxn ang="0">
                      <a:pos x="415" y="76"/>
                    </a:cxn>
                    <a:cxn ang="0">
                      <a:pos x="343" y="100"/>
                    </a:cxn>
                    <a:cxn ang="0">
                      <a:pos x="307" y="124"/>
                    </a:cxn>
                    <a:cxn ang="0">
                      <a:pos x="205" y="190"/>
                    </a:cxn>
                    <a:cxn ang="0">
                      <a:pos x="151" y="202"/>
                    </a:cxn>
                    <a:cxn ang="0">
                      <a:pos x="43" y="256"/>
                    </a:cxn>
                    <a:cxn ang="0">
                      <a:pos x="19" y="292"/>
                    </a:cxn>
                    <a:cxn ang="0">
                      <a:pos x="13" y="376"/>
                    </a:cxn>
                  </a:cxnLst>
                  <a:rect l="0" t="0" r="r" b="b"/>
                  <a:pathLst>
                    <a:path w="739" h="634">
                      <a:moveTo>
                        <a:pt x="13" y="376"/>
                      </a:moveTo>
                      <a:cubicBezTo>
                        <a:pt x="28" y="398"/>
                        <a:pt x="45" y="404"/>
                        <a:pt x="67" y="418"/>
                      </a:cubicBezTo>
                      <a:cubicBezTo>
                        <a:pt x="65" y="432"/>
                        <a:pt x="64" y="446"/>
                        <a:pt x="61" y="460"/>
                      </a:cubicBezTo>
                      <a:cubicBezTo>
                        <a:pt x="60" y="466"/>
                        <a:pt x="54" y="472"/>
                        <a:pt x="55" y="478"/>
                      </a:cubicBezTo>
                      <a:cubicBezTo>
                        <a:pt x="59" y="513"/>
                        <a:pt x="82" y="563"/>
                        <a:pt x="91" y="598"/>
                      </a:cubicBezTo>
                      <a:cubicBezTo>
                        <a:pt x="98" y="624"/>
                        <a:pt x="163" y="629"/>
                        <a:pt x="181" y="634"/>
                      </a:cubicBezTo>
                      <a:cubicBezTo>
                        <a:pt x="241" y="624"/>
                        <a:pt x="301" y="617"/>
                        <a:pt x="361" y="610"/>
                      </a:cubicBezTo>
                      <a:cubicBezTo>
                        <a:pt x="389" y="601"/>
                        <a:pt x="400" y="571"/>
                        <a:pt x="421" y="550"/>
                      </a:cubicBezTo>
                      <a:cubicBezTo>
                        <a:pt x="430" y="523"/>
                        <a:pt x="431" y="490"/>
                        <a:pt x="457" y="472"/>
                      </a:cubicBezTo>
                      <a:cubicBezTo>
                        <a:pt x="474" y="461"/>
                        <a:pt x="511" y="442"/>
                        <a:pt x="511" y="442"/>
                      </a:cubicBezTo>
                      <a:cubicBezTo>
                        <a:pt x="530" y="413"/>
                        <a:pt x="516" y="426"/>
                        <a:pt x="559" y="412"/>
                      </a:cubicBezTo>
                      <a:cubicBezTo>
                        <a:pt x="575" y="407"/>
                        <a:pt x="607" y="400"/>
                        <a:pt x="607" y="400"/>
                      </a:cubicBezTo>
                      <a:cubicBezTo>
                        <a:pt x="621" y="378"/>
                        <a:pt x="634" y="378"/>
                        <a:pt x="655" y="364"/>
                      </a:cubicBezTo>
                      <a:cubicBezTo>
                        <a:pt x="687" y="316"/>
                        <a:pt x="645" y="374"/>
                        <a:pt x="685" y="334"/>
                      </a:cubicBezTo>
                      <a:cubicBezTo>
                        <a:pt x="702" y="317"/>
                        <a:pt x="703" y="298"/>
                        <a:pt x="721" y="280"/>
                      </a:cubicBezTo>
                      <a:cubicBezTo>
                        <a:pt x="725" y="268"/>
                        <a:pt x="729" y="256"/>
                        <a:pt x="733" y="244"/>
                      </a:cubicBezTo>
                      <a:cubicBezTo>
                        <a:pt x="735" y="238"/>
                        <a:pt x="739" y="226"/>
                        <a:pt x="739" y="226"/>
                      </a:cubicBezTo>
                      <a:cubicBezTo>
                        <a:pt x="737" y="194"/>
                        <a:pt x="738" y="162"/>
                        <a:pt x="733" y="130"/>
                      </a:cubicBezTo>
                      <a:cubicBezTo>
                        <a:pt x="732" y="123"/>
                        <a:pt x="724" y="118"/>
                        <a:pt x="721" y="112"/>
                      </a:cubicBezTo>
                      <a:cubicBezTo>
                        <a:pt x="702" y="74"/>
                        <a:pt x="691" y="28"/>
                        <a:pt x="643" y="16"/>
                      </a:cubicBezTo>
                      <a:cubicBezTo>
                        <a:pt x="616" y="9"/>
                        <a:pt x="587" y="10"/>
                        <a:pt x="559" y="4"/>
                      </a:cubicBezTo>
                      <a:cubicBezTo>
                        <a:pt x="527" y="7"/>
                        <a:pt x="491" y="0"/>
                        <a:pt x="463" y="16"/>
                      </a:cubicBezTo>
                      <a:cubicBezTo>
                        <a:pt x="443" y="27"/>
                        <a:pt x="437" y="64"/>
                        <a:pt x="415" y="76"/>
                      </a:cubicBezTo>
                      <a:cubicBezTo>
                        <a:pt x="395" y="87"/>
                        <a:pt x="363" y="87"/>
                        <a:pt x="343" y="100"/>
                      </a:cubicBezTo>
                      <a:cubicBezTo>
                        <a:pt x="331" y="108"/>
                        <a:pt x="307" y="124"/>
                        <a:pt x="307" y="124"/>
                      </a:cubicBezTo>
                      <a:cubicBezTo>
                        <a:pt x="286" y="155"/>
                        <a:pt x="243" y="184"/>
                        <a:pt x="205" y="190"/>
                      </a:cubicBezTo>
                      <a:cubicBezTo>
                        <a:pt x="191" y="192"/>
                        <a:pt x="166" y="195"/>
                        <a:pt x="151" y="202"/>
                      </a:cubicBezTo>
                      <a:cubicBezTo>
                        <a:pt x="119" y="218"/>
                        <a:pt x="76" y="245"/>
                        <a:pt x="43" y="256"/>
                      </a:cubicBezTo>
                      <a:cubicBezTo>
                        <a:pt x="23" y="316"/>
                        <a:pt x="56" y="225"/>
                        <a:pt x="19" y="292"/>
                      </a:cubicBezTo>
                      <a:cubicBezTo>
                        <a:pt x="0" y="327"/>
                        <a:pt x="8" y="337"/>
                        <a:pt x="13" y="376"/>
                      </a:cubicBezTo>
                      <a:close/>
                    </a:path>
                  </a:pathLst>
                </a:custGeom>
                <a:noFill/>
                <a:ln w="25400" cap="flat" cmpd="sng">
                  <a:solidFill>
                    <a:srgbClr val="FF00FF"/>
                  </a:solidFill>
                  <a:prstDash val="sysDot"/>
                  <a:round/>
                  <a:headEnd/>
                  <a:tailEnd/>
                </a:ln>
                <a:effectLst>
                  <a:prstShdw prst="shdw17" dist="17961" dir="2700000">
                    <a:srgbClr val="FF00FF">
                      <a:gamma/>
                      <a:shade val="60000"/>
                      <a:invGamma/>
                      <a:alpha val="80000"/>
                    </a:srgbClr>
                  </a:prstShdw>
                </a:effectLst>
              </p:spPr>
              <p:txBody>
                <a:bodyPr/>
                <a:lstStyle/>
                <a:p>
                  <a:pPr algn="ctr"/>
                  <a:endParaRPr lang="zh-CN" altLang="en-US" sz="600">
                    <a:latin typeface="Arial" pitchFamily="34" charset="0"/>
                    <a:cs typeface="Arial" pitchFamily="34" charset="0"/>
                  </a:endParaRPr>
                </a:p>
              </p:txBody>
            </p:sp>
            <p:sp>
              <p:nvSpPr>
                <p:cNvPr id="65" name="Freeform 107"/>
                <p:cNvSpPr>
                  <a:spLocks/>
                </p:cNvSpPr>
                <p:nvPr/>
              </p:nvSpPr>
              <p:spPr bwMode="auto">
                <a:xfrm>
                  <a:off x="5183259" y="2456126"/>
                  <a:ext cx="822360" cy="1226177"/>
                </a:xfrm>
                <a:custGeom>
                  <a:avLst/>
                  <a:gdLst/>
                  <a:ahLst/>
                  <a:cxnLst>
                    <a:cxn ang="0">
                      <a:pos x="382" y="50"/>
                    </a:cxn>
                    <a:cxn ang="0">
                      <a:pos x="280" y="134"/>
                    </a:cxn>
                    <a:cxn ang="0">
                      <a:pos x="250" y="170"/>
                    </a:cxn>
                    <a:cxn ang="0">
                      <a:pos x="196" y="212"/>
                    </a:cxn>
                    <a:cxn ang="0">
                      <a:pos x="160" y="236"/>
                    </a:cxn>
                    <a:cxn ang="0">
                      <a:pos x="112" y="278"/>
                    </a:cxn>
                    <a:cxn ang="0">
                      <a:pos x="82" y="338"/>
                    </a:cxn>
                    <a:cxn ang="0">
                      <a:pos x="70" y="374"/>
                    </a:cxn>
                    <a:cxn ang="0">
                      <a:pos x="10" y="470"/>
                    </a:cxn>
                    <a:cxn ang="0">
                      <a:pos x="34" y="656"/>
                    </a:cxn>
                    <a:cxn ang="0">
                      <a:pos x="64" y="758"/>
                    </a:cxn>
                    <a:cxn ang="0">
                      <a:pos x="94" y="842"/>
                    </a:cxn>
                    <a:cxn ang="0">
                      <a:pos x="88" y="860"/>
                    </a:cxn>
                    <a:cxn ang="0">
                      <a:pos x="106" y="866"/>
                    </a:cxn>
                    <a:cxn ang="0">
                      <a:pos x="154" y="884"/>
                    </a:cxn>
                    <a:cxn ang="0">
                      <a:pos x="232" y="890"/>
                    </a:cxn>
                    <a:cxn ang="0">
                      <a:pos x="268" y="902"/>
                    </a:cxn>
                    <a:cxn ang="0">
                      <a:pos x="340" y="908"/>
                    </a:cxn>
                    <a:cxn ang="0">
                      <a:pos x="406" y="902"/>
                    </a:cxn>
                    <a:cxn ang="0">
                      <a:pos x="460" y="842"/>
                    </a:cxn>
                    <a:cxn ang="0">
                      <a:pos x="520" y="776"/>
                    </a:cxn>
                    <a:cxn ang="0">
                      <a:pos x="622" y="656"/>
                    </a:cxn>
                    <a:cxn ang="0">
                      <a:pos x="646" y="602"/>
                    </a:cxn>
                    <a:cxn ang="0">
                      <a:pos x="652" y="512"/>
                    </a:cxn>
                    <a:cxn ang="0">
                      <a:pos x="640" y="410"/>
                    </a:cxn>
                    <a:cxn ang="0">
                      <a:pos x="622" y="350"/>
                    </a:cxn>
                    <a:cxn ang="0">
                      <a:pos x="610" y="242"/>
                    </a:cxn>
                    <a:cxn ang="0">
                      <a:pos x="598" y="206"/>
                    </a:cxn>
                    <a:cxn ang="0">
                      <a:pos x="592" y="188"/>
                    </a:cxn>
                    <a:cxn ang="0">
                      <a:pos x="556" y="62"/>
                    </a:cxn>
                    <a:cxn ang="0">
                      <a:pos x="466" y="8"/>
                    </a:cxn>
                    <a:cxn ang="0">
                      <a:pos x="412" y="32"/>
                    </a:cxn>
                    <a:cxn ang="0">
                      <a:pos x="382" y="50"/>
                    </a:cxn>
                  </a:cxnLst>
                  <a:rect l="0" t="0" r="r" b="b"/>
                  <a:pathLst>
                    <a:path w="652" h="908">
                      <a:moveTo>
                        <a:pt x="382" y="50"/>
                      </a:moveTo>
                      <a:cubicBezTo>
                        <a:pt x="347" y="73"/>
                        <a:pt x="307" y="102"/>
                        <a:pt x="280" y="134"/>
                      </a:cubicBezTo>
                      <a:cubicBezTo>
                        <a:pt x="262" y="156"/>
                        <a:pt x="275" y="151"/>
                        <a:pt x="250" y="170"/>
                      </a:cubicBezTo>
                      <a:cubicBezTo>
                        <a:pt x="232" y="184"/>
                        <a:pt x="214" y="198"/>
                        <a:pt x="196" y="212"/>
                      </a:cubicBezTo>
                      <a:cubicBezTo>
                        <a:pt x="185" y="221"/>
                        <a:pt x="160" y="236"/>
                        <a:pt x="160" y="236"/>
                      </a:cubicBezTo>
                      <a:cubicBezTo>
                        <a:pt x="146" y="257"/>
                        <a:pt x="136" y="270"/>
                        <a:pt x="112" y="278"/>
                      </a:cubicBezTo>
                      <a:cubicBezTo>
                        <a:pt x="100" y="297"/>
                        <a:pt x="91" y="318"/>
                        <a:pt x="82" y="338"/>
                      </a:cubicBezTo>
                      <a:cubicBezTo>
                        <a:pt x="77" y="350"/>
                        <a:pt x="79" y="365"/>
                        <a:pt x="70" y="374"/>
                      </a:cubicBezTo>
                      <a:cubicBezTo>
                        <a:pt x="41" y="403"/>
                        <a:pt x="32" y="437"/>
                        <a:pt x="10" y="470"/>
                      </a:cubicBezTo>
                      <a:cubicBezTo>
                        <a:pt x="13" y="513"/>
                        <a:pt x="0" y="622"/>
                        <a:pt x="34" y="656"/>
                      </a:cubicBezTo>
                      <a:cubicBezTo>
                        <a:pt x="22" y="692"/>
                        <a:pt x="51" y="725"/>
                        <a:pt x="64" y="758"/>
                      </a:cubicBezTo>
                      <a:cubicBezTo>
                        <a:pt x="75" y="786"/>
                        <a:pt x="80" y="815"/>
                        <a:pt x="94" y="842"/>
                      </a:cubicBezTo>
                      <a:cubicBezTo>
                        <a:pt x="92" y="848"/>
                        <a:pt x="85" y="854"/>
                        <a:pt x="88" y="860"/>
                      </a:cubicBezTo>
                      <a:cubicBezTo>
                        <a:pt x="91" y="866"/>
                        <a:pt x="100" y="863"/>
                        <a:pt x="106" y="866"/>
                      </a:cubicBezTo>
                      <a:cubicBezTo>
                        <a:pt x="147" y="887"/>
                        <a:pt x="96" y="872"/>
                        <a:pt x="154" y="884"/>
                      </a:cubicBezTo>
                      <a:cubicBezTo>
                        <a:pt x="186" y="878"/>
                        <a:pt x="201" y="881"/>
                        <a:pt x="232" y="890"/>
                      </a:cubicBezTo>
                      <a:cubicBezTo>
                        <a:pt x="244" y="893"/>
                        <a:pt x="268" y="902"/>
                        <a:pt x="268" y="902"/>
                      </a:cubicBezTo>
                      <a:cubicBezTo>
                        <a:pt x="294" y="893"/>
                        <a:pt x="313" y="903"/>
                        <a:pt x="340" y="908"/>
                      </a:cubicBezTo>
                      <a:cubicBezTo>
                        <a:pt x="362" y="906"/>
                        <a:pt x="384" y="907"/>
                        <a:pt x="406" y="902"/>
                      </a:cubicBezTo>
                      <a:cubicBezTo>
                        <a:pt x="432" y="896"/>
                        <a:pt x="437" y="857"/>
                        <a:pt x="460" y="842"/>
                      </a:cubicBezTo>
                      <a:cubicBezTo>
                        <a:pt x="471" y="810"/>
                        <a:pt x="500" y="807"/>
                        <a:pt x="520" y="776"/>
                      </a:cubicBezTo>
                      <a:cubicBezTo>
                        <a:pt x="555" y="724"/>
                        <a:pt x="557" y="678"/>
                        <a:pt x="622" y="656"/>
                      </a:cubicBezTo>
                      <a:cubicBezTo>
                        <a:pt x="633" y="640"/>
                        <a:pt x="646" y="602"/>
                        <a:pt x="646" y="602"/>
                      </a:cubicBezTo>
                      <a:cubicBezTo>
                        <a:pt x="649" y="578"/>
                        <a:pt x="644" y="535"/>
                        <a:pt x="652" y="512"/>
                      </a:cubicBezTo>
                      <a:cubicBezTo>
                        <a:pt x="636" y="464"/>
                        <a:pt x="652" y="516"/>
                        <a:pt x="640" y="410"/>
                      </a:cubicBezTo>
                      <a:cubicBezTo>
                        <a:pt x="638" y="389"/>
                        <a:pt x="622" y="350"/>
                        <a:pt x="622" y="350"/>
                      </a:cubicBezTo>
                      <a:cubicBezTo>
                        <a:pt x="621" y="340"/>
                        <a:pt x="613" y="257"/>
                        <a:pt x="610" y="242"/>
                      </a:cubicBezTo>
                      <a:cubicBezTo>
                        <a:pt x="607" y="230"/>
                        <a:pt x="602" y="218"/>
                        <a:pt x="598" y="206"/>
                      </a:cubicBezTo>
                      <a:cubicBezTo>
                        <a:pt x="596" y="200"/>
                        <a:pt x="592" y="188"/>
                        <a:pt x="592" y="188"/>
                      </a:cubicBezTo>
                      <a:cubicBezTo>
                        <a:pt x="586" y="148"/>
                        <a:pt x="600" y="77"/>
                        <a:pt x="556" y="62"/>
                      </a:cubicBezTo>
                      <a:cubicBezTo>
                        <a:pt x="533" y="27"/>
                        <a:pt x="504" y="18"/>
                        <a:pt x="466" y="8"/>
                      </a:cubicBezTo>
                      <a:cubicBezTo>
                        <a:pt x="378" y="23"/>
                        <a:pt x="469" y="0"/>
                        <a:pt x="412" y="32"/>
                      </a:cubicBezTo>
                      <a:cubicBezTo>
                        <a:pt x="379" y="50"/>
                        <a:pt x="366" y="34"/>
                        <a:pt x="382" y="50"/>
                      </a:cubicBezTo>
                      <a:close/>
                    </a:path>
                  </a:pathLst>
                </a:custGeom>
                <a:noFill/>
                <a:ln w="25400" cap="flat" cmpd="sng">
                  <a:solidFill>
                    <a:srgbClr val="808000"/>
                  </a:solidFill>
                  <a:prstDash val="sysDot"/>
                  <a:round/>
                  <a:headEnd/>
                  <a:tailEnd/>
                </a:ln>
                <a:effectLst>
                  <a:prstShdw prst="shdw17" dist="17961" dir="2700000">
                    <a:srgbClr val="808000">
                      <a:gamma/>
                      <a:shade val="60000"/>
                      <a:invGamma/>
                      <a:alpha val="80000"/>
                    </a:srgbClr>
                  </a:prstShdw>
                </a:effectLst>
              </p:spPr>
              <p:txBody>
                <a:bodyPr/>
                <a:lstStyle/>
                <a:p>
                  <a:pPr algn="ctr"/>
                  <a:endParaRPr lang="zh-CN" altLang="en-US" sz="600">
                    <a:latin typeface="Arial" pitchFamily="34" charset="0"/>
                    <a:cs typeface="Arial" pitchFamily="34" charset="0"/>
                  </a:endParaRPr>
                </a:p>
              </p:txBody>
            </p:sp>
            <p:sp>
              <p:nvSpPr>
                <p:cNvPr id="66" name="Rectangle 108"/>
                <p:cNvSpPr>
                  <a:spLocks noChangeArrowheads="1"/>
                </p:cNvSpPr>
                <p:nvPr/>
              </p:nvSpPr>
              <p:spPr bwMode="auto">
                <a:xfrm>
                  <a:off x="5863094" y="3427075"/>
                  <a:ext cx="382170" cy="183656"/>
                </a:xfrm>
                <a:prstGeom prst="rect">
                  <a:avLst/>
                </a:prstGeom>
                <a:solidFill>
                  <a:srgbClr val="FFFFFF"/>
                </a:solidFill>
                <a:ln w="9525">
                  <a:solidFill>
                    <a:schemeClr val="bg1"/>
                  </a:solidFill>
                  <a:miter lim="800000"/>
                  <a:headEnd/>
                  <a:tailEnd/>
                </a:ln>
              </p:spPr>
              <p:txBody>
                <a:bodyPr lIns="0" tIns="0" rIns="0" bIns="0" anchor="ctr" anchorCtr="1"/>
                <a:lstStyle/>
                <a:p>
                  <a:pPr algn="ctr"/>
                  <a:r>
                    <a:rPr lang="zh-CN" altLang="en-US" sz="900" dirty="0">
                      <a:latin typeface="Arial" pitchFamily="34" charset="0"/>
                      <a:cs typeface="Arial" pitchFamily="34" charset="0"/>
                    </a:rPr>
                    <a:t>圣地亚</a:t>
                  </a:r>
                </a:p>
              </p:txBody>
            </p:sp>
            <p:sp>
              <p:nvSpPr>
                <p:cNvPr id="67" name="Oval 21"/>
                <p:cNvSpPr>
                  <a:spLocks noChangeArrowheads="1"/>
                </p:cNvSpPr>
                <p:nvPr/>
              </p:nvSpPr>
              <p:spPr bwMode="auto">
                <a:xfrm>
                  <a:off x="5478400" y="2728910"/>
                  <a:ext cx="113516" cy="121537"/>
                </a:xfrm>
                <a:prstGeom prst="ellipse">
                  <a:avLst/>
                </a:prstGeom>
                <a:solidFill>
                  <a:srgbClr val="808000"/>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3</a:t>
                  </a:r>
                </a:p>
              </p:txBody>
            </p:sp>
            <p:sp>
              <p:nvSpPr>
                <p:cNvPr id="68" name="Oval 21"/>
                <p:cNvSpPr>
                  <a:spLocks noChangeArrowheads="1"/>
                </p:cNvSpPr>
                <p:nvPr/>
              </p:nvSpPr>
              <p:spPr bwMode="auto">
                <a:xfrm>
                  <a:off x="5726873" y="2533100"/>
                  <a:ext cx="113516" cy="121537"/>
                </a:xfrm>
                <a:prstGeom prst="ellipse">
                  <a:avLst/>
                </a:prstGeom>
                <a:solidFill>
                  <a:srgbClr val="808000"/>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4</a:t>
                  </a:r>
                </a:p>
              </p:txBody>
            </p:sp>
            <p:sp>
              <p:nvSpPr>
                <p:cNvPr id="69" name="Oval 21"/>
                <p:cNvSpPr>
                  <a:spLocks noChangeArrowheads="1"/>
                </p:cNvSpPr>
                <p:nvPr/>
              </p:nvSpPr>
              <p:spPr bwMode="auto">
                <a:xfrm>
                  <a:off x="5340920" y="2989540"/>
                  <a:ext cx="113516" cy="121537"/>
                </a:xfrm>
                <a:prstGeom prst="ellipse">
                  <a:avLst/>
                </a:prstGeom>
                <a:solidFill>
                  <a:srgbClr val="808000"/>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2</a:t>
                  </a:r>
                </a:p>
              </p:txBody>
            </p:sp>
            <p:sp>
              <p:nvSpPr>
                <p:cNvPr id="70" name="Oval 21"/>
                <p:cNvSpPr>
                  <a:spLocks noChangeArrowheads="1"/>
                </p:cNvSpPr>
                <p:nvPr/>
              </p:nvSpPr>
              <p:spPr bwMode="auto">
                <a:xfrm>
                  <a:off x="5472094" y="3297435"/>
                  <a:ext cx="113516" cy="121537"/>
                </a:xfrm>
                <a:prstGeom prst="ellipse">
                  <a:avLst/>
                </a:prstGeom>
                <a:solidFill>
                  <a:srgbClr val="808000"/>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1</a:t>
                  </a:r>
                </a:p>
              </p:txBody>
            </p:sp>
            <p:sp>
              <p:nvSpPr>
                <p:cNvPr id="71" name="Oval 21"/>
                <p:cNvSpPr>
                  <a:spLocks noChangeArrowheads="1"/>
                </p:cNvSpPr>
                <p:nvPr/>
              </p:nvSpPr>
              <p:spPr bwMode="auto">
                <a:xfrm>
                  <a:off x="5692819" y="2997642"/>
                  <a:ext cx="113516" cy="121537"/>
                </a:xfrm>
                <a:prstGeom prst="ellipse">
                  <a:avLst/>
                </a:prstGeom>
                <a:solidFill>
                  <a:srgbClr val="808000"/>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5</a:t>
                  </a:r>
                </a:p>
              </p:txBody>
            </p:sp>
            <p:sp>
              <p:nvSpPr>
                <p:cNvPr id="72" name="Oval 21"/>
                <p:cNvSpPr>
                  <a:spLocks noChangeArrowheads="1"/>
                </p:cNvSpPr>
                <p:nvPr/>
              </p:nvSpPr>
              <p:spPr bwMode="auto">
                <a:xfrm>
                  <a:off x="6020755" y="2172539"/>
                  <a:ext cx="113516" cy="121537"/>
                </a:xfrm>
                <a:prstGeom prst="ellipse">
                  <a:avLst/>
                </a:prstGeom>
                <a:solidFill>
                  <a:srgbClr val="FFCC99"/>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1</a:t>
                  </a:r>
                </a:p>
              </p:txBody>
            </p:sp>
            <p:sp>
              <p:nvSpPr>
                <p:cNvPr id="73" name="Oval 21"/>
                <p:cNvSpPr>
                  <a:spLocks noChangeArrowheads="1"/>
                </p:cNvSpPr>
                <p:nvPr/>
              </p:nvSpPr>
              <p:spPr bwMode="auto">
                <a:xfrm>
                  <a:off x="6280580" y="2002387"/>
                  <a:ext cx="113516" cy="121537"/>
                </a:xfrm>
                <a:prstGeom prst="ellipse">
                  <a:avLst/>
                </a:prstGeom>
                <a:solidFill>
                  <a:srgbClr val="808000"/>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2</a:t>
                  </a:r>
                </a:p>
              </p:txBody>
            </p:sp>
            <p:sp>
              <p:nvSpPr>
                <p:cNvPr id="74" name="Oval 21"/>
                <p:cNvSpPr>
                  <a:spLocks noChangeArrowheads="1"/>
                </p:cNvSpPr>
                <p:nvPr/>
              </p:nvSpPr>
              <p:spPr bwMode="auto">
                <a:xfrm>
                  <a:off x="6501304" y="1797124"/>
                  <a:ext cx="113516" cy="121537"/>
                </a:xfrm>
                <a:prstGeom prst="ellipse">
                  <a:avLst/>
                </a:prstGeom>
                <a:solidFill>
                  <a:srgbClr val="FFCC99"/>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3</a:t>
                  </a:r>
                </a:p>
              </p:txBody>
            </p:sp>
            <p:pic>
              <p:nvPicPr>
                <p:cNvPr id="75" name="Picture 91"/>
                <p:cNvPicPr>
                  <a:picLocks noChangeAspect="1" noChangeArrowheads="1"/>
                </p:cNvPicPr>
                <p:nvPr/>
              </p:nvPicPr>
              <p:blipFill>
                <a:blip r:embed="rId3" cstate="print"/>
                <a:srcRect/>
                <a:stretch>
                  <a:fillRect/>
                </a:stretch>
              </p:blipFill>
              <p:spPr bwMode="auto">
                <a:xfrm>
                  <a:off x="6550495" y="3181299"/>
                  <a:ext cx="184148" cy="152597"/>
                </a:xfrm>
                <a:prstGeom prst="rect">
                  <a:avLst/>
                </a:prstGeom>
                <a:noFill/>
                <a:ln w="1">
                  <a:noFill/>
                  <a:miter lim="800000"/>
                  <a:headEnd/>
                  <a:tailEnd/>
                </a:ln>
              </p:spPr>
            </p:pic>
          </p:grpSp>
          <p:grpSp>
            <p:nvGrpSpPr>
              <p:cNvPr id="32" name="组合 140"/>
              <p:cNvGrpSpPr/>
              <p:nvPr/>
            </p:nvGrpSpPr>
            <p:grpSpPr>
              <a:xfrm>
                <a:off x="28575" y="1772816"/>
                <a:ext cx="5077376" cy="1960984"/>
                <a:chOff x="28575" y="1772816"/>
                <a:chExt cx="5077376" cy="1960984"/>
              </a:xfrm>
            </p:grpSpPr>
            <p:grpSp>
              <p:nvGrpSpPr>
                <p:cNvPr id="33" name="组合 136"/>
                <p:cNvGrpSpPr/>
                <p:nvPr/>
              </p:nvGrpSpPr>
              <p:grpSpPr>
                <a:xfrm>
                  <a:off x="3210461" y="1772816"/>
                  <a:ext cx="1895490" cy="1960984"/>
                  <a:chOff x="3210461" y="1772816"/>
                  <a:chExt cx="1895490" cy="1960984"/>
                </a:xfrm>
              </p:grpSpPr>
              <p:pic>
                <p:nvPicPr>
                  <p:cNvPr id="52" name="Picture 2"/>
                  <p:cNvPicPr>
                    <a:picLocks noChangeAspect="1" noChangeArrowheads="1"/>
                  </p:cNvPicPr>
                  <p:nvPr/>
                </p:nvPicPr>
                <p:blipFill>
                  <a:blip r:embed="rId4" cstate="print"/>
                  <a:srcRect/>
                  <a:stretch>
                    <a:fillRect/>
                  </a:stretch>
                </p:blipFill>
                <p:spPr bwMode="auto">
                  <a:xfrm>
                    <a:off x="3210461" y="1772816"/>
                    <a:ext cx="1895490" cy="1960984"/>
                  </a:xfrm>
                  <a:prstGeom prst="rect">
                    <a:avLst/>
                  </a:prstGeom>
                  <a:noFill/>
                  <a:ln w="9525">
                    <a:solidFill>
                      <a:schemeClr val="tx1"/>
                    </a:solidFill>
                    <a:miter lim="800000"/>
                    <a:headEnd/>
                    <a:tailEnd/>
                  </a:ln>
                </p:spPr>
              </p:pic>
              <p:sp>
                <p:nvSpPr>
                  <p:cNvPr id="53" name="椭圆 52"/>
                  <p:cNvSpPr>
                    <a:spLocks noChangeArrowheads="1"/>
                  </p:cNvSpPr>
                  <p:nvPr/>
                </p:nvSpPr>
                <p:spPr bwMode="auto">
                  <a:xfrm>
                    <a:off x="3530316" y="1964447"/>
                    <a:ext cx="143240" cy="152729"/>
                  </a:xfrm>
                  <a:prstGeom prst="ellipse">
                    <a:avLst/>
                  </a:prstGeom>
                  <a:solidFill>
                    <a:srgbClr val="808000"/>
                  </a:solidFill>
                  <a:ln w="25400" algn="ctr">
                    <a:noFill/>
                    <a:round/>
                    <a:headEnd/>
                    <a:tailEnd/>
                  </a:ln>
                </p:spPr>
                <p:txBody>
                  <a:bodyPr lIns="0" tIns="0" rIns="0" bIns="0" anchor="ctr"/>
                  <a:lstStyle/>
                  <a:p>
                    <a:pPr algn="ctr"/>
                    <a:r>
                      <a:rPr lang="en-US" altLang="zh-CN" sz="600" b="0" dirty="0">
                        <a:solidFill>
                          <a:schemeClr val="tx1"/>
                        </a:solidFill>
                        <a:latin typeface="Arial" pitchFamily="34" charset="0"/>
                        <a:cs typeface="Arial" pitchFamily="34" charset="0"/>
                      </a:rPr>
                      <a:t>1</a:t>
                    </a:r>
                  </a:p>
                </p:txBody>
              </p:sp>
              <p:sp>
                <p:nvSpPr>
                  <p:cNvPr id="54" name="椭圆 48"/>
                  <p:cNvSpPr>
                    <a:spLocks noChangeArrowheads="1"/>
                  </p:cNvSpPr>
                  <p:nvPr/>
                </p:nvSpPr>
                <p:spPr bwMode="auto">
                  <a:xfrm>
                    <a:off x="4261811" y="2193542"/>
                    <a:ext cx="143240" cy="151288"/>
                  </a:xfrm>
                  <a:prstGeom prst="ellipse">
                    <a:avLst/>
                  </a:prstGeom>
                  <a:solidFill>
                    <a:srgbClr val="808000"/>
                  </a:solidFill>
                  <a:ln w="25400" algn="ctr">
                    <a:noFill/>
                    <a:round/>
                    <a:headEnd/>
                    <a:tailEnd/>
                  </a:ln>
                </p:spPr>
                <p:txBody>
                  <a:bodyPr lIns="0" tIns="0" rIns="0" bIns="0" anchor="ctr"/>
                  <a:lstStyle/>
                  <a:p>
                    <a:pPr algn="ctr"/>
                    <a:r>
                      <a:rPr lang="en-US" altLang="zh-CN" sz="600" b="0">
                        <a:solidFill>
                          <a:schemeClr val="tx1"/>
                        </a:solidFill>
                        <a:latin typeface="Arial" pitchFamily="34" charset="0"/>
                        <a:cs typeface="Arial" pitchFamily="34" charset="0"/>
                      </a:rPr>
                      <a:t>2</a:t>
                    </a:r>
                  </a:p>
                </p:txBody>
              </p:sp>
              <p:sp>
                <p:nvSpPr>
                  <p:cNvPr id="55" name="椭圆 48"/>
                  <p:cNvSpPr>
                    <a:spLocks noChangeArrowheads="1"/>
                  </p:cNvSpPr>
                  <p:nvPr/>
                </p:nvSpPr>
                <p:spPr bwMode="auto">
                  <a:xfrm>
                    <a:off x="4769407" y="1973092"/>
                    <a:ext cx="141849" cy="152729"/>
                  </a:xfrm>
                  <a:prstGeom prst="ellipse">
                    <a:avLst/>
                  </a:prstGeom>
                  <a:solidFill>
                    <a:srgbClr val="808000"/>
                  </a:solidFill>
                  <a:ln w="25400" algn="ctr">
                    <a:noFill/>
                    <a:round/>
                    <a:headEnd/>
                    <a:tailEnd/>
                  </a:ln>
                </p:spPr>
                <p:txBody>
                  <a:bodyPr lIns="0" tIns="0" rIns="0" bIns="0" anchor="ctr"/>
                  <a:lstStyle/>
                  <a:p>
                    <a:pPr algn="ctr"/>
                    <a:r>
                      <a:rPr lang="en-US" altLang="zh-CN" sz="600" b="0">
                        <a:solidFill>
                          <a:schemeClr val="tx1"/>
                        </a:solidFill>
                        <a:latin typeface="Arial" pitchFamily="34" charset="0"/>
                        <a:cs typeface="Arial" pitchFamily="34" charset="0"/>
                      </a:rPr>
                      <a:t>3</a:t>
                    </a:r>
                  </a:p>
                </p:txBody>
              </p:sp>
              <p:sp>
                <p:nvSpPr>
                  <p:cNvPr id="56" name="椭圆 48"/>
                  <p:cNvSpPr>
                    <a:spLocks noChangeArrowheads="1"/>
                  </p:cNvSpPr>
                  <p:nvPr/>
                </p:nvSpPr>
                <p:spPr bwMode="auto">
                  <a:xfrm>
                    <a:off x="4754109" y="3411052"/>
                    <a:ext cx="141849" cy="152729"/>
                  </a:xfrm>
                  <a:prstGeom prst="ellipse">
                    <a:avLst/>
                  </a:prstGeom>
                  <a:solidFill>
                    <a:srgbClr val="808000"/>
                  </a:solidFill>
                  <a:ln w="25400" algn="ctr">
                    <a:noFill/>
                    <a:round/>
                    <a:headEnd/>
                    <a:tailEnd/>
                  </a:ln>
                </p:spPr>
                <p:txBody>
                  <a:bodyPr lIns="0" tIns="0" rIns="0" bIns="0" anchor="ctr"/>
                  <a:lstStyle/>
                  <a:p>
                    <a:pPr algn="ctr"/>
                    <a:r>
                      <a:rPr lang="en-US" altLang="zh-CN" sz="600" b="0">
                        <a:solidFill>
                          <a:schemeClr val="tx1"/>
                        </a:solidFill>
                        <a:latin typeface="Arial" pitchFamily="34" charset="0"/>
                        <a:cs typeface="Arial" pitchFamily="34" charset="0"/>
                      </a:rPr>
                      <a:t>4</a:t>
                    </a:r>
                  </a:p>
                </p:txBody>
              </p:sp>
              <p:sp>
                <p:nvSpPr>
                  <p:cNvPr id="57" name="椭圆 48"/>
                  <p:cNvSpPr>
                    <a:spLocks noChangeArrowheads="1"/>
                  </p:cNvSpPr>
                  <p:nvPr/>
                </p:nvSpPr>
                <p:spPr bwMode="auto">
                  <a:xfrm>
                    <a:off x="4117181" y="3266968"/>
                    <a:ext cx="143240" cy="152729"/>
                  </a:xfrm>
                  <a:prstGeom prst="ellipse">
                    <a:avLst/>
                  </a:prstGeom>
                  <a:solidFill>
                    <a:srgbClr val="808000"/>
                  </a:solidFill>
                  <a:ln w="25400" algn="ctr">
                    <a:noFill/>
                    <a:round/>
                    <a:headEnd/>
                    <a:tailEnd/>
                  </a:ln>
                </p:spPr>
                <p:txBody>
                  <a:bodyPr lIns="0" tIns="0" rIns="0" bIns="0" anchor="ctr"/>
                  <a:lstStyle/>
                  <a:p>
                    <a:pPr algn="ctr"/>
                    <a:r>
                      <a:rPr lang="en-US" altLang="zh-CN" sz="600" b="0">
                        <a:solidFill>
                          <a:schemeClr val="tx1"/>
                        </a:solidFill>
                        <a:latin typeface="Arial" pitchFamily="34" charset="0"/>
                        <a:cs typeface="Arial" pitchFamily="34" charset="0"/>
                      </a:rPr>
                      <a:t>5</a:t>
                    </a:r>
                  </a:p>
                </p:txBody>
              </p:sp>
              <p:sp>
                <p:nvSpPr>
                  <p:cNvPr id="58" name="椭圆 57"/>
                  <p:cNvSpPr>
                    <a:spLocks noChangeArrowheads="1"/>
                  </p:cNvSpPr>
                  <p:nvPr/>
                </p:nvSpPr>
                <p:spPr bwMode="auto">
                  <a:xfrm>
                    <a:off x="3495550" y="3356300"/>
                    <a:ext cx="141849" cy="152729"/>
                  </a:xfrm>
                  <a:prstGeom prst="ellipse">
                    <a:avLst/>
                  </a:prstGeom>
                  <a:solidFill>
                    <a:srgbClr val="808000"/>
                  </a:solidFill>
                  <a:ln w="25400" algn="ctr">
                    <a:noFill/>
                    <a:round/>
                    <a:headEnd/>
                    <a:tailEnd/>
                  </a:ln>
                </p:spPr>
                <p:txBody>
                  <a:bodyPr lIns="0" tIns="0" rIns="0" bIns="0" anchor="ctr"/>
                  <a:lstStyle/>
                  <a:p>
                    <a:pPr algn="ctr"/>
                    <a:r>
                      <a:rPr lang="en-US" altLang="zh-CN" sz="600" b="0">
                        <a:solidFill>
                          <a:schemeClr val="tx1"/>
                        </a:solidFill>
                        <a:latin typeface="Arial" pitchFamily="34" charset="0"/>
                        <a:cs typeface="Arial" pitchFamily="34" charset="0"/>
                      </a:rPr>
                      <a:t>7</a:t>
                    </a:r>
                  </a:p>
                </p:txBody>
              </p:sp>
              <p:sp>
                <p:nvSpPr>
                  <p:cNvPr id="59" name="椭圆 48"/>
                  <p:cNvSpPr>
                    <a:spLocks noChangeArrowheads="1"/>
                  </p:cNvSpPr>
                  <p:nvPr/>
                </p:nvSpPr>
                <p:spPr bwMode="auto">
                  <a:xfrm>
                    <a:off x="3740308" y="2761233"/>
                    <a:ext cx="141849" cy="152729"/>
                  </a:xfrm>
                  <a:prstGeom prst="ellipse">
                    <a:avLst/>
                  </a:prstGeom>
                  <a:solidFill>
                    <a:srgbClr val="FF0000"/>
                  </a:solidFill>
                  <a:ln w="25400" algn="ctr">
                    <a:noFill/>
                    <a:round/>
                    <a:headEnd/>
                    <a:tailEnd/>
                  </a:ln>
                </p:spPr>
                <p:txBody>
                  <a:bodyPr lIns="0" tIns="0" rIns="0" bIns="0" anchor="ctr"/>
                  <a:lstStyle/>
                  <a:p>
                    <a:pPr algn="ctr"/>
                    <a:r>
                      <a:rPr lang="en-US" altLang="zh-CN" sz="600" b="0" dirty="0">
                        <a:solidFill>
                          <a:schemeClr val="tx1"/>
                        </a:solidFill>
                        <a:latin typeface="Arial" pitchFamily="34" charset="0"/>
                        <a:cs typeface="Arial" pitchFamily="34" charset="0"/>
                      </a:rPr>
                      <a:t>6</a:t>
                    </a:r>
                  </a:p>
                </p:txBody>
              </p:sp>
              <p:sp>
                <p:nvSpPr>
                  <p:cNvPr id="60" name="Rectangle 101"/>
                  <p:cNvSpPr>
                    <a:spLocks noChangeArrowheads="1"/>
                  </p:cNvSpPr>
                  <p:nvPr/>
                </p:nvSpPr>
                <p:spPr bwMode="auto">
                  <a:xfrm>
                    <a:off x="4296578" y="3487417"/>
                    <a:ext cx="382436" cy="184428"/>
                  </a:xfrm>
                  <a:prstGeom prst="rect">
                    <a:avLst/>
                  </a:prstGeom>
                  <a:solidFill>
                    <a:srgbClr val="FFFFFF"/>
                  </a:solidFill>
                  <a:ln w="9525">
                    <a:solidFill>
                      <a:schemeClr val="bg1"/>
                    </a:solidFill>
                    <a:miter lim="800000"/>
                    <a:headEnd/>
                    <a:tailEnd/>
                  </a:ln>
                </p:spPr>
                <p:txBody>
                  <a:bodyPr lIns="0" tIns="0" rIns="0" bIns="0" anchor="ctr" anchorCtr="1"/>
                  <a:lstStyle/>
                  <a:p>
                    <a:pPr algn="ctr"/>
                    <a:r>
                      <a:rPr lang="zh-CN" altLang="en-US" sz="900" b="0" dirty="0">
                        <a:solidFill>
                          <a:schemeClr val="tx1"/>
                        </a:solidFill>
                        <a:latin typeface="Arial" pitchFamily="34" charset="0"/>
                        <a:cs typeface="Arial" pitchFamily="34" charset="0"/>
                      </a:rPr>
                      <a:t>锦华里</a:t>
                    </a:r>
                  </a:p>
                </p:txBody>
              </p:sp>
              <p:pic>
                <p:nvPicPr>
                  <p:cNvPr id="61" name="Picture 91"/>
                  <p:cNvPicPr>
                    <a:picLocks noChangeAspect="1" noChangeArrowheads="1"/>
                  </p:cNvPicPr>
                  <p:nvPr/>
                </p:nvPicPr>
                <p:blipFill>
                  <a:blip r:embed="rId3" cstate="print"/>
                  <a:srcRect/>
                  <a:stretch>
                    <a:fillRect/>
                  </a:stretch>
                </p:blipFill>
                <p:spPr bwMode="auto">
                  <a:xfrm>
                    <a:off x="3324496" y="2937015"/>
                    <a:ext cx="183569" cy="152729"/>
                  </a:xfrm>
                  <a:prstGeom prst="rect">
                    <a:avLst/>
                  </a:prstGeom>
                  <a:noFill/>
                  <a:ln w="1">
                    <a:noFill/>
                    <a:miter lim="800000"/>
                    <a:headEnd/>
                    <a:tailEnd/>
                  </a:ln>
                </p:spPr>
              </p:pic>
            </p:grpSp>
            <p:grpSp>
              <p:nvGrpSpPr>
                <p:cNvPr id="34" name="组合 138"/>
                <p:cNvGrpSpPr/>
                <p:nvPr/>
              </p:nvGrpSpPr>
              <p:grpSpPr>
                <a:xfrm>
                  <a:off x="28575" y="1772816"/>
                  <a:ext cx="3176067" cy="1959544"/>
                  <a:chOff x="28575" y="1772816"/>
                  <a:chExt cx="3176067" cy="1959544"/>
                </a:xfrm>
              </p:grpSpPr>
              <p:pic>
                <p:nvPicPr>
                  <p:cNvPr id="35" name="图片 12"/>
                  <p:cNvPicPr>
                    <a:picLocks noChangeAspect="1" noChangeArrowheads="1"/>
                  </p:cNvPicPr>
                  <p:nvPr/>
                </p:nvPicPr>
                <p:blipFill>
                  <a:blip r:embed="rId5" cstate="print"/>
                  <a:srcRect r="4959"/>
                  <a:stretch>
                    <a:fillRect/>
                  </a:stretch>
                </p:blipFill>
                <p:spPr bwMode="auto">
                  <a:xfrm>
                    <a:off x="28575" y="1772816"/>
                    <a:ext cx="3176067" cy="1959544"/>
                  </a:xfrm>
                  <a:prstGeom prst="rect">
                    <a:avLst/>
                  </a:prstGeom>
                  <a:noFill/>
                  <a:ln w="9525">
                    <a:solidFill>
                      <a:schemeClr val="tx1"/>
                    </a:solidFill>
                    <a:miter lim="800000"/>
                    <a:headEnd/>
                    <a:tailEnd/>
                  </a:ln>
                </p:spPr>
              </p:pic>
              <p:sp>
                <p:nvSpPr>
                  <p:cNvPr id="36" name="Rectangle 120"/>
                  <p:cNvSpPr>
                    <a:spLocks noChangeArrowheads="1"/>
                  </p:cNvSpPr>
                  <p:nvPr/>
                </p:nvSpPr>
                <p:spPr bwMode="auto">
                  <a:xfrm>
                    <a:off x="945030" y="1902492"/>
                    <a:ext cx="382436" cy="184428"/>
                  </a:xfrm>
                  <a:prstGeom prst="rect">
                    <a:avLst/>
                  </a:prstGeom>
                  <a:solidFill>
                    <a:srgbClr val="FFFFFF"/>
                  </a:solidFill>
                  <a:ln w="9525">
                    <a:solidFill>
                      <a:schemeClr val="bg1"/>
                    </a:solidFill>
                    <a:miter lim="800000"/>
                    <a:headEnd/>
                    <a:tailEnd/>
                  </a:ln>
                </p:spPr>
                <p:txBody>
                  <a:bodyPr lIns="0" tIns="0" rIns="0" bIns="0" anchor="ctr" anchorCtr="1"/>
                  <a:lstStyle/>
                  <a:p>
                    <a:pPr algn="ctr"/>
                    <a:r>
                      <a:rPr lang="zh-CN" altLang="en-US" sz="900" b="0" dirty="0">
                        <a:solidFill>
                          <a:schemeClr val="tx1"/>
                        </a:solidFill>
                        <a:latin typeface="Arial" pitchFamily="34" charset="0"/>
                        <a:cs typeface="Arial" pitchFamily="34" charset="0"/>
                      </a:rPr>
                      <a:t>锦绣里</a:t>
                    </a:r>
                  </a:p>
                </p:txBody>
              </p:sp>
              <p:pic>
                <p:nvPicPr>
                  <p:cNvPr id="37" name="Picture 91"/>
                  <p:cNvPicPr>
                    <a:picLocks noChangeAspect="1" noChangeArrowheads="1"/>
                  </p:cNvPicPr>
                  <p:nvPr/>
                </p:nvPicPr>
                <p:blipFill>
                  <a:blip r:embed="rId3" cstate="print"/>
                  <a:srcRect/>
                  <a:stretch>
                    <a:fillRect/>
                  </a:stretch>
                </p:blipFill>
                <p:spPr bwMode="auto">
                  <a:xfrm>
                    <a:off x="1675133" y="2006232"/>
                    <a:ext cx="183569" cy="152729"/>
                  </a:xfrm>
                  <a:prstGeom prst="rect">
                    <a:avLst/>
                  </a:prstGeom>
                  <a:noFill/>
                  <a:ln w="1">
                    <a:noFill/>
                    <a:miter lim="800000"/>
                    <a:headEnd/>
                    <a:tailEnd/>
                  </a:ln>
                </p:spPr>
              </p:pic>
              <p:sp>
                <p:nvSpPr>
                  <p:cNvPr id="38" name="Oval 21"/>
                  <p:cNvSpPr>
                    <a:spLocks noChangeArrowheads="1"/>
                  </p:cNvSpPr>
                  <p:nvPr/>
                </p:nvSpPr>
                <p:spPr bwMode="auto">
                  <a:xfrm>
                    <a:off x="188503" y="2157521"/>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14</a:t>
                    </a:r>
                  </a:p>
                </p:txBody>
              </p:sp>
              <p:sp>
                <p:nvSpPr>
                  <p:cNvPr id="39" name="Oval 21"/>
                  <p:cNvSpPr>
                    <a:spLocks noChangeArrowheads="1"/>
                  </p:cNvSpPr>
                  <p:nvPr/>
                </p:nvSpPr>
                <p:spPr bwMode="auto">
                  <a:xfrm>
                    <a:off x="313664" y="2220918"/>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13</a:t>
                    </a:r>
                  </a:p>
                </p:txBody>
              </p:sp>
              <p:sp>
                <p:nvSpPr>
                  <p:cNvPr id="40" name="Oval 21"/>
                  <p:cNvSpPr>
                    <a:spLocks noChangeArrowheads="1"/>
                  </p:cNvSpPr>
                  <p:nvPr/>
                </p:nvSpPr>
                <p:spPr bwMode="auto">
                  <a:xfrm>
                    <a:off x="377635" y="2336185"/>
                    <a:ext cx="125161" cy="129676"/>
                  </a:xfrm>
                  <a:prstGeom prst="ellipse">
                    <a:avLst/>
                  </a:prstGeom>
                  <a:solidFill>
                    <a:srgbClr val="808000"/>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11</a:t>
                    </a:r>
                  </a:p>
                </p:txBody>
              </p:sp>
              <p:sp>
                <p:nvSpPr>
                  <p:cNvPr id="41" name="Oval 21"/>
                  <p:cNvSpPr>
                    <a:spLocks noChangeArrowheads="1"/>
                  </p:cNvSpPr>
                  <p:nvPr/>
                </p:nvSpPr>
                <p:spPr bwMode="auto">
                  <a:xfrm>
                    <a:off x="502795" y="2395259"/>
                    <a:ext cx="125161" cy="129676"/>
                  </a:xfrm>
                  <a:prstGeom prst="ellipse">
                    <a:avLst/>
                  </a:prstGeom>
                  <a:solidFill>
                    <a:srgbClr val="808000"/>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10</a:t>
                    </a:r>
                  </a:p>
                </p:txBody>
              </p:sp>
              <p:sp>
                <p:nvSpPr>
                  <p:cNvPr id="42" name="Oval 21"/>
                  <p:cNvSpPr>
                    <a:spLocks noChangeArrowheads="1"/>
                  </p:cNvSpPr>
                  <p:nvPr/>
                </p:nvSpPr>
                <p:spPr bwMode="auto">
                  <a:xfrm>
                    <a:off x="650207" y="2220918"/>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4</a:t>
                    </a:r>
                  </a:p>
                </p:txBody>
              </p:sp>
              <p:sp>
                <p:nvSpPr>
                  <p:cNvPr id="43" name="Oval 21"/>
                  <p:cNvSpPr>
                    <a:spLocks noChangeArrowheads="1"/>
                  </p:cNvSpPr>
                  <p:nvPr/>
                </p:nvSpPr>
                <p:spPr bwMode="auto">
                  <a:xfrm>
                    <a:off x="622393" y="2523495"/>
                    <a:ext cx="125161" cy="129676"/>
                  </a:xfrm>
                  <a:prstGeom prst="ellipse">
                    <a:avLst/>
                  </a:prstGeom>
                  <a:solidFill>
                    <a:srgbClr val="808000"/>
                  </a:solidFill>
                  <a:ln w="9525" algn="ctr">
                    <a:noFill/>
                    <a:round/>
                    <a:headEnd/>
                    <a:tailEnd/>
                  </a:ln>
                </p:spPr>
                <p:txBody>
                  <a:bodyPr wrap="none" lIns="0" tIns="0" rIns="0" bIns="0" anchor="ctr"/>
                  <a:lstStyle/>
                  <a:p>
                    <a:pPr algn="ctr"/>
                    <a:r>
                      <a:rPr lang="en-US" altLang="zh-CN" sz="600" b="0">
                        <a:solidFill>
                          <a:schemeClr val="tx1"/>
                        </a:solidFill>
                        <a:latin typeface="Arial" pitchFamily="34" charset="0"/>
                        <a:cs typeface="Arial" pitchFamily="34" charset="0"/>
                      </a:rPr>
                      <a:t>8</a:t>
                    </a:r>
                  </a:p>
                </p:txBody>
              </p:sp>
              <p:sp>
                <p:nvSpPr>
                  <p:cNvPr id="44" name="Oval 21"/>
                  <p:cNvSpPr>
                    <a:spLocks noChangeArrowheads="1"/>
                  </p:cNvSpPr>
                  <p:nvPr/>
                </p:nvSpPr>
                <p:spPr bwMode="auto">
                  <a:xfrm>
                    <a:off x="983969" y="2369324"/>
                    <a:ext cx="125161" cy="129676"/>
                  </a:xfrm>
                  <a:prstGeom prst="ellipse">
                    <a:avLst/>
                  </a:prstGeom>
                  <a:solidFill>
                    <a:srgbClr val="808000"/>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7</a:t>
                    </a:r>
                  </a:p>
                </p:txBody>
              </p:sp>
              <p:sp>
                <p:nvSpPr>
                  <p:cNvPr id="45" name="Oval 21"/>
                  <p:cNvSpPr>
                    <a:spLocks noChangeArrowheads="1"/>
                  </p:cNvSpPr>
                  <p:nvPr/>
                </p:nvSpPr>
                <p:spPr bwMode="auto">
                  <a:xfrm>
                    <a:off x="864371" y="2256939"/>
                    <a:ext cx="125161" cy="129676"/>
                  </a:xfrm>
                  <a:prstGeom prst="ellipse">
                    <a:avLst/>
                  </a:prstGeom>
                  <a:solidFill>
                    <a:srgbClr val="808000"/>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6</a:t>
                    </a:r>
                  </a:p>
                </p:txBody>
              </p:sp>
              <p:sp>
                <p:nvSpPr>
                  <p:cNvPr id="46" name="Oval 21"/>
                  <p:cNvSpPr>
                    <a:spLocks noChangeArrowheads="1"/>
                  </p:cNvSpPr>
                  <p:nvPr/>
                </p:nvSpPr>
                <p:spPr bwMode="auto">
                  <a:xfrm>
                    <a:off x="881059" y="2125823"/>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5</a:t>
                    </a:r>
                  </a:p>
                </p:txBody>
              </p:sp>
              <p:sp>
                <p:nvSpPr>
                  <p:cNvPr id="47" name="Oval 21"/>
                  <p:cNvSpPr>
                    <a:spLocks noChangeArrowheads="1"/>
                  </p:cNvSpPr>
                  <p:nvPr/>
                </p:nvSpPr>
                <p:spPr bwMode="auto">
                  <a:xfrm>
                    <a:off x="675239" y="2089801"/>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3</a:t>
                    </a:r>
                  </a:p>
                </p:txBody>
              </p:sp>
              <p:sp>
                <p:nvSpPr>
                  <p:cNvPr id="48" name="Oval 21"/>
                  <p:cNvSpPr>
                    <a:spLocks noChangeArrowheads="1"/>
                  </p:cNvSpPr>
                  <p:nvPr/>
                </p:nvSpPr>
                <p:spPr bwMode="auto">
                  <a:xfrm>
                    <a:off x="691927" y="1968769"/>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1</a:t>
                    </a:r>
                  </a:p>
                </p:txBody>
              </p:sp>
              <p:sp>
                <p:nvSpPr>
                  <p:cNvPr id="49" name="Oval 21"/>
                  <p:cNvSpPr>
                    <a:spLocks noChangeArrowheads="1"/>
                  </p:cNvSpPr>
                  <p:nvPr/>
                </p:nvSpPr>
                <p:spPr bwMode="auto">
                  <a:xfrm>
                    <a:off x="415182" y="2108531"/>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12</a:t>
                    </a:r>
                  </a:p>
                </p:txBody>
              </p:sp>
              <p:sp>
                <p:nvSpPr>
                  <p:cNvPr id="50" name="Oval 21"/>
                  <p:cNvSpPr>
                    <a:spLocks noChangeArrowheads="1"/>
                  </p:cNvSpPr>
                  <p:nvPr/>
                </p:nvSpPr>
                <p:spPr bwMode="auto">
                  <a:xfrm>
                    <a:off x="557031" y="2042255"/>
                    <a:ext cx="125161" cy="129676"/>
                  </a:xfrm>
                  <a:prstGeom prst="ellipse">
                    <a:avLst/>
                  </a:prstGeom>
                  <a:solidFill>
                    <a:srgbClr val="FFCC99"/>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2</a:t>
                    </a:r>
                  </a:p>
                </p:txBody>
              </p:sp>
              <p:sp>
                <p:nvSpPr>
                  <p:cNvPr id="51" name="Oval 21"/>
                  <p:cNvSpPr>
                    <a:spLocks noChangeArrowheads="1"/>
                  </p:cNvSpPr>
                  <p:nvPr/>
                </p:nvSpPr>
                <p:spPr bwMode="auto">
                  <a:xfrm>
                    <a:off x="683585" y="2343395"/>
                    <a:ext cx="125161" cy="129676"/>
                  </a:xfrm>
                  <a:prstGeom prst="ellipse">
                    <a:avLst/>
                  </a:prstGeom>
                  <a:solidFill>
                    <a:srgbClr val="FF0000"/>
                  </a:solidFill>
                  <a:ln w="9525" algn="ctr">
                    <a:noFill/>
                    <a:round/>
                    <a:headEnd/>
                    <a:tailEnd/>
                  </a:ln>
                </p:spPr>
                <p:txBody>
                  <a:bodyPr wrap="none" lIns="0" tIns="0" rIns="0" bIns="0" anchor="ctr"/>
                  <a:lstStyle/>
                  <a:p>
                    <a:pPr algn="ctr"/>
                    <a:r>
                      <a:rPr lang="en-US" altLang="zh-CN" sz="600" b="0" dirty="0">
                        <a:solidFill>
                          <a:schemeClr val="tx1"/>
                        </a:solidFill>
                        <a:latin typeface="Arial" pitchFamily="34" charset="0"/>
                        <a:cs typeface="Arial" pitchFamily="34" charset="0"/>
                      </a:rPr>
                      <a:t>9</a:t>
                    </a:r>
                  </a:p>
                </p:txBody>
              </p:sp>
            </p:grpSp>
          </p:grpSp>
        </p:grpSp>
        <p:grpSp>
          <p:nvGrpSpPr>
            <p:cNvPr id="7" name="组合 77"/>
            <p:cNvGrpSpPr/>
            <p:nvPr/>
          </p:nvGrpSpPr>
          <p:grpSpPr>
            <a:xfrm>
              <a:off x="7076902" y="1762150"/>
              <a:ext cx="2028825" cy="1971675"/>
              <a:chOff x="7076902" y="1762150"/>
              <a:chExt cx="2028825" cy="1971675"/>
            </a:xfrm>
          </p:grpSpPr>
          <p:pic>
            <p:nvPicPr>
              <p:cNvPr id="8" name="Picture 1"/>
              <p:cNvPicPr>
                <a:picLocks noChangeAspect="1" noChangeArrowheads="1"/>
              </p:cNvPicPr>
              <p:nvPr/>
            </p:nvPicPr>
            <p:blipFill>
              <a:blip r:embed="rId6" cstate="print"/>
              <a:srcRect/>
              <a:stretch>
                <a:fillRect/>
              </a:stretch>
            </p:blipFill>
            <p:spPr bwMode="auto">
              <a:xfrm>
                <a:off x="7076902" y="1762150"/>
                <a:ext cx="2028825" cy="1971675"/>
              </a:xfrm>
              <a:prstGeom prst="rect">
                <a:avLst/>
              </a:prstGeom>
              <a:noFill/>
              <a:ln w="9525">
                <a:solidFill>
                  <a:schemeClr val="tx1"/>
                </a:solidFill>
                <a:miter lim="800000"/>
                <a:headEnd/>
                <a:tailEnd/>
              </a:ln>
            </p:spPr>
          </p:pic>
          <p:sp>
            <p:nvSpPr>
              <p:cNvPr id="9" name="Oval 15"/>
              <p:cNvSpPr>
                <a:spLocks noChangeArrowheads="1"/>
              </p:cNvSpPr>
              <p:nvPr/>
            </p:nvSpPr>
            <p:spPr bwMode="auto">
              <a:xfrm>
                <a:off x="7303592" y="1907307"/>
                <a:ext cx="142875" cy="142875"/>
              </a:xfrm>
              <a:prstGeom prst="ellipse">
                <a:avLst/>
              </a:prstGeom>
              <a:solidFill>
                <a:srgbClr val="FF0000"/>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3</a:t>
                </a:r>
                <a:endParaRPr lang="en-US" altLang="zh-CN" sz="600" dirty="0">
                  <a:latin typeface="Arial" pitchFamily="34" charset="0"/>
                  <a:cs typeface="Arial" pitchFamily="34" charset="0"/>
                </a:endParaRPr>
              </a:p>
            </p:txBody>
          </p:sp>
          <p:sp>
            <p:nvSpPr>
              <p:cNvPr id="10" name="Oval 15"/>
              <p:cNvSpPr>
                <a:spLocks noChangeArrowheads="1"/>
              </p:cNvSpPr>
              <p:nvPr/>
            </p:nvSpPr>
            <p:spPr bwMode="auto">
              <a:xfrm>
                <a:off x="7591624" y="1834158"/>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4</a:t>
                </a:r>
                <a:endParaRPr lang="en-US" altLang="zh-CN" sz="600" dirty="0">
                  <a:latin typeface="Arial" pitchFamily="34" charset="0"/>
                  <a:cs typeface="Arial" pitchFamily="34" charset="0"/>
                </a:endParaRPr>
              </a:p>
            </p:txBody>
          </p:sp>
          <p:sp>
            <p:nvSpPr>
              <p:cNvPr id="12" name="Oval 15"/>
              <p:cNvSpPr>
                <a:spLocks noChangeArrowheads="1"/>
              </p:cNvSpPr>
              <p:nvPr/>
            </p:nvSpPr>
            <p:spPr bwMode="auto">
              <a:xfrm>
                <a:off x="7845748" y="1997224"/>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6</a:t>
                </a:r>
                <a:endParaRPr lang="en-US" altLang="zh-CN" sz="600" dirty="0">
                  <a:latin typeface="Arial" pitchFamily="34" charset="0"/>
                  <a:cs typeface="Arial" pitchFamily="34" charset="0"/>
                </a:endParaRPr>
              </a:p>
            </p:txBody>
          </p:sp>
          <p:sp>
            <p:nvSpPr>
              <p:cNvPr id="13" name="Oval 15"/>
              <p:cNvSpPr>
                <a:spLocks noChangeArrowheads="1"/>
              </p:cNvSpPr>
              <p:nvPr/>
            </p:nvSpPr>
            <p:spPr bwMode="auto">
              <a:xfrm>
                <a:off x="8239696" y="1959124"/>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7</a:t>
                </a:r>
                <a:endParaRPr lang="en-US" altLang="zh-CN" sz="600" dirty="0">
                  <a:latin typeface="Arial" pitchFamily="34" charset="0"/>
                  <a:cs typeface="Arial" pitchFamily="34" charset="0"/>
                </a:endParaRPr>
              </a:p>
            </p:txBody>
          </p:sp>
          <p:sp>
            <p:nvSpPr>
              <p:cNvPr id="14" name="Oval 15"/>
              <p:cNvSpPr>
                <a:spLocks noChangeArrowheads="1"/>
              </p:cNvSpPr>
              <p:nvPr/>
            </p:nvSpPr>
            <p:spPr bwMode="auto">
              <a:xfrm>
                <a:off x="8564687" y="2195339"/>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9</a:t>
                </a:r>
                <a:endParaRPr lang="en-US" altLang="zh-CN" sz="600" dirty="0">
                  <a:latin typeface="Arial" pitchFamily="34" charset="0"/>
                  <a:cs typeface="Arial" pitchFamily="34" charset="0"/>
                </a:endParaRPr>
              </a:p>
            </p:txBody>
          </p:sp>
          <p:sp>
            <p:nvSpPr>
              <p:cNvPr id="16" name="Oval 15"/>
              <p:cNvSpPr>
                <a:spLocks noChangeArrowheads="1"/>
              </p:cNvSpPr>
              <p:nvPr/>
            </p:nvSpPr>
            <p:spPr bwMode="auto">
              <a:xfrm>
                <a:off x="8814619" y="2482230"/>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10</a:t>
                </a:r>
                <a:endParaRPr lang="en-US" altLang="zh-CN" sz="600" dirty="0">
                  <a:latin typeface="Arial" pitchFamily="34" charset="0"/>
                  <a:cs typeface="Arial" pitchFamily="34" charset="0"/>
                </a:endParaRPr>
              </a:p>
            </p:txBody>
          </p:sp>
          <p:sp>
            <p:nvSpPr>
              <p:cNvPr id="17" name="Oval 15"/>
              <p:cNvSpPr>
                <a:spLocks noChangeArrowheads="1"/>
              </p:cNvSpPr>
              <p:nvPr/>
            </p:nvSpPr>
            <p:spPr bwMode="auto">
              <a:xfrm>
                <a:off x="8670603" y="2760737"/>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9</a:t>
                </a:r>
                <a:endParaRPr lang="en-US" altLang="zh-CN" sz="600" dirty="0">
                  <a:latin typeface="Arial" pitchFamily="34" charset="0"/>
                  <a:cs typeface="Arial" pitchFamily="34" charset="0"/>
                </a:endParaRPr>
              </a:p>
            </p:txBody>
          </p:sp>
          <p:sp>
            <p:nvSpPr>
              <p:cNvPr id="18" name="Oval 15"/>
              <p:cNvSpPr>
                <a:spLocks noChangeArrowheads="1"/>
              </p:cNvSpPr>
              <p:nvPr/>
            </p:nvSpPr>
            <p:spPr bwMode="auto">
              <a:xfrm>
                <a:off x="8311704" y="2751212"/>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8</a:t>
                </a:r>
                <a:endParaRPr lang="en-US" altLang="zh-CN" sz="600" dirty="0">
                  <a:latin typeface="Arial" pitchFamily="34" charset="0"/>
                  <a:cs typeface="Arial" pitchFamily="34" charset="0"/>
                </a:endParaRPr>
              </a:p>
            </p:txBody>
          </p:sp>
          <p:sp>
            <p:nvSpPr>
              <p:cNvPr id="19" name="Oval 15"/>
              <p:cNvSpPr>
                <a:spLocks noChangeArrowheads="1"/>
              </p:cNvSpPr>
              <p:nvPr/>
            </p:nvSpPr>
            <p:spPr bwMode="auto">
              <a:xfrm>
                <a:off x="8004622" y="2751212"/>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6</a:t>
                </a:r>
                <a:endParaRPr lang="en-US" altLang="zh-CN" sz="600" dirty="0">
                  <a:latin typeface="Arial" pitchFamily="34" charset="0"/>
                  <a:cs typeface="Arial" pitchFamily="34" charset="0"/>
                </a:endParaRPr>
              </a:p>
            </p:txBody>
          </p:sp>
          <p:sp>
            <p:nvSpPr>
              <p:cNvPr id="20" name="Oval 15"/>
              <p:cNvSpPr>
                <a:spLocks noChangeArrowheads="1"/>
              </p:cNvSpPr>
              <p:nvPr/>
            </p:nvSpPr>
            <p:spPr bwMode="auto">
              <a:xfrm>
                <a:off x="8094539" y="2482230"/>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7</a:t>
                </a:r>
                <a:endParaRPr lang="en-US" altLang="zh-CN" sz="600" dirty="0">
                  <a:latin typeface="Arial" pitchFamily="34" charset="0"/>
                  <a:cs typeface="Arial" pitchFamily="34" charset="0"/>
                </a:endParaRPr>
              </a:p>
            </p:txBody>
          </p:sp>
          <p:sp>
            <p:nvSpPr>
              <p:cNvPr id="21" name="Oval 15"/>
              <p:cNvSpPr>
                <a:spLocks noChangeArrowheads="1"/>
              </p:cNvSpPr>
              <p:nvPr/>
            </p:nvSpPr>
            <p:spPr bwMode="auto">
              <a:xfrm>
                <a:off x="7673157" y="2752353"/>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5</a:t>
                </a:r>
                <a:endParaRPr lang="en-US" altLang="zh-CN" sz="600" dirty="0">
                  <a:latin typeface="Arial" pitchFamily="34" charset="0"/>
                  <a:cs typeface="Arial" pitchFamily="34" charset="0"/>
                </a:endParaRPr>
              </a:p>
            </p:txBody>
          </p:sp>
          <p:sp>
            <p:nvSpPr>
              <p:cNvPr id="22" name="Oval 15"/>
              <p:cNvSpPr>
                <a:spLocks noChangeArrowheads="1"/>
              </p:cNvSpPr>
              <p:nvPr/>
            </p:nvSpPr>
            <p:spPr bwMode="auto">
              <a:xfrm>
                <a:off x="7825557" y="2320305"/>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5</a:t>
                </a:r>
                <a:endParaRPr lang="en-US" altLang="zh-CN" sz="600" dirty="0">
                  <a:latin typeface="Arial" pitchFamily="34" charset="0"/>
                  <a:cs typeface="Arial" pitchFamily="34" charset="0"/>
                </a:endParaRPr>
              </a:p>
            </p:txBody>
          </p:sp>
          <p:sp>
            <p:nvSpPr>
              <p:cNvPr id="23" name="Oval 15"/>
              <p:cNvSpPr>
                <a:spLocks noChangeArrowheads="1"/>
              </p:cNvSpPr>
              <p:nvPr/>
            </p:nvSpPr>
            <p:spPr bwMode="auto">
              <a:xfrm>
                <a:off x="7475042" y="2328689"/>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2</a:t>
                </a:r>
                <a:endParaRPr lang="en-US" altLang="zh-CN" sz="600" dirty="0">
                  <a:latin typeface="Arial" pitchFamily="34" charset="0"/>
                  <a:cs typeface="Arial" pitchFamily="34" charset="0"/>
                </a:endParaRPr>
              </a:p>
            </p:txBody>
          </p:sp>
          <p:sp>
            <p:nvSpPr>
              <p:cNvPr id="24" name="Oval 15"/>
              <p:cNvSpPr>
                <a:spLocks noChangeArrowheads="1"/>
              </p:cNvSpPr>
              <p:nvPr/>
            </p:nvSpPr>
            <p:spPr bwMode="auto">
              <a:xfrm>
                <a:off x="7230443" y="2185814"/>
                <a:ext cx="142875" cy="142875"/>
              </a:xfrm>
              <a:prstGeom prst="ellipse">
                <a:avLst/>
              </a:prstGeom>
              <a:solidFill>
                <a:srgbClr val="FF0000"/>
              </a:solidFill>
              <a:ln w="9525" algn="ctr">
                <a:noFill/>
                <a:round/>
                <a:headEnd/>
                <a:tailEnd/>
              </a:ln>
            </p:spPr>
            <p:txBody>
              <a:bodyPr wrap="none" lIns="0" tIns="0" rIns="0" bIns="0" anchor="ctr"/>
              <a:lstStyle/>
              <a:p>
                <a:pPr algn="ctr"/>
                <a:r>
                  <a:rPr lang="en-US" altLang="zh-CN" sz="600" dirty="0">
                    <a:latin typeface="Arial" pitchFamily="34" charset="0"/>
                    <a:cs typeface="Arial" pitchFamily="34" charset="0"/>
                  </a:rPr>
                  <a:t>1</a:t>
                </a:r>
              </a:p>
            </p:txBody>
          </p:sp>
          <p:sp>
            <p:nvSpPr>
              <p:cNvPr id="25" name="Oval 15"/>
              <p:cNvSpPr>
                <a:spLocks noChangeArrowheads="1"/>
              </p:cNvSpPr>
              <p:nvPr/>
            </p:nvSpPr>
            <p:spPr bwMode="auto">
              <a:xfrm>
                <a:off x="7321501" y="2670820"/>
                <a:ext cx="142875" cy="142875"/>
              </a:xfrm>
              <a:prstGeom prst="ellipse">
                <a:avLst/>
              </a:prstGeom>
              <a:solidFill>
                <a:srgbClr val="FF00FF"/>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4</a:t>
                </a:r>
                <a:endParaRPr lang="en-US" altLang="zh-CN" sz="600" dirty="0">
                  <a:latin typeface="Arial" pitchFamily="34" charset="0"/>
                  <a:cs typeface="Arial" pitchFamily="34" charset="0"/>
                </a:endParaRPr>
              </a:p>
            </p:txBody>
          </p:sp>
          <p:sp>
            <p:nvSpPr>
              <p:cNvPr id="26" name="Oval 15"/>
              <p:cNvSpPr>
                <a:spLocks noChangeArrowheads="1"/>
              </p:cNvSpPr>
              <p:nvPr/>
            </p:nvSpPr>
            <p:spPr bwMode="auto">
              <a:xfrm>
                <a:off x="7375600" y="2870845"/>
                <a:ext cx="142875" cy="142875"/>
              </a:xfrm>
              <a:prstGeom prst="ellipse">
                <a:avLst/>
              </a:prstGeom>
              <a:solidFill>
                <a:srgbClr val="FF00FF"/>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3</a:t>
                </a:r>
                <a:endParaRPr lang="en-US" altLang="zh-CN" sz="600" dirty="0">
                  <a:latin typeface="Arial" pitchFamily="34" charset="0"/>
                  <a:cs typeface="Arial" pitchFamily="34" charset="0"/>
                </a:endParaRPr>
              </a:p>
            </p:txBody>
          </p:sp>
          <p:sp>
            <p:nvSpPr>
              <p:cNvPr id="27" name="Oval 15"/>
              <p:cNvSpPr>
                <a:spLocks noChangeArrowheads="1"/>
              </p:cNvSpPr>
              <p:nvPr/>
            </p:nvSpPr>
            <p:spPr bwMode="auto">
              <a:xfrm>
                <a:off x="7519616" y="3067819"/>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2</a:t>
                </a:r>
                <a:endParaRPr lang="en-US" altLang="zh-CN" sz="600" dirty="0">
                  <a:latin typeface="Arial" pitchFamily="34" charset="0"/>
                  <a:cs typeface="Arial" pitchFamily="34" charset="0"/>
                </a:endParaRPr>
              </a:p>
            </p:txBody>
          </p:sp>
          <p:sp>
            <p:nvSpPr>
              <p:cNvPr id="28" name="Oval 15"/>
              <p:cNvSpPr>
                <a:spLocks noChangeArrowheads="1"/>
              </p:cNvSpPr>
              <p:nvPr/>
            </p:nvSpPr>
            <p:spPr bwMode="auto">
              <a:xfrm>
                <a:off x="7436942" y="3390900"/>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a:latin typeface="Arial" pitchFamily="34" charset="0"/>
                    <a:cs typeface="Arial" pitchFamily="34" charset="0"/>
                  </a:rPr>
                  <a:t>1</a:t>
                </a:r>
              </a:p>
            </p:txBody>
          </p:sp>
          <p:sp>
            <p:nvSpPr>
              <p:cNvPr id="29" name="Oval 15"/>
              <p:cNvSpPr>
                <a:spLocks noChangeArrowheads="1"/>
              </p:cNvSpPr>
              <p:nvPr/>
            </p:nvSpPr>
            <p:spPr bwMode="auto">
              <a:xfrm>
                <a:off x="8205788" y="2257822"/>
                <a:ext cx="142875" cy="142875"/>
              </a:xfrm>
              <a:prstGeom prst="ellipse">
                <a:avLst/>
              </a:prstGeom>
              <a:solidFill>
                <a:srgbClr val="FFCC99"/>
              </a:solidFill>
              <a:ln w="9525" algn="ctr">
                <a:noFill/>
                <a:round/>
                <a:headEnd/>
                <a:tailEnd/>
              </a:ln>
            </p:spPr>
            <p:txBody>
              <a:bodyPr wrap="none" lIns="0" tIns="0" rIns="0" bIns="0" anchor="ctr"/>
              <a:lstStyle/>
              <a:p>
                <a:pPr algn="ctr"/>
                <a:r>
                  <a:rPr lang="en-US" altLang="zh-CN" sz="600" dirty="0" smtClean="0">
                    <a:latin typeface="Arial" pitchFamily="34" charset="0"/>
                    <a:cs typeface="Arial" pitchFamily="34" charset="0"/>
                  </a:rPr>
                  <a:t>8</a:t>
                </a:r>
                <a:endParaRPr lang="en-US" altLang="zh-CN" sz="600" dirty="0">
                  <a:latin typeface="Arial" pitchFamily="34" charset="0"/>
                  <a:cs typeface="Arial" pitchFamily="34" charset="0"/>
                </a:endParaRPr>
              </a:p>
            </p:txBody>
          </p:sp>
          <p:sp>
            <p:nvSpPr>
              <p:cNvPr id="30" name="Rectangle 108"/>
              <p:cNvSpPr>
                <a:spLocks noChangeArrowheads="1"/>
              </p:cNvSpPr>
              <p:nvPr/>
            </p:nvSpPr>
            <p:spPr bwMode="auto">
              <a:xfrm>
                <a:off x="8616529" y="3502943"/>
                <a:ext cx="382170" cy="183656"/>
              </a:xfrm>
              <a:prstGeom prst="rect">
                <a:avLst/>
              </a:prstGeom>
              <a:solidFill>
                <a:srgbClr val="FFFFFF"/>
              </a:solidFill>
              <a:ln w="9525">
                <a:solidFill>
                  <a:schemeClr val="bg1"/>
                </a:solidFill>
                <a:miter lim="800000"/>
                <a:headEnd/>
                <a:tailEnd/>
              </a:ln>
            </p:spPr>
            <p:txBody>
              <a:bodyPr lIns="0" tIns="0" rIns="0" bIns="0" anchor="ctr" anchorCtr="1"/>
              <a:lstStyle/>
              <a:p>
                <a:pPr algn="ctr"/>
                <a:r>
                  <a:rPr lang="zh-CN" altLang="en-US" sz="900" dirty="0" smtClean="0">
                    <a:latin typeface="Arial" pitchFamily="34" charset="0"/>
                    <a:cs typeface="Arial" pitchFamily="34" charset="0"/>
                  </a:rPr>
                  <a:t>童话里</a:t>
                </a:r>
                <a:endParaRPr lang="zh-CN" altLang="en-US" sz="900" dirty="0">
                  <a:latin typeface="Arial" pitchFamily="34" charset="0"/>
                  <a:cs typeface="Arial" pitchFamily="34" charset="0"/>
                </a:endParaRPr>
              </a:p>
            </p:txBody>
          </p:sp>
        </p:grpSp>
      </p:grpSp>
      <p:graphicFrame>
        <p:nvGraphicFramePr>
          <p:cNvPr id="76" name="Group 3"/>
          <p:cNvGraphicFramePr>
            <a:graphicFrameLocks noGrp="1"/>
          </p:cNvGraphicFramePr>
          <p:nvPr>
            <p:extLst/>
          </p:nvPr>
        </p:nvGraphicFramePr>
        <p:xfrm>
          <a:off x="2503612" y="1946548"/>
          <a:ext cx="685800" cy="1141414"/>
        </p:xfrm>
        <a:graphic>
          <a:graphicData uri="http://schemas.openxmlformats.org/drawingml/2006/table">
            <a:tbl>
              <a:tblPr/>
              <a:tblGrid>
                <a:gridCol w="685800"/>
              </a:tblGrid>
              <a:tr h="274638">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dirty="0" smtClean="0">
                          <a:ln>
                            <a:noFill/>
                          </a:ln>
                          <a:solidFill>
                            <a:srgbClr val="000000"/>
                          </a:solidFill>
                          <a:effectLst/>
                          <a:latin typeface="宋体" pitchFamily="2" charset="-122"/>
                          <a:ea typeface="黑体" pitchFamily="2" charset="-122"/>
                        </a:rPr>
                        <a:t>新推</a:t>
                      </a:r>
                      <a:endParaRPr kumimoji="0" lang="zh-CN" altLang="en-US" sz="1200" b="1" i="0" u="none" strike="noStrike" cap="none" normalizeH="0" baseline="0" dirty="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FF00FF"/>
                    </a:solidFill>
                  </a:tcPr>
                </a:tc>
              </a:tr>
              <a:tr h="290513">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dirty="0" smtClean="0">
                          <a:ln>
                            <a:noFill/>
                          </a:ln>
                          <a:solidFill>
                            <a:srgbClr val="000000"/>
                          </a:solidFill>
                          <a:effectLst/>
                          <a:latin typeface="宋体" pitchFamily="2" charset="-122"/>
                          <a:ea typeface="黑体" pitchFamily="2" charset="-122"/>
                        </a:rPr>
                        <a:t>在售</a:t>
                      </a:r>
                      <a:endParaRPr kumimoji="0" lang="zh-CN" altLang="en-US" sz="1200" b="1" i="0" u="none" strike="noStrike" cap="none" normalizeH="0" baseline="0" dirty="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FF0000"/>
                    </a:solid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smtClean="0">
                          <a:ln>
                            <a:noFill/>
                          </a:ln>
                          <a:solidFill>
                            <a:srgbClr val="000000"/>
                          </a:solidFill>
                          <a:effectLst/>
                          <a:latin typeface="宋体" pitchFamily="2" charset="-122"/>
                          <a:ea typeface="黑体" pitchFamily="2" charset="-122"/>
                        </a:rPr>
                        <a:t>未售</a:t>
                      </a:r>
                      <a:endParaRPr kumimoji="0" lang="zh-CN" altLang="en-US" sz="1200" b="1" i="0" u="none" strike="noStrike" cap="none" normalizeH="0" baseline="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FFCC99"/>
                    </a:solidFill>
                  </a:tcPr>
                </a:tc>
              </a:tr>
              <a:tr h="290513">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zh-CN" altLang="en-US" sz="1200" b="1" i="0" u="none" strike="noStrike" cap="none" normalizeH="0" baseline="0" dirty="0" smtClean="0">
                          <a:ln>
                            <a:noFill/>
                          </a:ln>
                          <a:solidFill>
                            <a:srgbClr val="000000"/>
                          </a:solidFill>
                          <a:effectLst/>
                          <a:latin typeface="宋体" pitchFamily="2" charset="-122"/>
                          <a:ea typeface="黑体" pitchFamily="2" charset="-122"/>
                        </a:rPr>
                        <a:t>售罄</a:t>
                      </a:r>
                      <a:endParaRPr kumimoji="0" lang="zh-CN" altLang="en-US" sz="1200" b="1" i="0" u="none" strike="noStrike" cap="none" normalizeH="0" baseline="0" dirty="0" smtClean="0">
                        <a:ln>
                          <a:noFill/>
                        </a:ln>
                        <a:solidFill>
                          <a:srgbClr val="000000"/>
                        </a:solidFill>
                        <a:effectLst/>
                        <a:latin typeface="Haettenschweiler" pitchFamily="34" charset="0"/>
                        <a:ea typeface="黑体" pitchFamily="2" charset="-122"/>
                      </a:endParaRPr>
                    </a:p>
                  </a:txBody>
                  <a:tcPr anchor="ctr" horzOverflow="overflow">
                    <a:lnL>
                      <a:noFill/>
                    </a:lnL>
                    <a:lnR>
                      <a:noFill/>
                    </a:lnR>
                    <a:lnT>
                      <a:noFill/>
                    </a:lnT>
                    <a:lnB>
                      <a:noFill/>
                    </a:lnB>
                    <a:lnTlToBr>
                      <a:noFill/>
                    </a:lnTlToBr>
                    <a:lnBlToTr>
                      <a:noFill/>
                    </a:lnBlToTr>
                    <a:solidFill>
                      <a:srgbClr val="808000"/>
                    </a:solidFill>
                  </a:tcPr>
                </a:tc>
              </a:tr>
            </a:tbl>
          </a:graphicData>
        </a:graphic>
      </p:graphicFrame>
    </p:spTree>
    <p:extLst>
      <p:ext uri="{BB962C8B-B14F-4D97-AF65-F5344CB8AC3E}">
        <p14:creationId xmlns="" xmlns:p14="http://schemas.microsoft.com/office/powerpoint/2010/main" val="789501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CADAC368-279C-4EFC-9B9E-B2B7A6AA1F4B}" type="slidenum">
              <a:rPr lang="zh-CN" altLang="en-US" sz="1400">
                <a:solidFill>
                  <a:schemeClr val="tx1"/>
                </a:solidFill>
                <a:latin typeface="Haettenschweiler" pitchFamily="34" charset="0"/>
              </a:rPr>
              <a:pPr algn="r"/>
              <a:t>31</a:t>
            </a:fld>
            <a:endParaRPr lang="en-US" altLang="zh-CN" sz="1400">
              <a:solidFill>
                <a:schemeClr val="tx1"/>
              </a:solidFill>
              <a:latin typeface="Haettenschweiler" pitchFamily="34" charset="0"/>
            </a:endParaRPr>
          </a:p>
        </p:txBody>
      </p:sp>
      <p:sp>
        <p:nvSpPr>
          <p:cNvPr id="6" name="Rectangle 5"/>
          <p:cNvSpPr>
            <a:spLocks noChangeArrowheads="1"/>
          </p:cNvSpPr>
          <p:nvPr/>
        </p:nvSpPr>
        <p:spPr bwMode="auto">
          <a:xfrm>
            <a:off x="0" y="0"/>
            <a:ext cx="3203575" cy="503238"/>
          </a:xfrm>
          <a:prstGeom prst="rect">
            <a:avLst/>
          </a:prstGeom>
          <a:solidFill>
            <a:srgbClr val="A50021"/>
          </a:solidFill>
          <a:ln w="9525">
            <a:noFill/>
            <a:miter lim="800000"/>
            <a:headEnd/>
            <a:tailEnd/>
          </a:ln>
        </p:spPr>
        <p:txBody>
          <a:bodyPr anchor="ctr" anchorCtr="1"/>
          <a:lstStyle/>
          <a:p>
            <a:pPr algn="ctr"/>
            <a:r>
              <a:rPr lang="zh-CN" altLang="en-US" b="1" dirty="0">
                <a:solidFill>
                  <a:schemeClr val="bg1"/>
                </a:solidFill>
                <a:latin typeface="Arial" charset="0"/>
                <a:ea typeface="黑体" pitchFamily="2" charset="-122"/>
              </a:rPr>
              <a:t>一周市场新开</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加推</a:t>
            </a:r>
            <a:r>
              <a:rPr lang="en-US" altLang="zh-CN" b="1" dirty="0">
                <a:solidFill>
                  <a:schemeClr val="bg1"/>
                </a:solidFill>
                <a:latin typeface="Arial" charset="0"/>
                <a:ea typeface="黑体" pitchFamily="2" charset="-122"/>
              </a:rPr>
              <a:t>)</a:t>
            </a:r>
            <a:r>
              <a:rPr lang="zh-CN" altLang="en-US" b="1" dirty="0">
                <a:solidFill>
                  <a:schemeClr val="bg1"/>
                </a:solidFill>
                <a:latin typeface="Arial" charset="0"/>
                <a:ea typeface="黑体" pitchFamily="2" charset="-122"/>
              </a:rPr>
              <a:t>项目情况</a:t>
            </a:r>
          </a:p>
        </p:txBody>
      </p:sp>
      <p:pic>
        <p:nvPicPr>
          <p:cNvPr id="4" name="图片 3"/>
          <p:cNvPicPr>
            <a:picLocks noChangeAspect="1"/>
          </p:cNvPicPr>
          <p:nvPr/>
        </p:nvPicPr>
        <p:blipFill>
          <a:blip r:embed="rId2"/>
          <a:stretch>
            <a:fillRect/>
          </a:stretch>
        </p:blipFill>
        <p:spPr>
          <a:xfrm>
            <a:off x="48419" y="1124744"/>
            <a:ext cx="9048750" cy="4667250"/>
          </a:xfrm>
          <a:prstGeom prst="rect">
            <a:avLst/>
          </a:prstGeom>
        </p:spPr>
      </p:pic>
    </p:spTree>
    <p:extLst>
      <p:ext uri="{BB962C8B-B14F-4D97-AF65-F5344CB8AC3E}">
        <p14:creationId xmlns="" xmlns:p14="http://schemas.microsoft.com/office/powerpoint/2010/main" val="3594772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5" y="9501"/>
            <a:ext cx="3571868" cy="500066"/>
          </a:xfrm>
          <a:prstGeom prst="rect">
            <a:avLst/>
          </a:prstGeom>
          <a:solidFill>
            <a:srgbClr val="A50021"/>
          </a:solidFill>
          <a:ln w="9525">
            <a:noFill/>
            <a:miter lim="800000"/>
            <a:headEnd/>
            <a:tailEnd/>
          </a:ln>
        </p:spPr>
        <p:txBody>
          <a:bodyPr anchorCtr="1"/>
          <a:lstStyle/>
          <a:p>
            <a:pPr marR="0" lvl="0" indent="0" fontAlgn="auto">
              <a:lnSpc>
                <a:spcPct val="100000"/>
              </a:lnSpc>
              <a:spcBef>
                <a:spcPts val="0"/>
              </a:spcBef>
              <a:spcAft>
                <a:spcPts val="0"/>
              </a:spcAft>
              <a:buClrTx/>
              <a:buSzTx/>
              <a:buFontTx/>
              <a:buNone/>
              <a:tabLst/>
              <a:defRPr/>
            </a:pPr>
            <a:r>
              <a:rPr lang="zh-CN" altLang="en-US" sz="2200" b="1" dirty="0" smtClean="0">
                <a:solidFill>
                  <a:schemeClr val="bg1"/>
                </a:solidFill>
                <a:latin typeface="黑体" pitchFamily="2" charset="-122"/>
                <a:ea typeface="黑体" pitchFamily="2" charset="-122"/>
              </a:rPr>
              <a:t>一周报媒推广整体情况</a:t>
            </a:r>
            <a:endParaRPr lang="zh-CN" altLang="en-US" sz="2200" b="1" dirty="0">
              <a:solidFill>
                <a:schemeClr val="bg1"/>
              </a:solidFill>
              <a:latin typeface="黑体" pitchFamily="2" charset="-122"/>
              <a:ea typeface="黑体" pitchFamily="2" charset="-122"/>
            </a:endParaRPr>
          </a:p>
        </p:txBody>
      </p:sp>
      <p:sp>
        <p:nvSpPr>
          <p:cNvPr id="5" name="灯片编号占位符 3"/>
          <p:cNvSpPr txBox="1">
            <a:spLocks noGrp="1"/>
          </p:cNvSpPr>
          <p:nvPr/>
        </p:nvSpPr>
        <p:spPr bwMode="auto">
          <a:xfrm>
            <a:off x="7380288" y="6453188"/>
            <a:ext cx="1341437" cy="188912"/>
          </a:xfrm>
          <a:prstGeom prst="rect">
            <a:avLst/>
          </a:prstGeom>
          <a:noFill/>
          <a:ln w="9525">
            <a:noFill/>
            <a:miter lim="800000"/>
            <a:headEnd/>
            <a:tailEnd/>
          </a:ln>
        </p:spPr>
        <p:txBody>
          <a:bodyPr/>
          <a:lstStyle/>
          <a:p>
            <a:pPr algn="r"/>
            <a:fld id="{C0F1D1B7-9808-4E82-820D-325051410B25}" type="slidenum">
              <a:rPr lang="zh-CN" altLang="en-US" sz="1400" b="0">
                <a:latin typeface="Haettenschweiler" pitchFamily="34" charset="0"/>
              </a:rPr>
              <a:pPr algn="r"/>
              <a:t>32</a:t>
            </a:fld>
            <a:endParaRPr lang="en-US" altLang="zh-CN" sz="1400" b="0" dirty="0">
              <a:latin typeface="Haettenschweiler" pitchFamily="34" charset="0"/>
            </a:endParaRPr>
          </a:p>
        </p:txBody>
      </p:sp>
      <p:graphicFrame>
        <p:nvGraphicFramePr>
          <p:cNvPr id="7" name="图表 6"/>
          <p:cNvGraphicFramePr/>
          <p:nvPr>
            <p:extLst>
              <p:ext uri="{D42A27DB-BD31-4B8C-83A1-F6EECF244321}">
                <p14:modId xmlns="" xmlns:p14="http://schemas.microsoft.com/office/powerpoint/2010/main" val="2698690293"/>
              </p:ext>
            </p:extLst>
          </p:nvPr>
        </p:nvGraphicFramePr>
        <p:xfrm>
          <a:off x="142844" y="642918"/>
          <a:ext cx="8858280" cy="285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extLst>
              <p:ext uri="{D42A27DB-BD31-4B8C-83A1-F6EECF244321}">
                <p14:modId xmlns="" xmlns:p14="http://schemas.microsoft.com/office/powerpoint/2010/main" val="4294263134"/>
              </p:ext>
            </p:extLst>
          </p:nvPr>
        </p:nvGraphicFramePr>
        <p:xfrm>
          <a:off x="142844" y="3714752"/>
          <a:ext cx="8858280" cy="2857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842624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txBox="1">
            <a:spLocks noGrp="1"/>
          </p:cNvSpPr>
          <p:nvPr/>
        </p:nvSpPr>
        <p:spPr bwMode="auto">
          <a:xfrm>
            <a:off x="7202195" y="6480447"/>
            <a:ext cx="1341437" cy="188913"/>
          </a:xfrm>
          <a:prstGeom prst="rect">
            <a:avLst/>
          </a:prstGeom>
          <a:noFill/>
          <a:ln w="9525">
            <a:noFill/>
            <a:miter lim="800000"/>
            <a:headEnd/>
            <a:tailEnd/>
          </a:ln>
        </p:spPr>
        <p:txBody>
          <a:bodyPr/>
          <a:lstStyle/>
          <a:p>
            <a:pPr algn="r"/>
            <a:fld id="{6850E7FF-48E4-4C22-9052-D0D78FEDB412}" type="slidenum">
              <a:rPr lang="zh-CN" altLang="en-US" sz="1400" b="0">
                <a:latin typeface="Haettenschweiler" pitchFamily="34" charset="0"/>
              </a:rPr>
              <a:pPr algn="r"/>
              <a:t>33</a:t>
            </a:fld>
            <a:endParaRPr lang="en-US" altLang="zh-CN" sz="1400" b="0" dirty="0">
              <a:latin typeface="Haettenschweiler" pitchFamily="34" charset="0"/>
            </a:endParaRPr>
          </a:p>
        </p:txBody>
      </p:sp>
      <p:sp>
        <p:nvSpPr>
          <p:cNvPr id="8" name="Rectangle 2"/>
          <p:cNvSpPr>
            <a:spLocks noChangeArrowheads="1"/>
          </p:cNvSpPr>
          <p:nvPr/>
        </p:nvSpPr>
        <p:spPr bwMode="auto">
          <a:xfrm>
            <a:off x="498475" y="36512"/>
            <a:ext cx="8229600" cy="334963"/>
          </a:xfrm>
          <a:prstGeom prst="rect">
            <a:avLst/>
          </a:prstGeom>
          <a:noFill/>
          <a:ln>
            <a:noFill/>
          </a:ln>
          <a:extLst/>
        </p:spPr>
        <p:txBody>
          <a:bodyPr anchor="ctr"/>
          <a:lstStyle/>
          <a:p>
            <a:pPr algn="ctr">
              <a:defRPr/>
            </a:pPr>
            <a:r>
              <a:rPr lang="zh-CN" altLang="en-US" sz="2000" b="1" dirty="0">
                <a:solidFill>
                  <a:schemeClr val="tx1"/>
                </a:solidFill>
                <a:latin typeface="+mj-ea"/>
                <a:ea typeface="+mj-ea"/>
              </a:rPr>
              <a:t>周广告投放频次前</a:t>
            </a:r>
            <a:r>
              <a:rPr lang="en-US" altLang="zh-CN" sz="2000" b="1" dirty="0">
                <a:solidFill>
                  <a:schemeClr val="tx1"/>
                </a:solidFill>
                <a:latin typeface="+mj-ea"/>
                <a:ea typeface="+mj-ea"/>
              </a:rPr>
              <a:t>15</a:t>
            </a:r>
            <a:r>
              <a:rPr lang="zh-CN" altLang="en-US" sz="2000" b="1" dirty="0">
                <a:solidFill>
                  <a:schemeClr val="tx1"/>
                </a:solidFill>
                <a:latin typeface="+mj-ea"/>
                <a:ea typeface="+mj-ea"/>
              </a:rPr>
              <a:t>名</a:t>
            </a:r>
          </a:p>
        </p:txBody>
      </p:sp>
      <p:graphicFrame>
        <p:nvGraphicFramePr>
          <p:cNvPr id="9" name="Group 122"/>
          <p:cNvGraphicFramePr>
            <a:graphicFrameLocks noGrp="1"/>
          </p:cNvGraphicFramePr>
          <p:nvPr>
            <p:extLst>
              <p:ext uri="{D42A27DB-BD31-4B8C-83A1-F6EECF244321}">
                <p14:modId xmlns="" xmlns:p14="http://schemas.microsoft.com/office/powerpoint/2010/main" val="4274347975"/>
              </p:ext>
            </p:extLst>
          </p:nvPr>
        </p:nvGraphicFramePr>
        <p:xfrm>
          <a:off x="107504" y="505623"/>
          <a:ext cx="8964489" cy="6015397"/>
        </p:xfrm>
        <a:graphic>
          <a:graphicData uri="http://schemas.openxmlformats.org/drawingml/2006/table">
            <a:tbl>
              <a:tblPr/>
              <a:tblGrid>
                <a:gridCol w="245183"/>
                <a:gridCol w="660401"/>
                <a:gridCol w="206874"/>
                <a:gridCol w="6592398"/>
                <a:gridCol w="1259633"/>
              </a:tblGrid>
              <a:tr h="16599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800" b="1"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rPr>
                        <a:t>排名</a:t>
                      </a:r>
                      <a:endParaRPr kumimoji="0" lang="zh-CN" altLang="en-US" sz="800" b="0"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800" b="1"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rPr>
                        <a:t>项目名称</a:t>
                      </a:r>
                      <a:endParaRPr kumimoji="0" lang="zh-CN" altLang="en-US" sz="800" b="0"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800" b="1"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rPr>
                        <a:t>频次</a:t>
                      </a:r>
                      <a:endParaRPr kumimoji="0" lang="zh-CN" altLang="en-US" sz="800" b="0"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800" b="1"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rPr>
                        <a:t>广告内容</a:t>
                      </a:r>
                      <a:endParaRPr kumimoji="0" lang="zh-CN" altLang="en-US" sz="800" b="0"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800" b="1"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rPr>
                        <a:t>投放媒体</a:t>
                      </a:r>
                      <a:endParaRPr kumimoji="0" lang="zh-CN" altLang="en-US" sz="800" b="0"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r>
              <a:tr h="369851">
                <a:tc>
                  <a:txBody>
                    <a:bodyPr/>
                    <a:lstStyle/>
                    <a:p>
                      <a:pPr algn="ctr">
                        <a:spcAft>
                          <a:spcPts val="0"/>
                        </a:spcAft>
                      </a:pPr>
                      <a:r>
                        <a:rPr lang="en-US" sz="800" kern="100" dirty="0">
                          <a:solidFill>
                            <a:srgbClr val="000000"/>
                          </a:solidFill>
                          <a:latin typeface="华文细黑"/>
                          <a:ea typeface="宋体"/>
                          <a:cs typeface="Times New Roman"/>
                        </a:rPr>
                        <a:t>1</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晋愉盛世普天</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13</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dirty="0">
                          <a:solidFill>
                            <a:srgbClr val="000000"/>
                          </a:solidFill>
                          <a:latin typeface="Calibri"/>
                          <a:ea typeface="华文细黑"/>
                          <a:cs typeface="Times New Roman"/>
                        </a:rPr>
                        <a:t>晋愉盛世普天 花园洋房已成过往 翻篇 </a:t>
                      </a:r>
                      <a:r>
                        <a:rPr lang="zh-CN" sz="800" kern="100" dirty="0" smtClean="0">
                          <a:solidFill>
                            <a:srgbClr val="000000"/>
                          </a:solidFill>
                          <a:latin typeface="Calibri"/>
                          <a:ea typeface="华文细黑"/>
                          <a:cs typeface="Times New Roman"/>
                        </a:rPr>
                        <a:t>晋愉</a:t>
                      </a:r>
                      <a:r>
                        <a:rPr lang="zh-CN" sz="800" kern="100" dirty="0">
                          <a:solidFill>
                            <a:srgbClr val="000000"/>
                          </a:solidFill>
                          <a:latin typeface="Calibri"/>
                          <a:ea typeface="华文细黑"/>
                          <a:cs typeface="Times New Roman"/>
                        </a:rPr>
                        <a:t>盛世普天 城市洋房不过寻常 翻篇 </a:t>
                      </a:r>
                      <a:r>
                        <a:rPr lang="zh-CN" sz="800" kern="100" dirty="0" smtClean="0">
                          <a:solidFill>
                            <a:srgbClr val="000000"/>
                          </a:solidFill>
                          <a:latin typeface="Calibri"/>
                          <a:ea typeface="华文细黑"/>
                          <a:cs typeface="Times New Roman"/>
                        </a:rPr>
                        <a:t>晋愉</a:t>
                      </a:r>
                      <a:r>
                        <a:rPr lang="zh-CN" sz="800" kern="100" dirty="0">
                          <a:solidFill>
                            <a:srgbClr val="000000"/>
                          </a:solidFill>
                          <a:latin typeface="Calibri"/>
                          <a:ea typeface="华文细黑"/>
                          <a:cs typeface="Times New Roman"/>
                        </a:rPr>
                        <a:t>盛世普天 平墅洋墅妄自标榜 翻篇 晋愉盛世普天 开启城市洋房墅级时代 套内</a:t>
                      </a:r>
                      <a:r>
                        <a:rPr lang="en-US" sz="800" kern="100" dirty="0">
                          <a:solidFill>
                            <a:srgbClr val="000000"/>
                          </a:solidFill>
                          <a:latin typeface="Calibri"/>
                          <a:ea typeface="华文细黑"/>
                          <a:cs typeface="Times New Roman"/>
                        </a:rPr>
                        <a:t>85-173</a:t>
                      </a:r>
                      <a:r>
                        <a:rPr lang="zh-CN" sz="800" kern="100" dirty="0">
                          <a:solidFill>
                            <a:srgbClr val="000000"/>
                          </a:solidFill>
                          <a:latin typeface="Calibri"/>
                          <a:ea typeface="华文细黑"/>
                          <a:cs typeface="Times New Roman"/>
                        </a:rPr>
                        <a:t>㎡墅级城市洋房 即将全城</a:t>
                      </a:r>
                      <a:r>
                        <a:rPr lang="zh-CN" sz="800" kern="100" dirty="0" smtClean="0">
                          <a:solidFill>
                            <a:srgbClr val="000000"/>
                          </a:solidFill>
                          <a:latin typeface="Calibri"/>
                          <a:ea typeface="华文细黑"/>
                          <a:cs typeface="Times New Roman"/>
                        </a:rPr>
                        <a:t>公开</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晋愉</a:t>
                      </a:r>
                      <a:r>
                        <a:rPr lang="zh-CN" sz="800" kern="100" dirty="0">
                          <a:solidFill>
                            <a:srgbClr val="000000"/>
                          </a:solidFill>
                          <a:latin typeface="Calibri"/>
                          <a:ea typeface="华文细黑"/>
                          <a:cs typeface="Times New Roman"/>
                        </a:rPr>
                        <a:t>盛世普天 开启城市洋房墅级时代 晋愉盛世普天墅级洋房 洋房梦想时代 套内</a:t>
                      </a:r>
                      <a:r>
                        <a:rPr lang="en-US" sz="800" kern="100" dirty="0">
                          <a:solidFill>
                            <a:srgbClr val="000000"/>
                          </a:solidFill>
                          <a:latin typeface="Calibri"/>
                          <a:ea typeface="华文细黑"/>
                          <a:cs typeface="Times New Roman"/>
                        </a:rPr>
                        <a:t>85-173</a:t>
                      </a:r>
                      <a:r>
                        <a:rPr lang="zh-CN" sz="800" kern="100" dirty="0">
                          <a:solidFill>
                            <a:srgbClr val="000000"/>
                          </a:solidFill>
                          <a:latin typeface="Calibri"/>
                          <a:ea typeface="华文细黑"/>
                          <a:cs typeface="Times New Roman"/>
                        </a:rPr>
                        <a:t>㎡墅级城市洋房 城市洋房墅级时代 即将全城</a:t>
                      </a:r>
                      <a:r>
                        <a:rPr lang="zh-CN" sz="800" kern="100" dirty="0" smtClean="0">
                          <a:solidFill>
                            <a:srgbClr val="000000"/>
                          </a:solidFill>
                          <a:latin typeface="Calibri"/>
                          <a:ea typeface="华文细黑"/>
                          <a:cs typeface="Times New Roman"/>
                        </a:rPr>
                        <a:t>公开</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晋愉</a:t>
                      </a:r>
                      <a:r>
                        <a:rPr lang="zh-CN" sz="800" kern="100" dirty="0">
                          <a:solidFill>
                            <a:srgbClr val="000000"/>
                          </a:solidFill>
                          <a:latin typeface="Calibri"/>
                          <a:ea typeface="华文细黑"/>
                          <a:cs typeface="Times New Roman"/>
                        </a:rPr>
                        <a:t>盛世普天 晋愉盛世普天墅级洋房 洋房梦想之外 套内</a:t>
                      </a:r>
                      <a:r>
                        <a:rPr lang="en-US" sz="800" kern="100" dirty="0">
                          <a:solidFill>
                            <a:srgbClr val="000000"/>
                          </a:solidFill>
                          <a:latin typeface="Calibri"/>
                          <a:ea typeface="华文细黑"/>
                          <a:cs typeface="Times New Roman"/>
                        </a:rPr>
                        <a:t>85-173</a:t>
                      </a:r>
                      <a:r>
                        <a:rPr lang="zh-CN" sz="800" kern="100" dirty="0">
                          <a:solidFill>
                            <a:srgbClr val="000000"/>
                          </a:solidFill>
                          <a:latin typeface="Calibri"/>
                          <a:ea typeface="华文细黑"/>
                          <a:cs typeface="Times New Roman"/>
                        </a:rPr>
                        <a:t>㎡墅级城市洋房 城市洋房墅级时代 开篇在即</a:t>
                      </a:r>
                      <a:r>
                        <a:rPr lang="en-US" sz="800" kern="100" dirty="0">
                          <a:solidFill>
                            <a:srgbClr val="000000"/>
                          </a:solidFill>
                          <a:latin typeface="Calibri"/>
                          <a:ea typeface="华文细黑"/>
                          <a:cs typeface="Times New Roman"/>
                        </a:rPr>
                        <a:t> VIP</a:t>
                      </a:r>
                      <a:r>
                        <a:rPr lang="zh-CN" sz="800" kern="100" dirty="0">
                          <a:solidFill>
                            <a:srgbClr val="000000"/>
                          </a:solidFill>
                          <a:latin typeface="Calibri"/>
                          <a:ea typeface="华文细黑"/>
                          <a:cs typeface="Times New Roman"/>
                        </a:rPr>
                        <a:t>卡火热办理中 交</a:t>
                      </a:r>
                      <a:r>
                        <a:rPr lang="en-US" sz="800" kern="100" dirty="0">
                          <a:solidFill>
                            <a:srgbClr val="000000"/>
                          </a:solidFill>
                          <a:latin typeface="Calibri"/>
                          <a:ea typeface="华文细黑"/>
                          <a:cs typeface="Times New Roman"/>
                        </a:rPr>
                        <a:t>2</a:t>
                      </a:r>
                      <a:r>
                        <a:rPr lang="zh-CN" sz="800" kern="100" dirty="0">
                          <a:solidFill>
                            <a:srgbClr val="000000"/>
                          </a:solidFill>
                          <a:latin typeface="Calibri"/>
                          <a:ea typeface="华文细黑"/>
                          <a:cs typeface="Times New Roman"/>
                        </a:rPr>
                        <a:t>万抵</a:t>
                      </a:r>
                      <a:r>
                        <a:rPr lang="en-US" sz="800" kern="100" dirty="0">
                          <a:solidFill>
                            <a:srgbClr val="000000"/>
                          </a:solidFill>
                          <a:latin typeface="Calibri"/>
                          <a:ea typeface="华文细黑"/>
                          <a:cs typeface="Times New Roman"/>
                        </a:rPr>
                        <a:t>15</a:t>
                      </a:r>
                      <a:r>
                        <a:rPr lang="zh-CN" sz="800" kern="100" dirty="0">
                          <a:solidFill>
                            <a:srgbClr val="000000"/>
                          </a:solidFill>
                          <a:latin typeface="Calibri"/>
                          <a:ea typeface="华文细黑"/>
                          <a:cs typeface="Times New Roman"/>
                        </a:rPr>
                        <a:t>万</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dirty="0" smtClean="0">
                          <a:solidFill>
                            <a:srgbClr val="000000"/>
                          </a:solidFill>
                          <a:latin typeface="Times New Roman"/>
                          <a:ea typeface="华文细黑"/>
                          <a:cs typeface="Times New Roman"/>
                        </a:rPr>
                        <a:t>晨报</a:t>
                      </a:r>
                      <a:r>
                        <a:rPr lang="en-US" altLang="zh-CN" sz="800" kern="100" dirty="0" smtClean="0">
                          <a:solidFill>
                            <a:srgbClr val="000000"/>
                          </a:solidFill>
                          <a:latin typeface="Times New Roman"/>
                          <a:ea typeface="华文细黑"/>
                          <a:cs typeface="Times New Roman"/>
                        </a:rPr>
                        <a:t>\</a:t>
                      </a:r>
                      <a:r>
                        <a:rPr lang="zh-CN" altLang="en-US" sz="800" kern="100" dirty="0" smtClean="0">
                          <a:solidFill>
                            <a:srgbClr val="000000"/>
                          </a:solidFill>
                          <a:latin typeface="Times New Roman"/>
                          <a:ea typeface="华文细黑"/>
                          <a:cs typeface="Times New Roman"/>
                        </a:rPr>
                        <a:t>时报、晚报各</a:t>
                      </a:r>
                      <a:r>
                        <a:rPr lang="en-US" sz="800" kern="100" dirty="0" smtClean="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整版</a:t>
                      </a:r>
                      <a:r>
                        <a:rPr lang="en-US" sz="800" kern="100" dirty="0">
                          <a:solidFill>
                            <a:srgbClr val="000000"/>
                          </a:solidFill>
                          <a:latin typeface="Times New Roman"/>
                          <a:ea typeface="华文细黑"/>
                          <a:cs typeface="Times New Roman"/>
                        </a:rPr>
                        <a:t>3</a:t>
                      </a:r>
                      <a:r>
                        <a:rPr lang="zh-CN" sz="800" kern="100" dirty="0">
                          <a:solidFill>
                            <a:srgbClr val="000000"/>
                          </a:solidFill>
                          <a:latin typeface="Times New Roman"/>
                          <a:ea typeface="华文细黑"/>
                          <a:cs typeface="Times New Roman"/>
                        </a:rPr>
                        <a:t>十分之三版</a:t>
                      </a:r>
                      <a:endParaRPr lang="zh-CN" sz="800" kern="100" dirty="0">
                        <a:latin typeface="Calibri"/>
                        <a:ea typeface="宋体"/>
                        <a:cs typeface="Times New Roman"/>
                      </a:endParaRPr>
                    </a:p>
                    <a:p>
                      <a:pPr algn="ctr">
                        <a:spcAft>
                          <a:spcPts val="0"/>
                        </a:spcAft>
                      </a:pPr>
                      <a:r>
                        <a:rPr lang="zh-CN" sz="800" kern="100" dirty="0">
                          <a:solidFill>
                            <a:srgbClr val="000000"/>
                          </a:solidFill>
                          <a:latin typeface="Times New Roman"/>
                          <a:ea typeface="华文细黑"/>
                          <a:cs typeface="Times New Roman"/>
                        </a:rPr>
                        <a:t>商报</a:t>
                      </a:r>
                      <a:r>
                        <a:rPr lang="en-US" sz="800" kern="100" dirty="0">
                          <a:solidFill>
                            <a:srgbClr val="000000"/>
                          </a:solidFill>
                          <a:latin typeface="Times New Roman"/>
                          <a:ea typeface="华文细黑"/>
                          <a:cs typeface="Times New Roman"/>
                        </a:rPr>
                        <a:t>1</a:t>
                      </a:r>
                      <a:r>
                        <a:rPr lang="zh-CN" sz="800" kern="100" dirty="0" smtClean="0">
                          <a:solidFill>
                            <a:srgbClr val="000000"/>
                          </a:solidFill>
                          <a:latin typeface="Times New Roman"/>
                          <a:ea typeface="华文细黑"/>
                          <a:cs typeface="Times New Roman"/>
                        </a:rPr>
                        <a:t>整版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378082">
                <a:tc>
                  <a:txBody>
                    <a:bodyPr/>
                    <a:lstStyle/>
                    <a:p>
                      <a:pPr algn="ctr">
                        <a:spcAft>
                          <a:spcPts val="0"/>
                        </a:spcAft>
                      </a:pPr>
                      <a:r>
                        <a:rPr lang="en-US" sz="800" kern="100">
                          <a:solidFill>
                            <a:srgbClr val="000000"/>
                          </a:solidFill>
                          <a:latin typeface="华文细黑"/>
                          <a:ea typeface="宋体"/>
                          <a:cs typeface="Times New Roman"/>
                        </a:rPr>
                        <a:t>2</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保利花半里</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8</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dirty="0">
                          <a:solidFill>
                            <a:srgbClr val="000000"/>
                          </a:solidFill>
                          <a:latin typeface="Calibri"/>
                          <a:ea typeface="华文细黑"/>
                          <a:cs typeface="Times New Roman"/>
                        </a:rPr>
                        <a:t>保利花半里 步行街</a:t>
                      </a:r>
                      <a:r>
                        <a:rPr lang="en-US" sz="800" kern="100" dirty="0">
                          <a:solidFill>
                            <a:srgbClr val="000000"/>
                          </a:solidFill>
                          <a:latin typeface="Calibri"/>
                          <a:ea typeface="华文细黑"/>
                          <a:cs typeface="Times New Roman"/>
                        </a:rPr>
                        <a:t>3</a:t>
                      </a:r>
                      <a:r>
                        <a:rPr lang="zh-CN" sz="800" kern="100" dirty="0">
                          <a:solidFill>
                            <a:srgbClr val="000000"/>
                          </a:solidFill>
                          <a:latin typeface="Calibri"/>
                          <a:ea typeface="华文细黑"/>
                          <a:cs typeface="Times New Roman"/>
                        </a:rPr>
                        <a:t>房</a:t>
                      </a:r>
                      <a:r>
                        <a:rPr lang="en-US" sz="800" kern="100" dirty="0">
                          <a:solidFill>
                            <a:srgbClr val="000000"/>
                          </a:solidFill>
                          <a:latin typeface="Calibri"/>
                          <a:ea typeface="华文细黑"/>
                          <a:cs typeface="Times New Roman"/>
                        </a:rPr>
                        <a:t> 49</a:t>
                      </a:r>
                      <a:r>
                        <a:rPr lang="zh-CN" sz="800" kern="100" dirty="0">
                          <a:solidFill>
                            <a:srgbClr val="000000"/>
                          </a:solidFill>
                          <a:latin typeface="Calibri"/>
                          <a:ea typeface="华文细黑"/>
                          <a:cs typeface="Times New Roman"/>
                        </a:rPr>
                        <a:t>万封顶 套内约</a:t>
                      </a:r>
                      <a:r>
                        <a:rPr lang="en-US" sz="800" kern="100" dirty="0">
                          <a:solidFill>
                            <a:srgbClr val="000000"/>
                          </a:solidFill>
                          <a:latin typeface="Calibri"/>
                          <a:ea typeface="华文细黑"/>
                          <a:cs typeface="Times New Roman"/>
                        </a:rPr>
                        <a:t>59</a:t>
                      </a:r>
                      <a:r>
                        <a:rPr lang="zh-CN" sz="800" kern="100" dirty="0">
                          <a:solidFill>
                            <a:srgbClr val="000000"/>
                          </a:solidFill>
                          <a:latin typeface="Calibri"/>
                          <a:ea typeface="华文细黑"/>
                          <a:cs typeface="Times New Roman"/>
                        </a:rPr>
                        <a:t>㎡时尚三房 套内约</a:t>
                      </a:r>
                      <a:r>
                        <a:rPr lang="en-US" sz="800" kern="100" dirty="0">
                          <a:solidFill>
                            <a:srgbClr val="000000"/>
                          </a:solidFill>
                          <a:latin typeface="Calibri"/>
                          <a:ea typeface="华文细黑"/>
                          <a:cs typeface="Times New Roman"/>
                        </a:rPr>
                        <a:t>64</a:t>
                      </a:r>
                      <a:r>
                        <a:rPr lang="zh-CN" sz="800" kern="100" dirty="0">
                          <a:solidFill>
                            <a:srgbClr val="000000"/>
                          </a:solidFill>
                          <a:latin typeface="Calibri"/>
                          <a:ea typeface="华文细黑"/>
                          <a:cs typeface="Times New Roman"/>
                        </a:rPr>
                        <a:t>㎡奢适两房 套内约</a:t>
                      </a:r>
                      <a:r>
                        <a:rPr lang="en-US" sz="800" kern="100" dirty="0">
                          <a:solidFill>
                            <a:srgbClr val="000000"/>
                          </a:solidFill>
                          <a:latin typeface="Calibri"/>
                          <a:ea typeface="华文细黑"/>
                          <a:cs typeface="Times New Roman"/>
                        </a:rPr>
                        <a:t>79</a:t>
                      </a:r>
                      <a:r>
                        <a:rPr lang="zh-CN" sz="800" kern="100" dirty="0">
                          <a:solidFill>
                            <a:srgbClr val="000000"/>
                          </a:solidFill>
                          <a:latin typeface="Calibri"/>
                          <a:ea typeface="华文细黑"/>
                          <a:cs typeface="Times New Roman"/>
                        </a:rPr>
                        <a:t>㎡阔景三房 步行街现铺建面单价</a:t>
                      </a:r>
                      <a:r>
                        <a:rPr lang="en-US" sz="800" kern="100" dirty="0">
                          <a:solidFill>
                            <a:srgbClr val="000000"/>
                          </a:solidFill>
                          <a:latin typeface="Calibri"/>
                          <a:ea typeface="华文细黑"/>
                          <a:cs typeface="Times New Roman"/>
                        </a:rPr>
                        <a:t>2</a:t>
                      </a:r>
                      <a:r>
                        <a:rPr lang="zh-CN" sz="800" kern="100" dirty="0">
                          <a:solidFill>
                            <a:srgbClr val="000000"/>
                          </a:solidFill>
                          <a:latin typeface="Calibri"/>
                          <a:ea typeface="华文细黑"/>
                          <a:cs typeface="Times New Roman"/>
                        </a:rPr>
                        <a:t>万</a:t>
                      </a:r>
                      <a:r>
                        <a:rPr lang="en-US" sz="800" kern="100" dirty="0">
                          <a:solidFill>
                            <a:srgbClr val="000000"/>
                          </a:solidFill>
                          <a:latin typeface="Calibri"/>
                          <a:ea typeface="华文细黑"/>
                          <a:cs typeface="Times New Roman"/>
                        </a:rPr>
                        <a:t>1 </a:t>
                      </a:r>
                      <a:r>
                        <a:rPr lang="zh-CN" sz="800" kern="100" dirty="0">
                          <a:solidFill>
                            <a:srgbClr val="000000"/>
                          </a:solidFill>
                          <a:latin typeface="Calibri"/>
                          <a:ea typeface="华文细黑"/>
                          <a:cs typeface="Times New Roman"/>
                        </a:rPr>
                        <a:t>建面约</a:t>
                      </a:r>
                      <a:r>
                        <a:rPr lang="en-US" sz="800" kern="100" dirty="0">
                          <a:solidFill>
                            <a:srgbClr val="000000"/>
                          </a:solidFill>
                          <a:latin typeface="Calibri"/>
                          <a:ea typeface="华文细黑"/>
                          <a:cs typeface="Times New Roman"/>
                        </a:rPr>
                        <a:t>47-300</a:t>
                      </a:r>
                      <a:r>
                        <a:rPr lang="zh-CN" sz="800" kern="100" dirty="0">
                          <a:solidFill>
                            <a:srgbClr val="000000"/>
                          </a:solidFill>
                          <a:latin typeface="Calibri"/>
                          <a:ea typeface="华文细黑"/>
                          <a:cs typeface="Times New Roman"/>
                        </a:rPr>
                        <a:t>㎡临街铺火爆抢占</a:t>
                      </a:r>
                      <a:r>
                        <a:rPr lang="zh-CN" sz="800" kern="100" dirty="0" smtClean="0">
                          <a:solidFill>
                            <a:srgbClr val="000000"/>
                          </a:solidFill>
                          <a:latin typeface="Calibri"/>
                          <a:ea typeface="华文细黑"/>
                          <a:cs typeface="Times New Roman"/>
                        </a:rPr>
                        <a:t>中</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a:t>
                      </a:r>
                      <a:r>
                        <a:rPr lang="zh-CN" sz="800" kern="100" dirty="0">
                          <a:solidFill>
                            <a:srgbClr val="000000"/>
                          </a:solidFill>
                          <a:latin typeface="Calibri"/>
                          <a:ea typeface="华文细黑"/>
                          <a:cs typeface="Times New Roman"/>
                        </a:rPr>
                        <a:t>利花半里 保利大冲关 步行街</a:t>
                      </a:r>
                      <a:r>
                        <a:rPr lang="en-US" sz="800" kern="100" dirty="0">
                          <a:solidFill>
                            <a:srgbClr val="000000"/>
                          </a:solidFill>
                          <a:latin typeface="Calibri"/>
                          <a:ea typeface="华文细黑"/>
                          <a:cs typeface="Times New Roman"/>
                        </a:rPr>
                        <a:t>3</a:t>
                      </a:r>
                      <a:r>
                        <a:rPr lang="zh-CN" sz="800" kern="100" dirty="0">
                          <a:solidFill>
                            <a:srgbClr val="000000"/>
                          </a:solidFill>
                          <a:latin typeface="Calibri"/>
                          <a:ea typeface="华文细黑"/>
                          <a:cs typeface="Times New Roman"/>
                        </a:rPr>
                        <a:t>房</a:t>
                      </a:r>
                      <a:r>
                        <a:rPr lang="en-US" sz="800" kern="100" dirty="0">
                          <a:solidFill>
                            <a:srgbClr val="000000"/>
                          </a:solidFill>
                          <a:latin typeface="Calibri"/>
                          <a:ea typeface="华文细黑"/>
                          <a:cs typeface="Times New Roman"/>
                        </a:rPr>
                        <a:t>49</a:t>
                      </a:r>
                      <a:r>
                        <a:rPr lang="zh-CN" sz="800" kern="100" dirty="0">
                          <a:solidFill>
                            <a:srgbClr val="000000"/>
                          </a:solidFill>
                          <a:latin typeface="Calibri"/>
                          <a:ea typeface="华文细黑"/>
                          <a:cs typeface="Times New Roman"/>
                        </a:rPr>
                        <a:t>万封顶 保利花半里 建面</a:t>
                      </a:r>
                      <a:r>
                        <a:rPr lang="en-US" sz="800" kern="100" dirty="0">
                          <a:solidFill>
                            <a:srgbClr val="000000"/>
                          </a:solidFill>
                          <a:latin typeface="Calibri"/>
                          <a:ea typeface="华文细黑"/>
                          <a:cs typeface="Times New Roman"/>
                        </a:rPr>
                        <a:t>6250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 抢套内约</a:t>
                      </a:r>
                      <a:r>
                        <a:rPr lang="en-US" sz="800" kern="100" dirty="0">
                          <a:solidFill>
                            <a:srgbClr val="000000"/>
                          </a:solidFill>
                          <a:latin typeface="Calibri"/>
                          <a:ea typeface="华文细黑"/>
                          <a:cs typeface="Times New Roman"/>
                        </a:rPr>
                        <a:t>36-43</a:t>
                      </a:r>
                      <a:r>
                        <a:rPr lang="zh-CN" sz="800" kern="100" dirty="0">
                          <a:solidFill>
                            <a:srgbClr val="000000"/>
                          </a:solidFill>
                          <a:latin typeface="Calibri"/>
                          <a:ea typeface="华文细黑"/>
                          <a:cs typeface="Times New Roman"/>
                        </a:rPr>
                        <a:t>㎡步行街现房公寓 步行街现铺</a:t>
                      </a:r>
                      <a:r>
                        <a:rPr lang="en-US" sz="800" kern="100" dirty="0">
                          <a:solidFill>
                            <a:srgbClr val="000000"/>
                          </a:solidFill>
                          <a:latin typeface="Calibri"/>
                          <a:ea typeface="华文细黑"/>
                          <a:cs typeface="Times New Roman"/>
                        </a:rPr>
                        <a:t>2</a:t>
                      </a:r>
                      <a:r>
                        <a:rPr lang="zh-CN" sz="800" kern="100" dirty="0">
                          <a:solidFill>
                            <a:srgbClr val="000000"/>
                          </a:solidFill>
                          <a:latin typeface="Calibri"/>
                          <a:ea typeface="华文细黑"/>
                          <a:cs typeface="Times New Roman"/>
                        </a:rPr>
                        <a:t>万</a:t>
                      </a:r>
                      <a:r>
                        <a:rPr lang="en-US" sz="800" kern="100" dirty="0">
                          <a:solidFill>
                            <a:srgbClr val="000000"/>
                          </a:solidFill>
                          <a:latin typeface="Calibri"/>
                          <a:ea typeface="华文细黑"/>
                          <a:cs typeface="Times New Roman"/>
                        </a:rPr>
                        <a:t>1 47-300</a:t>
                      </a:r>
                      <a:r>
                        <a:rPr lang="zh-CN" sz="800" kern="100" dirty="0">
                          <a:solidFill>
                            <a:srgbClr val="000000"/>
                          </a:solidFill>
                          <a:latin typeface="Calibri"/>
                          <a:ea typeface="华文细黑"/>
                          <a:cs typeface="Times New Roman"/>
                        </a:rPr>
                        <a:t>㎡临街铺 火爆抢占</a:t>
                      </a:r>
                      <a:r>
                        <a:rPr lang="zh-CN" sz="800" kern="100" dirty="0" smtClean="0">
                          <a:solidFill>
                            <a:srgbClr val="000000"/>
                          </a:solidFill>
                          <a:latin typeface="Calibri"/>
                          <a:ea typeface="华文细黑"/>
                          <a:cs typeface="Times New Roman"/>
                        </a:rPr>
                        <a:t>中</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a:t>
                      </a:r>
                      <a:r>
                        <a:rPr lang="zh-CN" sz="800" kern="100" dirty="0">
                          <a:solidFill>
                            <a:srgbClr val="000000"/>
                          </a:solidFill>
                          <a:latin typeface="Calibri"/>
                          <a:ea typeface="华文细黑"/>
                          <a:cs typeface="Times New Roman"/>
                        </a:rPr>
                        <a:t>利花半里 保利花半里三房</a:t>
                      </a:r>
                      <a:r>
                        <a:rPr lang="en-US" sz="800" kern="100" dirty="0">
                          <a:solidFill>
                            <a:srgbClr val="000000"/>
                          </a:solidFill>
                          <a:latin typeface="Calibri"/>
                          <a:ea typeface="华文细黑"/>
                          <a:cs typeface="Times New Roman"/>
                        </a:rPr>
                        <a:t>49</a:t>
                      </a:r>
                      <a:r>
                        <a:rPr lang="zh-CN" sz="800" kern="100" dirty="0">
                          <a:solidFill>
                            <a:srgbClr val="000000"/>
                          </a:solidFill>
                          <a:latin typeface="Calibri"/>
                          <a:ea typeface="华文细黑"/>
                          <a:cs typeface="Times New Roman"/>
                        </a:rPr>
                        <a:t>万封顶 </a:t>
                      </a:r>
                      <a:r>
                        <a:rPr lang="zh-CN" sz="800" kern="100" dirty="0" smtClean="0">
                          <a:solidFill>
                            <a:srgbClr val="000000"/>
                          </a:solidFill>
                          <a:latin typeface="Calibri"/>
                          <a:ea typeface="华文细黑"/>
                          <a:cs typeface="Times New Roman"/>
                        </a:rPr>
                        <a:t>保</a:t>
                      </a:r>
                      <a:r>
                        <a:rPr lang="zh-CN" sz="800" kern="100" dirty="0">
                          <a:solidFill>
                            <a:srgbClr val="000000"/>
                          </a:solidFill>
                          <a:latin typeface="Calibri"/>
                          <a:ea typeface="华文细黑"/>
                          <a:cs typeface="Times New Roman"/>
                        </a:rPr>
                        <a:t>利花半里 步行街三房</a:t>
                      </a:r>
                      <a:r>
                        <a:rPr lang="en-US" sz="800" kern="100" dirty="0">
                          <a:solidFill>
                            <a:srgbClr val="000000"/>
                          </a:solidFill>
                          <a:latin typeface="Calibri"/>
                          <a:ea typeface="华文细黑"/>
                          <a:cs typeface="Times New Roman"/>
                        </a:rPr>
                        <a:t>49</a:t>
                      </a:r>
                      <a:r>
                        <a:rPr lang="zh-CN" sz="800" kern="100" dirty="0">
                          <a:solidFill>
                            <a:srgbClr val="000000"/>
                          </a:solidFill>
                          <a:latin typeface="Calibri"/>
                          <a:ea typeface="华文细黑"/>
                          <a:cs typeface="Times New Roman"/>
                        </a:rPr>
                        <a:t>万</a:t>
                      </a:r>
                      <a:r>
                        <a:rPr lang="zh-CN" sz="800" kern="100" dirty="0" smtClean="0">
                          <a:solidFill>
                            <a:srgbClr val="000000"/>
                          </a:solidFill>
                          <a:latin typeface="Calibri"/>
                          <a:ea typeface="华文细黑"/>
                          <a:cs typeface="Times New Roman"/>
                        </a:rPr>
                        <a:t>封顶</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dirty="0" smtClean="0">
                          <a:solidFill>
                            <a:srgbClr val="000000"/>
                          </a:solidFill>
                          <a:latin typeface="Times New Roman"/>
                          <a:ea typeface="华文细黑"/>
                          <a:cs typeface="Times New Roman"/>
                        </a:rPr>
                        <a:t>商报</a:t>
                      </a:r>
                      <a:r>
                        <a:rPr lang="zh-CN" altLang="en-US" sz="800" kern="100" dirty="0" smtClean="0">
                          <a:solidFill>
                            <a:srgbClr val="000000"/>
                          </a:solidFill>
                          <a:latin typeface="Times New Roman"/>
                          <a:ea typeface="华文细黑"/>
                          <a:cs typeface="Times New Roman"/>
                        </a:rPr>
                        <a:t>、晚报各</a:t>
                      </a:r>
                      <a:r>
                        <a:rPr lang="en-US" sz="800" kern="100" dirty="0" smtClean="0">
                          <a:solidFill>
                            <a:srgbClr val="000000"/>
                          </a:solidFill>
                          <a:latin typeface="Times New Roman"/>
                          <a:ea typeface="华文细黑"/>
                          <a:cs typeface="Times New Roman"/>
                        </a:rPr>
                        <a:t>4</a:t>
                      </a:r>
                      <a:r>
                        <a:rPr lang="zh-CN" sz="800" kern="100" dirty="0" smtClean="0">
                          <a:solidFill>
                            <a:srgbClr val="000000"/>
                          </a:solidFill>
                          <a:latin typeface="Times New Roman"/>
                          <a:ea typeface="华文细黑"/>
                          <a:cs typeface="Times New Roman"/>
                        </a:rPr>
                        <a:t>整版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369851">
                <a:tc>
                  <a:txBody>
                    <a:bodyPr/>
                    <a:lstStyle/>
                    <a:p>
                      <a:pPr algn="ctr">
                        <a:spcAft>
                          <a:spcPts val="0"/>
                        </a:spcAft>
                      </a:pPr>
                      <a:r>
                        <a:rPr lang="en-US" sz="800" kern="100">
                          <a:solidFill>
                            <a:srgbClr val="000000"/>
                          </a:solidFill>
                          <a:latin typeface="华文细黑"/>
                          <a:ea typeface="宋体"/>
                          <a:cs typeface="Times New Roman"/>
                        </a:rPr>
                        <a:t>3</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晋愉</a:t>
                      </a:r>
                      <a:r>
                        <a:rPr lang="en-US" sz="800" kern="100">
                          <a:solidFill>
                            <a:srgbClr val="000000"/>
                          </a:solidFill>
                          <a:latin typeface="Calibri"/>
                          <a:ea typeface="华文细黑"/>
                          <a:cs typeface="Times New Roman"/>
                        </a:rPr>
                        <a:t>V</a:t>
                      </a:r>
                      <a:r>
                        <a:rPr lang="zh-CN" sz="800" kern="100">
                          <a:solidFill>
                            <a:srgbClr val="000000"/>
                          </a:solidFill>
                          <a:latin typeface="Calibri"/>
                          <a:ea typeface="华文细黑"/>
                          <a:cs typeface="Times New Roman"/>
                        </a:rPr>
                        <a:t>时代</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7</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dirty="0">
                          <a:solidFill>
                            <a:srgbClr val="000000"/>
                          </a:solidFill>
                          <a:latin typeface="Calibri"/>
                          <a:ea typeface="华文细黑"/>
                          <a:cs typeface="Times New Roman"/>
                        </a:rPr>
                        <a:t>晋愉</a:t>
                      </a:r>
                      <a:r>
                        <a:rPr lang="en-US" sz="800" kern="100" dirty="0">
                          <a:solidFill>
                            <a:srgbClr val="000000"/>
                          </a:solidFill>
                          <a:latin typeface="Calibri"/>
                          <a:ea typeface="华文细黑"/>
                          <a:cs typeface="Times New Roman"/>
                        </a:rPr>
                        <a:t>V</a:t>
                      </a:r>
                      <a:r>
                        <a:rPr lang="zh-CN" sz="800" kern="100" dirty="0">
                          <a:solidFill>
                            <a:srgbClr val="000000"/>
                          </a:solidFill>
                          <a:latin typeface="Calibri"/>
                          <a:ea typeface="华文细黑"/>
                          <a:cs typeface="Times New Roman"/>
                        </a:rPr>
                        <a:t>时代</a:t>
                      </a:r>
                      <a:r>
                        <a:rPr lang="en-US" sz="800" kern="100" dirty="0">
                          <a:solidFill>
                            <a:srgbClr val="000000"/>
                          </a:solidFill>
                          <a:latin typeface="Calibri"/>
                          <a:ea typeface="华文细黑"/>
                          <a:cs typeface="Times New Roman"/>
                        </a:rPr>
                        <a:t> 11</a:t>
                      </a:r>
                      <a:r>
                        <a:rPr lang="zh-CN" sz="800" kern="100" dirty="0">
                          <a:solidFill>
                            <a:srgbClr val="000000"/>
                          </a:solidFill>
                          <a:latin typeface="Calibri"/>
                          <a:ea typeface="华文细黑"/>
                          <a:cs typeface="Times New Roman"/>
                        </a:rPr>
                        <a:t>盛惠 登峰造极 晋愉</a:t>
                      </a:r>
                      <a:r>
                        <a:rPr lang="en-US" sz="800" kern="100" dirty="0">
                          <a:solidFill>
                            <a:srgbClr val="000000"/>
                          </a:solidFill>
                          <a:latin typeface="Calibri"/>
                          <a:ea typeface="华文细黑"/>
                          <a:cs typeface="Times New Roman"/>
                        </a:rPr>
                        <a:t>V</a:t>
                      </a:r>
                      <a:r>
                        <a:rPr lang="zh-CN" sz="800" kern="100" dirty="0">
                          <a:solidFill>
                            <a:srgbClr val="000000"/>
                          </a:solidFill>
                          <a:latin typeface="Calibri"/>
                          <a:ea typeface="华文细黑"/>
                          <a:cs typeface="Times New Roman"/>
                        </a:rPr>
                        <a:t>时代</a:t>
                      </a:r>
                      <a:r>
                        <a:rPr lang="en-US" sz="800" kern="100" dirty="0">
                          <a:solidFill>
                            <a:srgbClr val="000000"/>
                          </a:solidFill>
                          <a:latin typeface="Calibri"/>
                          <a:ea typeface="华文细黑"/>
                          <a:cs typeface="Times New Roman"/>
                        </a:rPr>
                        <a:t> 11</a:t>
                      </a:r>
                      <a:r>
                        <a:rPr lang="zh-CN" sz="800" kern="100" dirty="0">
                          <a:solidFill>
                            <a:srgbClr val="000000"/>
                          </a:solidFill>
                          <a:latin typeface="Calibri"/>
                          <a:ea typeface="华文细黑"/>
                          <a:cs typeface="Times New Roman"/>
                        </a:rPr>
                        <a:t>月感恩回馈季 限量特惠套内</a:t>
                      </a:r>
                      <a:r>
                        <a:rPr lang="en-US" sz="800" kern="100" dirty="0">
                          <a:solidFill>
                            <a:srgbClr val="000000"/>
                          </a:solidFill>
                          <a:latin typeface="Calibri"/>
                          <a:ea typeface="华文细黑"/>
                          <a:cs typeface="Times New Roman"/>
                        </a:rPr>
                        <a:t>6760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a:t>
                      </a:r>
                      <a:r>
                        <a:rPr lang="en-US" sz="800" kern="100" dirty="0">
                          <a:solidFill>
                            <a:srgbClr val="000000"/>
                          </a:solidFill>
                          <a:latin typeface="Calibri"/>
                          <a:ea typeface="华文细黑"/>
                          <a:cs typeface="Times New Roman"/>
                        </a:rPr>
                        <a:t>7360</a:t>
                      </a:r>
                      <a:r>
                        <a:rPr lang="zh-CN" sz="800" kern="100" dirty="0">
                          <a:solidFill>
                            <a:srgbClr val="000000"/>
                          </a:solidFill>
                          <a:latin typeface="Calibri"/>
                          <a:ea typeface="华文细黑"/>
                          <a:cs typeface="Times New Roman"/>
                        </a:rPr>
                        <a:t>止 中央双子楼座 全城热销 套内约</a:t>
                      </a:r>
                      <a:r>
                        <a:rPr lang="en-US" sz="800" kern="100" dirty="0">
                          <a:solidFill>
                            <a:srgbClr val="000000"/>
                          </a:solidFill>
                          <a:latin typeface="Calibri"/>
                          <a:ea typeface="华文细黑"/>
                          <a:cs typeface="Times New Roman"/>
                        </a:rPr>
                        <a:t>57-89</a:t>
                      </a:r>
                      <a:r>
                        <a:rPr lang="zh-CN" sz="800" kern="100" dirty="0">
                          <a:solidFill>
                            <a:srgbClr val="000000"/>
                          </a:solidFill>
                          <a:latin typeface="Calibri"/>
                          <a:ea typeface="华文细黑"/>
                          <a:cs typeface="Times New Roman"/>
                        </a:rPr>
                        <a:t>㎡时代作品 分秒递减中 读名校 享双轨 街</a:t>
                      </a:r>
                      <a:r>
                        <a:rPr lang="en-US" sz="800" kern="100" dirty="0">
                          <a:solidFill>
                            <a:srgbClr val="000000"/>
                          </a:solidFill>
                          <a:latin typeface="Calibri"/>
                          <a:ea typeface="华文细黑"/>
                          <a:cs typeface="Times New Roman"/>
                        </a:rPr>
                        <a:t>MALL</a:t>
                      </a:r>
                      <a:r>
                        <a:rPr lang="zh-CN" sz="800" kern="100" dirty="0" smtClean="0">
                          <a:solidFill>
                            <a:srgbClr val="000000"/>
                          </a:solidFill>
                          <a:latin typeface="Calibri"/>
                          <a:ea typeface="华文细黑"/>
                          <a:cs typeface="Times New Roman"/>
                        </a:rPr>
                        <a:t>上</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晋愉</a:t>
                      </a:r>
                      <a:r>
                        <a:rPr lang="en-US" sz="800" kern="100" dirty="0">
                          <a:solidFill>
                            <a:srgbClr val="000000"/>
                          </a:solidFill>
                          <a:latin typeface="Calibri"/>
                          <a:ea typeface="华文细黑"/>
                          <a:cs typeface="Times New Roman"/>
                        </a:rPr>
                        <a:t>V</a:t>
                      </a:r>
                      <a:r>
                        <a:rPr lang="zh-CN" sz="800" kern="100" dirty="0">
                          <a:solidFill>
                            <a:srgbClr val="000000"/>
                          </a:solidFill>
                          <a:latin typeface="Calibri"/>
                          <a:ea typeface="华文细黑"/>
                          <a:cs typeface="Times New Roman"/>
                        </a:rPr>
                        <a:t>时代</a:t>
                      </a:r>
                      <a:r>
                        <a:rPr lang="en-US" sz="800" kern="100" dirty="0">
                          <a:solidFill>
                            <a:srgbClr val="000000"/>
                          </a:solidFill>
                          <a:latin typeface="Calibri"/>
                          <a:ea typeface="华文细黑"/>
                          <a:cs typeface="Times New Roman"/>
                        </a:rPr>
                        <a:t> 11</a:t>
                      </a:r>
                      <a:r>
                        <a:rPr lang="zh-CN" sz="800" kern="100" dirty="0">
                          <a:solidFill>
                            <a:srgbClr val="000000"/>
                          </a:solidFill>
                          <a:latin typeface="Calibri"/>
                          <a:ea typeface="华文细黑"/>
                          <a:cs typeface="Times New Roman"/>
                        </a:rPr>
                        <a:t>盛惠 登峰造极 晋愉</a:t>
                      </a:r>
                      <a:r>
                        <a:rPr lang="en-US" sz="800" kern="100" dirty="0">
                          <a:solidFill>
                            <a:srgbClr val="000000"/>
                          </a:solidFill>
                          <a:latin typeface="Calibri"/>
                          <a:ea typeface="华文细黑"/>
                          <a:cs typeface="Times New Roman"/>
                        </a:rPr>
                        <a:t>V</a:t>
                      </a:r>
                      <a:r>
                        <a:rPr lang="zh-CN" sz="800" kern="100" dirty="0">
                          <a:solidFill>
                            <a:srgbClr val="000000"/>
                          </a:solidFill>
                          <a:latin typeface="Calibri"/>
                          <a:ea typeface="华文细黑"/>
                          <a:cs typeface="Times New Roman"/>
                        </a:rPr>
                        <a:t>时代</a:t>
                      </a:r>
                      <a:r>
                        <a:rPr lang="en-US" sz="800" kern="100" dirty="0">
                          <a:solidFill>
                            <a:srgbClr val="000000"/>
                          </a:solidFill>
                          <a:latin typeface="Calibri"/>
                          <a:ea typeface="华文细黑"/>
                          <a:cs typeface="Times New Roman"/>
                        </a:rPr>
                        <a:t> 11</a:t>
                      </a:r>
                      <a:r>
                        <a:rPr lang="zh-CN" sz="800" kern="100" dirty="0">
                          <a:solidFill>
                            <a:srgbClr val="000000"/>
                          </a:solidFill>
                          <a:latin typeface="Calibri"/>
                          <a:ea typeface="华文细黑"/>
                          <a:cs typeface="Times New Roman"/>
                        </a:rPr>
                        <a:t>月感恩回馈季 限量特惠套内</a:t>
                      </a:r>
                      <a:r>
                        <a:rPr lang="en-US" sz="800" kern="100" dirty="0">
                          <a:solidFill>
                            <a:srgbClr val="000000"/>
                          </a:solidFill>
                          <a:latin typeface="Calibri"/>
                          <a:ea typeface="华文细黑"/>
                          <a:cs typeface="Times New Roman"/>
                        </a:rPr>
                        <a:t>6760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a:t>
                      </a:r>
                      <a:r>
                        <a:rPr lang="en-US" sz="800" kern="100" dirty="0">
                          <a:solidFill>
                            <a:srgbClr val="000000"/>
                          </a:solidFill>
                          <a:latin typeface="Calibri"/>
                          <a:ea typeface="华文细黑"/>
                          <a:cs typeface="Times New Roman"/>
                        </a:rPr>
                        <a:t>7360</a:t>
                      </a:r>
                      <a:r>
                        <a:rPr lang="zh-CN" sz="800" kern="100" dirty="0">
                          <a:solidFill>
                            <a:srgbClr val="000000"/>
                          </a:solidFill>
                          <a:latin typeface="Calibri"/>
                          <a:ea typeface="华文细黑"/>
                          <a:cs typeface="Times New Roman"/>
                        </a:rPr>
                        <a:t>止 套内约</a:t>
                      </a:r>
                      <a:r>
                        <a:rPr lang="en-US" sz="800" kern="100" dirty="0">
                          <a:solidFill>
                            <a:srgbClr val="000000"/>
                          </a:solidFill>
                          <a:latin typeface="Calibri"/>
                          <a:ea typeface="华文细黑"/>
                          <a:cs typeface="Times New Roman"/>
                        </a:rPr>
                        <a:t>57-89</a:t>
                      </a:r>
                      <a:r>
                        <a:rPr lang="zh-CN" sz="800" kern="100" dirty="0">
                          <a:solidFill>
                            <a:srgbClr val="000000"/>
                          </a:solidFill>
                          <a:latin typeface="Calibri"/>
                          <a:ea typeface="华文细黑"/>
                          <a:cs typeface="Times New Roman"/>
                        </a:rPr>
                        <a:t>㎡时代作品 分秒递减中 读名校 享双轨 街</a:t>
                      </a:r>
                      <a:r>
                        <a:rPr lang="en-US" sz="800" kern="100" dirty="0">
                          <a:solidFill>
                            <a:srgbClr val="000000"/>
                          </a:solidFill>
                          <a:latin typeface="Calibri"/>
                          <a:ea typeface="华文细黑"/>
                          <a:cs typeface="Times New Roman"/>
                        </a:rPr>
                        <a:t>MALL</a:t>
                      </a:r>
                      <a:r>
                        <a:rPr lang="zh-CN" sz="800" kern="100" dirty="0">
                          <a:solidFill>
                            <a:srgbClr val="000000"/>
                          </a:solidFill>
                          <a:latin typeface="Calibri"/>
                          <a:ea typeface="华文细黑"/>
                          <a:cs typeface="Times New Roman"/>
                        </a:rPr>
                        <a:t>上 中央双子楼座 全城热销</a:t>
                      </a:r>
                      <a:r>
                        <a:rPr lang="en-US" sz="800" kern="100" dirty="0">
                          <a:solidFill>
                            <a:srgbClr val="000000"/>
                          </a:solidFill>
                          <a:latin typeface="Calibri"/>
                          <a:ea typeface="华文细黑"/>
                          <a:cs typeface="Times New Roman"/>
                        </a:rPr>
                        <a:t> </a:t>
                      </a:r>
                      <a:r>
                        <a:rPr lang="en-US"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晋愉</a:t>
                      </a:r>
                      <a:r>
                        <a:rPr lang="zh-CN" sz="800" kern="100" dirty="0">
                          <a:solidFill>
                            <a:srgbClr val="000000"/>
                          </a:solidFill>
                          <a:latin typeface="Calibri"/>
                          <a:ea typeface="华文细黑"/>
                          <a:cs typeface="Times New Roman"/>
                        </a:rPr>
                        <a:t>时代中心 街</a:t>
                      </a:r>
                      <a:r>
                        <a:rPr lang="en-US" sz="800" kern="100" dirty="0">
                          <a:solidFill>
                            <a:srgbClr val="000000"/>
                          </a:solidFill>
                          <a:latin typeface="Calibri"/>
                          <a:ea typeface="华文细黑"/>
                          <a:cs typeface="Times New Roman"/>
                        </a:rPr>
                        <a:t>MALL</a:t>
                      </a:r>
                      <a:r>
                        <a:rPr lang="zh-CN" sz="800" kern="100" dirty="0">
                          <a:solidFill>
                            <a:srgbClr val="000000"/>
                          </a:solidFill>
                          <a:latin typeface="Calibri"/>
                          <a:ea typeface="华文细黑"/>
                          <a:cs typeface="Times New Roman"/>
                        </a:rPr>
                        <a:t>改写重庆大西区商业格局 晋愉时代中心 开启重庆商业 街</a:t>
                      </a:r>
                      <a:r>
                        <a:rPr lang="en-US" sz="800" kern="100" dirty="0">
                          <a:solidFill>
                            <a:srgbClr val="000000"/>
                          </a:solidFill>
                          <a:latin typeface="Calibri"/>
                          <a:ea typeface="华文细黑"/>
                          <a:cs typeface="Times New Roman"/>
                        </a:rPr>
                        <a:t>MALL</a:t>
                      </a:r>
                      <a:r>
                        <a:rPr lang="zh-CN" sz="800" kern="100" dirty="0">
                          <a:solidFill>
                            <a:srgbClr val="000000"/>
                          </a:solidFill>
                          <a:latin typeface="Calibri"/>
                          <a:ea typeface="华文细黑"/>
                          <a:cs typeface="Times New Roman"/>
                        </a:rPr>
                        <a:t>时代 建面约</a:t>
                      </a:r>
                      <a:r>
                        <a:rPr lang="en-US" sz="800" kern="100" dirty="0">
                          <a:solidFill>
                            <a:srgbClr val="000000"/>
                          </a:solidFill>
                          <a:latin typeface="Calibri"/>
                          <a:ea typeface="华文细黑"/>
                          <a:cs typeface="Times New Roman"/>
                        </a:rPr>
                        <a:t>20-100</a:t>
                      </a:r>
                      <a:r>
                        <a:rPr lang="zh-CN" sz="800" kern="100" dirty="0">
                          <a:solidFill>
                            <a:srgbClr val="000000"/>
                          </a:solidFill>
                          <a:latin typeface="Calibri"/>
                          <a:ea typeface="华文细黑"/>
                          <a:cs typeface="Times New Roman"/>
                        </a:rPr>
                        <a:t>㎡街</a:t>
                      </a:r>
                      <a:r>
                        <a:rPr lang="en-US" sz="800" kern="100" dirty="0">
                          <a:solidFill>
                            <a:srgbClr val="000000"/>
                          </a:solidFill>
                          <a:latin typeface="Calibri"/>
                          <a:ea typeface="华文细黑"/>
                          <a:cs typeface="Times New Roman"/>
                        </a:rPr>
                        <a:t>MALL</a:t>
                      </a:r>
                      <a:r>
                        <a:rPr lang="zh-CN" sz="800" kern="100" dirty="0">
                          <a:solidFill>
                            <a:srgbClr val="000000"/>
                          </a:solidFill>
                          <a:latin typeface="Calibri"/>
                          <a:ea typeface="华文细黑"/>
                          <a:cs typeface="Times New Roman"/>
                        </a:rPr>
                        <a:t>金铺 统一招商管理 即买即理财</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dirty="0" smtClean="0">
                          <a:solidFill>
                            <a:srgbClr val="000000"/>
                          </a:solidFill>
                          <a:latin typeface="Times New Roman"/>
                          <a:ea typeface="华文细黑"/>
                          <a:cs typeface="Times New Roman"/>
                        </a:rPr>
                        <a:t>晨报</a:t>
                      </a:r>
                      <a:r>
                        <a:rPr lang="zh-CN" altLang="en-US" sz="800" kern="100" dirty="0" smtClean="0">
                          <a:solidFill>
                            <a:srgbClr val="000000"/>
                          </a:solidFill>
                          <a:latin typeface="Times New Roman"/>
                          <a:ea typeface="华文细黑"/>
                          <a:cs typeface="Times New Roman"/>
                        </a:rPr>
                        <a:t>、时报各</a:t>
                      </a:r>
                      <a:r>
                        <a:rPr lang="en-US" sz="800" kern="100" dirty="0" smtClean="0">
                          <a:solidFill>
                            <a:srgbClr val="000000"/>
                          </a:solidFill>
                          <a:latin typeface="Times New Roman"/>
                          <a:ea typeface="华文细黑"/>
                          <a:cs typeface="Times New Roman"/>
                        </a:rPr>
                        <a:t>2</a:t>
                      </a:r>
                      <a:r>
                        <a:rPr lang="zh-CN" sz="800" kern="100" dirty="0">
                          <a:solidFill>
                            <a:srgbClr val="000000"/>
                          </a:solidFill>
                          <a:latin typeface="Times New Roman"/>
                          <a:ea typeface="华文细黑"/>
                          <a:cs typeface="Times New Roman"/>
                        </a:rPr>
                        <a:t>整版</a:t>
                      </a:r>
                      <a:endParaRPr lang="zh-CN" sz="800" kern="100" dirty="0">
                        <a:latin typeface="Calibri"/>
                        <a:ea typeface="宋体"/>
                        <a:cs typeface="Times New Roman"/>
                      </a:endParaRPr>
                    </a:p>
                    <a:p>
                      <a:pPr algn="ctr">
                        <a:spcAft>
                          <a:spcPts val="0"/>
                        </a:spcAft>
                      </a:pPr>
                      <a:r>
                        <a:rPr lang="zh-CN" sz="800" kern="100" dirty="0">
                          <a:solidFill>
                            <a:srgbClr val="000000"/>
                          </a:solidFill>
                          <a:latin typeface="Times New Roman"/>
                          <a:ea typeface="华文细黑"/>
                          <a:cs typeface="Times New Roman"/>
                        </a:rPr>
                        <a:t>商报</a:t>
                      </a:r>
                      <a:r>
                        <a:rPr lang="en-US" sz="800" kern="100" dirty="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整版</a:t>
                      </a:r>
                      <a:endParaRPr lang="zh-CN" sz="800" kern="100" dirty="0">
                        <a:latin typeface="Calibri"/>
                        <a:ea typeface="宋体"/>
                        <a:cs typeface="Times New Roman"/>
                      </a:endParaRPr>
                    </a:p>
                    <a:p>
                      <a:pPr algn="ctr">
                        <a:spcAft>
                          <a:spcPts val="0"/>
                        </a:spcAft>
                      </a:pPr>
                      <a:r>
                        <a:rPr lang="zh-CN" sz="800" kern="100" dirty="0" smtClean="0">
                          <a:solidFill>
                            <a:srgbClr val="000000"/>
                          </a:solidFill>
                          <a:latin typeface="Times New Roman"/>
                          <a:ea typeface="华文细黑"/>
                          <a:cs typeface="Times New Roman"/>
                        </a:rPr>
                        <a:t>晚报</a:t>
                      </a:r>
                      <a:r>
                        <a:rPr lang="en-US" sz="800" kern="100" dirty="0">
                          <a:solidFill>
                            <a:srgbClr val="000000"/>
                          </a:solidFill>
                          <a:latin typeface="Times New Roman"/>
                          <a:ea typeface="华文细黑"/>
                          <a:cs typeface="Times New Roman"/>
                        </a:rPr>
                        <a:t>1</a:t>
                      </a:r>
                      <a:r>
                        <a:rPr lang="zh-CN" sz="800" kern="100" dirty="0" smtClean="0">
                          <a:solidFill>
                            <a:srgbClr val="000000"/>
                          </a:solidFill>
                          <a:latin typeface="Times New Roman"/>
                          <a:ea typeface="华文细黑"/>
                          <a:cs typeface="Times New Roman"/>
                        </a:rPr>
                        <a:t>整版</a:t>
                      </a:r>
                      <a:r>
                        <a:rPr lang="en-US" sz="800" kern="100" dirty="0" smtClean="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半版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302465">
                <a:tc>
                  <a:txBody>
                    <a:bodyPr/>
                    <a:lstStyle/>
                    <a:p>
                      <a:pPr algn="ctr">
                        <a:spcAft>
                          <a:spcPts val="0"/>
                        </a:spcAft>
                      </a:pPr>
                      <a:r>
                        <a:rPr lang="en-US" sz="800" kern="100">
                          <a:solidFill>
                            <a:srgbClr val="000000"/>
                          </a:solidFill>
                          <a:latin typeface="华文细黑"/>
                          <a:ea typeface="宋体"/>
                          <a:cs typeface="Times New Roman"/>
                        </a:rPr>
                        <a:t>4</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Calibri"/>
                          <a:ea typeface="华文细黑"/>
                          <a:cs typeface="Times New Roman"/>
                        </a:rPr>
                        <a:t>中渝国际都会</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800" kern="100">
                          <a:solidFill>
                            <a:srgbClr val="000000"/>
                          </a:solidFill>
                          <a:latin typeface="华文细黑"/>
                          <a:ea typeface="宋体"/>
                          <a:cs typeface="Times New Roman"/>
                        </a:rPr>
                        <a:t>7</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r>
                        <a:rPr lang="zh-CN" sz="800" kern="100" dirty="0">
                          <a:solidFill>
                            <a:srgbClr val="000000"/>
                          </a:solidFill>
                          <a:latin typeface="Calibri"/>
                          <a:ea typeface="华文细黑"/>
                          <a:cs typeface="Times New Roman"/>
                        </a:rPr>
                        <a:t>中渝国际都会 中渝广场 甲级写字楼 嘉州商圈核心 新牌坊门户地标 准现房租</a:t>
                      </a:r>
                      <a:r>
                        <a:rPr lang="zh-CN" sz="800" kern="100" dirty="0" smtClean="0">
                          <a:solidFill>
                            <a:srgbClr val="000000"/>
                          </a:solidFill>
                          <a:latin typeface="Calibri"/>
                          <a:ea typeface="华文细黑"/>
                          <a:cs typeface="Times New Roman"/>
                        </a:rPr>
                        <a:t>售</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中</a:t>
                      </a:r>
                      <a:r>
                        <a:rPr lang="zh-CN" sz="800" kern="100" dirty="0">
                          <a:solidFill>
                            <a:srgbClr val="000000"/>
                          </a:solidFill>
                          <a:latin typeface="Calibri"/>
                          <a:ea typeface="华文细黑"/>
                          <a:cs typeface="Times New Roman"/>
                        </a:rPr>
                        <a:t>渝国际都会 抢占嘉州商圈蓝筹 中渝广场甲级写字楼准现房销售 即买即用</a:t>
                      </a:r>
                      <a:r>
                        <a:rPr lang="en-US" sz="800" kern="100" dirty="0">
                          <a:solidFill>
                            <a:srgbClr val="000000"/>
                          </a:solidFill>
                          <a:latin typeface="Calibri"/>
                          <a:ea typeface="华文细黑"/>
                          <a:cs typeface="Times New Roman"/>
                        </a:rPr>
                        <a:t> 200</a:t>
                      </a:r>
                      <a:r>
                        <a:rPr lang="zh-CN" sz="800" kern="100" dirty="0">
                          <a:solidFill>
                            <a:srgbClr val="000000"/>
                          </a:solidFill>
                          <a:latin typeface="Calibri"/>
                          <a:ea typeface="华文细黑"/>
                          <a:cs typeface="Times New Roman"/>
                        </a:rPr>
                        <a:t>米商务地标 新牌坊仅此一</a:t>
                      </a:r>
                      <a:r>
                        <a:rPr lang="zh-CN" sz="800" kern="100" dirty="0" smtClean="0">
                          <a:solidFill>
                            <a:srgbClr val="000000"/>
                          </a:solidFill>
                          <a:latin typeface="Calibri"/>
                          <a:ea typeface="华文细黑"/>
                          <a:cs typeface="Times New Roman"/>
                        </a:rPr>
                        <a:t>栋</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中</a:t>
                      </a:r>
                      <a:r>
                        <a:rPr lang="zh-CN" sz="800" kern="100" dirty="0">
                          <a:solidFill>
                            <a:srgbClr val="000000"/>
                          </a:solidFill>
                          <a:latin typeface="Calibri"/>
                          <a:ea typeface="华文细黑"/>
                          <a:cs typeface="Times New Roman"/>
                        </a:rPr>
                        <a:t>渝国际都会 中渝广场准现房租售 入手即刻价值兑现 抢占嘉州商圈蓝筹 中渝广场甲级写字楼准现房销售 即买即用</a:t>
                      </a:r>
                      <a:r>
                        <a:rPr lang="en-US" sz="800" kern="100" dirty="0">
                          <a:solidFill>
                            <a:srgbClr val="000000"/>
                          </a:solidFill>
                          <a:latin typeface="Calibri"/>
                          <a:ea typeface="华文细黑"/>
                          <a:cs typeface="Times New Roman"/>
                        </a:rPr>
                        <a:t> 200</a:t>
                      </a:r>
                      <a:r>
                        <a:rPr lang="zh-CN" sz="800" kern="100" dirty="0">
                          <a:solidFill>
                            <a:srgbClr val="000000"/>
                          </a:solidFill>
                          <a:latin typeface="Calibri"/>
                          <a:ea typeface="华文细黑"/>
                          <a:cs typeface="Times New Roman"/>
                        </a:rPr>
                        <a:t>米商务地标 新牌坊仅此一栋</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dirty="0">
                          <a:solidFill>
                            <a:srgbClr val="000000"/>
                          </a:solidFill>
                          <a:latin typeface="Times New Roman"/>
                          <a:ea typeface="华文细黑"/>
                          <a:cs typeface="Times New Roman"/>
                        </a:rPr>
                        <a:t>晨报</a:t>
                      </a:r>
                      <a:r>
                        <a:rPr lang="en-US" sz="800" kern="100" dirty="0">
                          <a:solidFill>
                            <a:srgbClr val="000000"/>
                          </a:solidFill>
                          <a:latin typeface="Times New Roman"/>
                          <a:ea typeface="华文细黑"/>
                          <a:cs typeface="Times New Roman"/>
                        </a:rPr>
                        <a:t>2</a:t>
                      </a:r>
                      <a:r>
                        <a:rPr lang="zh-CN" sz="800" kern="100" dirty="0">
                          <a:solidFill>
                            <a:srgbClr val="000000"/>
                          </a:solidFill>
                          <a:latin typeface="Times New Roman"/>
                          <a:ea typeface="华文细黑"/>
                          <a:cs typeface="Times New Roman"/>
                        </a:rPr>
                        <a:t>半版</a:t>
                      </a:r>
                      <a:endParaRPr lang="zh-CN" sz="800" kern="100" dirty="0">
                        <a:latin typeface="Calibri"/>
                        <a:ea typeface="宋体"/>
                        <a:cs typeface="Times New Roman"/>
                      </a:endParaRPr>
                    </a:p>
                    <a:p>
                      <a:pPr algn="ctr">
                        <a:spcAft>
                          <a:spcPts val="0"/>
                        </a:spcAft>
                      </a:pPr>
                      <a:r>
                        <a:rPr lang="zh-CN" sz="800" kern="100" dirty="0" smtClean="0">
                          <a:solidFill>
                            <a:srgbClr val="000000"/>
                          </a:solidFill>
                          <a:latin typeface="Times New Roman"/>
                          <a:ea typeface="华文细黑"/>
                          <a:cs typeface="Times New Roman"/>
                        </a:rPr>
                        <a:t>商报</a:t>
                      </a:r>
                      <a:r>
                        <a:rPr lang="zh-CN" altLang="en-US" sz="800" kern="100" dirty="0" smtClean="0">
                          <a:solidFill>
                            <a:srgbClr val="000000"/>
                          </a:solidFill>
                          <a:latin typeface="Times New Roman"/>
                          <a:ea typeface="华文细黑"/>
                          <a:cs typeface="Times New Roman"/>
                        </a:rPr>
                        <a:t>、时报各</a:t>
                      </a:r>
                      <a:r>
                        <a:rPr lang="en-US" sz="800" kern="100" dirty="0" smtClean="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整版</a:t>
                      </a:r>
                      <a:endParaRPr lang="zh-CN" sz="800" kern="100" dirty="0">
                        <a:latin typeface="Calibri"/>
                        <a:ea typeface="宋体"/>
                        <a:cs typeface="Times New Roman"/>
                      </a:endParaRPr>
                    </a:p>
                    <a:p>
                      <a:pPr algn="ctr">
                        <a:spcAft>
                          <a:spcPts val="0"/>
                        </a:spcAft>
                      </a:pPr>
                      <a:r>
                        <a:rPr lang="zh-CN" sz="800" kern="100" dirty="0" smtClean="0">
                          <a:solidFill>
                            <a:srgbClr val="000000"/>
                          </a:solidFill>
                          <a:latin typeface="Times New Roman"/>
                          <a:ea typeface="华文细黑"/>
                          <a:cs typeface="Times New Roman"/>
                        </a:rPr>
                        <a:t>晚报</a:t>
                      </a:r>
                      <a:r>
                        <a:rPr lang="en-US" sz="800" kern="100" dirty="0">
                          <a:solidFill>
                            <a:srgbClr val="000000"/>
                          </a:solidFill>
                          <a:latin typeface="Times New Roman"/>
                          <a:ea typeface="华文细黑"/>
                          <a:cs typeface="Times New Roman"/>
                        </a:rPr>
                        <a:t>3</a:t>
                      </a:r>
                      <a:r>
                        <a:rPr lang="zh-CN" sz="800" kern="100" dirty="0">
                          <a:solidFill>
                            <a:srgbClr val="000000"/>
                          </a:solidFill>
                          <a:latin typeface="Times New Roman"/>
                          <a:ea typeface="华文细黑"/>
                          <a:cs typeface="Times New Roman"/>
                        </a:rPr>
                        <a:t>十分之三版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51">
                <a:tc>
                  <a:txBody>
                    <a:bodyPr/>
                    <a:lstStyle/>
                    <a:p>
                      <a:pPr algn="ctr">
                        <a:spcAft>
                          <a:spcPts val="0"/>
                        </a:spcAft>
                      </a:pPr>
                      <a:r>
                        <a:rPr lang="en-US" sz="800" kern="100">
                          <a:solidFill>
                            <a:srgbClr val="000000"/>
                          </a:solidFill>
                          <a:latin typeface="华文细黑"/>
                          <a:ea typeface="宋体"/>
                          <a:cs typeface="Times New Roman"/>
                        </a:rPr>
                        <a:t>5</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Calibri"/>
                          <a:ea typeface="华文细黑"/>
                          <a:cs typeface="Times New Roman"/>
                        </a:rPr>
                        <a:t>保亿丽景紫园</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800" kern="100">
                          <a:solidFill>
                            <a:srgbClr val="000000"/>
                          </a:solidFill>
                          <a:latin typeface="华文细黑"/>
                          <a:ea typeface="宋体"/>
                          <a:cs typeface="Times New Roman"/>
                        </a:rPr>
                        <a:t>7</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r>
                        <a:rPr lang="zh-CN" sz="800" kern="100" dirty="0">
                          <a:solidFill>
                            <a:srgbClr val="000000"/>
                          </a:solidFill>
                          <a:latin typeface="Calibri"/>
                          <a:ea typeface="华文细黑"/>
                          <a:cs typeface="Times New Roman"/>
                        </a:rPr>
                        <a:t>保亿丽景紫园 为蔡家洋房正名 蔡家洋房第</a:t>
                      </a:r>
                      <a:r>
                        <a:rPr lang="en-US" sz="800" kern="100" dirty="0">
                          <a:solidFill>
                            <a:srgbClr val="000000"/>
                          </a:solidFill>
                          <a:latin typeface="Calibri"/>
                          <a:ea typeface="华文细黑"/>
                          <a:cs typeface="Times New Roman"/>
                        </a:rPr>
                        <a:t>1</a:t>
                      </a:r>
                      <a:r>
                        <a:rPr lang="zh-CN" sz="800" kern="100" dirty="0">
                          <a:solidFill>
                            <a:srgbClr val="000000"/>
                          </a:solidFill>
                          <a:latin typeface="Calibri"/>
                          <a:ea typeface="华文细黑"/>
                          <a:cs typeface="Times New Roman"/>
                        </a:rPr>
                        <a:t>站 有天有地有庭院</a:t>
                      </a:r>
                      <a:r>
                        <a:rPr lang="en-US" sz="800" kern="100" dirty="0">
                          <a:solidFill>
                            <a:srgbClr val="000000"/>
                          </a:solidFill>
                          <a:latin typeface="Calibri"/>
                          <a:ea typeface="华文细黑"/>
                          <a:cs typeface="Times New Roman"/>
                        </a:rPr>
                        <a:t>11</a:t>
                      </a:r>
                      <a:r>
                        <a:rPr lang="zh-CN" sz="800" kern="100" dirty="0">
                          <a:solidFill>
                            <a:srgbClr val="000000"/>
                          </a:solidFill>
                          <a:latin typeface="Calibri"/>
                          <a:ea typeface="华文细黑"/>
                          <a:cs typeface="Times New Roman"/>
                        </a:rPr>
                        <a:t>月特价房 建面单价</a:t>
                      </a:r>
                      <a:r>
                        <a:rPr lang="en-US" sz="800" kern="100" dirty="0">
                          <a:solidFill>
                            <a:srgbClr val="000000"/>
                          </a:solidFill>
                          <a:latin typeface="Calibri"/>
                          <a:ea typeface="华文细黑"/>
                          <a:cs typeface="Times New Roman"/>
                        </a:rPr>
                        <a:t>4100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 买建面</a:t>
                      </a:r>
                      <a:r>
                        <a:rPr lang="en-US" sz="800" kern="100" dirty="0">
                          <a:solidFill>
                            <a:srgbClr val="000000"/>
                          </a:solidFill>
                          <a:latin typeface="Calibri"/>
                          <a:ea typeface="华文细黑"/>
                          <a:cs typeface="Times New Roman"/>
                        </a:rPr>
                        <a:t>123-270</a:t>
                      </a:r>
                      <a:r>
                        <a:rPr lang="zh-CN" sz="800" kern="100" dirty="0">
                          <a:solidFill>
                            <a:srgbClr val="000000"/>
                          </a:solidFill>
                          <a:latin typeface="Calibri"/>
                          <a:ea typeface="华文细黑"/>
                          <a:cs typeface="Times New Roman"/>
                        </a:rPr>
                        <a:t>㎡实景</a:t>
                      </a:r>
                      <a:r>
                        <a:rPr lang="en-US" sz="800" kern="100" dirty="0">
                          <a:solidFill>
                            <a:srgbClr val="000000"/>
                          </a:solidFill>
                          <a:latin typeface="Calibri"/>
                          <a:ea typeface="华文细黑"/>
                          <a:cs typeface="Times New Roman"/>
                        </a:rPr>
                        <a:t>5+1</a:t>
                      </a:r>
                      <a:r>
                        <a:rPr lang="zh-CN" sz="800" kern="100" dirty="0">
                          <a:solidFill>
                            <a:srgbClr val="000000"/>
                          </a:solidFill>
                          <a:latin typeface="Calibri"/>
                          <a:ea typeface="华文细黑"/>
                          <a:cs typeface="Times New Roman"/>
                        </a:rPr>
                        <a:t>纯洋房 一年半超长免息分期 现房实景 即买即住</a:t>
                      </a:r>
                      <a:r>
                        <a:rPr lang="en-US" sz="800" kern="100" dirty="0">
                          <a:solidFill>
                            <a:srgbClr val="000000"/>
                          </a:solidFill>
                          <a:latin typeface="Calibri"/>
                          <a:ea typeface="华文细黑"/>
                          <a:cs typeface="Times New Roman"/>
                        </a:rPr>
                        <a:t> 11</a:t>
                      </a:r>
                      <a:r>
                        <a:rPr lang="zh-CN" sz="800" kern="100" dirty="0">
                          <a:solidFill>
                            <a:srgbClr val="000000"/>
                          </a:solidFill>
                          <a:latin typeface="Calibri"/>
                          <a:ea typeface="华文细黑"/>
                          <a:cs typeface="Times New Roman"/>
                        </a:rPr>
                        <a:t>月</a:t>
                      </a:r>
                      <a:r>
                        <a:rPr lang="en-US" sz="800" kern="100" dirty="0">
                          <a:solidFill>
                            <a:srgbClr val="000000"/>
                          </a:solidFill>
                          <a:latin typeface="Calibri"/>
                          <a:ea typeface="华文细黑"/>
                          <a:cs typeface="Times New Roman"/>
                        </a:rPr>
                        <a:t>30</a:t>
                      </a:r>
                      <a:r>
                        <a:rPr lang="zh-CN" sz="800" kern="100" dirty="0">
                          <a:solidFill>
                            <a:srgbClr val="000000"/>
                          </a:solidFill>
                          <a:latin typeface="Calibri"/>
                          <a:ea typeface="华文细黑"/>
                          <a:cs typeface="Times New Roman"/>
                        </a:rPr>
                        <a:t>日前可享受公积金贷款 额度有限 分秒</a:t>
                      </a:r>
                      <a:r>
                        <a:rPr lang="zh-CN" sz="800" kern="100" dirty="0" smtClean="0">
                          <a:solidFill>
                            <a:srgbClr val="000000"/>
                          </a:solidFill>
                          <a:latin typeface="Calibri"/>
                          <a:ea typeface="华文细黑"/>
                          <a:cs typeface="Times New Roman"/>
                        </a:rPr>
                        <a:t>递减</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a:t>
                      </a:r>
                      <a:r>
                        <a:rPr lang="zh-CN" sz="800" kern="100" dirty="0">
                          <a:solidFill>
                            <a:srgbClr val="000000"/>
                          </a:solidFill>
                          <a:latin typeface="Calibri"/>
                          <a:ea typeface="华文细黑"/>
                          <a:cs typeface="Times New Roman"/>
                        </a:rPr>
                        <a:t>亿丽景紫园 周末抢房还看保亿 全城抄底价 仅限</a:t>
                      </a:r>
                      <a:r>
                        <a:rPr lang="en-US" sz="800" kern="100" dirty="0">
                          <a:solidFill>
                            <a:srgbClr val="000000"/>
                          </a:solidFill>
                          <a:latin typeface="Calibri"/>
                          <a:ea typeface="华文细黑"/>
                          <a:cs typeface="Times New Roman"/>
                        </a:rPr>
                        <a:t>7</a:t>
                      </a:r>
                      <a:r>
                        <a:rPr lang="zh-CN" sz="800" kern="100" dirty="0">
                          <a:solidFill>
                            <a:srgbClr val="000000"/>
                          </a:solidFill>
                          <a:latin typeface="Calibri"/>
                          <a:ea typeface="华文细黑"/>
                          <a:cs typeface="Times New Roman"/>
                        </a:rPr>
                        <a:t>套 建面单价</a:t>
                      </a:r>
                      <a:r>
                        <a:rPr lang="en-US" sz="800" kern="100" dirty="0">
                          <a:solidFill>
                            <a:srgbClr val="000000"/>
                          </a:solidFill>
                          <a:latin typeface="Calibri"/>
                          <a:ea typeface="华文细黑"/>
                          <a:cs typeface="Times New Roman"/>
                        </a:rPr>
                        <a:t>4820</a:t>
                      </a:r>
                      <a:r>
                        <a:rPr lang="zh-CN" sz="800" kern="100" dirty="0">
                          <a:solidFill>
                            <a:srgbClr val="000000"/>
                          </a:solidFill>
                          <a:latin typeface="Calibri"/>
                          <a:ea typeface="华文细黑"/>
                          <a:cs typeface="Times New Roman"/>
                        </a:rPr>
                        <a:t>元起</a:t>
                      </a:r>
                      <a:r>
                        <a:rPr lang="en-US" sz="800" kern="100" dirty="0">
                          <a:solidFill>
                            <a:srgbClr val="000000"/>
                          </a:solidFill>
                          <a:latin typeface="Calibri"/>
                          <a:ea typeface="华文细黑"/>
                          <a:cs typeface="Times New Roman"/>
                        </a:rPr>
                        <a:t>6017</a:t>
                      </a:r>
                      <a:r>
                        <a:rPr lang="zh-CN" sz="800" kern="100" dirty="0">
                          <a:solidFill>
                            <a:srgbClr val="000000"/>
                          </a:solidFill>
                          <a:latin typeface="Calibri"/>
                          <a:ea typeface="华文细黑"/>
                          <a:cs typeface="Times New Roman"/>
                        </a:rPr>
                        <a:t>元</a:t>
                      </a:r>
                      <a:r>
                        <a:rPr lang="zh-CN" sz="800" kern="100" dirty="0" smtClean="0">
                          <a:solidFill>
                            <a:srgbClr val="000000"/>
                          </a:solidFill>
                          <a:latin typeface="Calibri"/>
                          <a:ea typeface="华文细黑"/>
                          <a:cs typeface="Times New Roman"/>
                        </a:rPr>
                        <a:t>止</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a:t>
                      </a:r>
                      <a:r>
                        <a:rPr lang="zh-CN" sz="800" kern="100" dirty="0">
                          <a:solidFill>
                            <a:srgbClr val="000000"/>
                          </a:solidFill>
                          <a:latin typeface="Calibri"/>
                          <a:ea typeface="华文细黑"/>
                          <a:cs typeface="Times New Roman"/>
                        </a:rPr>
                        <a:t>亿丽景紫园 建面</a:t>
                      </a:r>
                      <a:r>
                        <a:rPr lang="en-US" sz="800" kern="100" dirty="0">
                          <a:solidFill>
                            <a:srgbClr val="000000"/>
                          </a:solidFill>
                          <a:latin typeface="Calibri"/>
                          <a:ea typeface="华文细黑"/>
                          <a:cs typeface="Times New Roman"/>
                        </a:rPr>
                        <a:t>123-270</a:t>
                      </a:r>
                      <a:r>
                        <a:rPr lang="zh-CN" sz="800" kern="100" dirty="0">
                          <a:solidFill>
                            <a:srgbClr val="000000"/>
                          </a:solidFill>
                          <a:latin typeface="Calibri"/>
                          <a:ea typeface="华文细黑"/>
                          <a:cs typeface="Times New Roman"/>
                        </a:rPr>
                        <a:t>㎡实景公园洋房组团 全新面市 一梯两户纯板式</a:t>
                      </a:r>
                      <a:r>
                        <a:rPr lang="en-US" sz="800" kern="100" dirty="0">
                          <a:solidFill>
                            <a:srgbClr val="000000"/>
                          </a:solidFill>
                          <a:latin typeface="Calibri"/>
                          <a:ea typeface="华文细黑"/>
                          <a:cs typeface="Times New Roman"/>
                        </a:rPr>
                        <a:t> 5+1 7+1</a:t>
                      </a:r>
                      <a:r>
                        <a:rPr lang="zh-CN" sz="800" kern="100" dirty="0">
                          <a:solidFill>
                            <a:srgbClr val="000000"/>
                          </a:solidFill>
                          <a:latin typeface="Calibri"/>
                          <a:ea typeface="华文细黑"/>
                          <a:cs typeface="Times New Roman"/>
                        </a:rPr>
                        <a:t>亲地洋房 现房实景 即买即住</a:t>
                      </a:r>
                      <a:r>
                        <a:rPr lang="en-US" sz="800" kern="100" dirty="0">
                          <a:solidFill>
                            <a:srgbClr val="000000"/>
                          </a:solidFill>
                          <a:latin typeface="Calibri"/>
                          <a:ea typeface="华文细黑"/>
                          <a:cs typeface="Times New Roman"/>
                        </a:rPr>
                        <a:t> 7</a:t>
                      </a:r>
                      <a:r>
                        <a:rPr lang="zh-CN" sz="800" kern="100" dirty="0">
                          <a:solidFill>
                            <a:srgbClr val="000000"/>
                          </a:solidFill>
                          <a:latin typeface="Calibri"/>
                          <a:ea typeface="华文细黑"/>
                          <a:cs typeface="Times New Roman"/>
                        </a:rPr>
                        <a:t>万住</a:t>
                      </a:r>
                      <a:r>
                        <a:rPr lang="zh-CN" sz="800" kern="100" dirty="0" smtClean="0">
                          <a:solidFill>
                            <a:srgbClr val="000000"/>
                          </a:solidFill>
                          <a:latin typeface="Calibri"/>
                          <a:ea typeface="华文细黑"/>
                          <a:cs typeface="Times New Roman"/>
                        </a:rPr>
                        <a:t>洋房</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a:t>
                      </a:r>
                      <a:r>
                        <a:rPr lang="zh-CN" sz="800" kern="100" dirty="0">
                          <a:solidFill>
                            <a:srgbClr val="000000"/>
                          </a:solidFill>
                          <a:latin typeface="Calibri"/>
                          <a:ea typeface="华文细黑"/>
                          <a:cs typeface="Times New Roman"/>
                        </a:rPr>
                        <a:t>亿丽景紫园 一年半超长免息分期 公积金贷款 截止</a:t>
                      </a:r>
                      <a:r>
                        <a:rPr lang="en-US" sz="800" kern="100" dirty="0">
                          <a:solidFill>
                            <a:srgbClr val="000000"/>
                          </a:solidFill>
                          <a:latin typeface="Calibri"/>
                          <a:ea typeface="华文细黑"/>
                          <a:cs typeface="Times New Roman"/>
                        </a:rPr>
                        <a:t>11</a:t>
                      </a:r>
                      <a:r>
                        <a:rPr lang="zh-CN" sz="800" kern="100" dirty="0">
                          <a:solidFill>
                            <a:srgbClr val="000000"/>
                          </a:solidFill>
                          <a:latin typeface="Calibri"/>
                          <a:ea typeface="华文细黑"/>
                          <a:cs typeface="Times New Roman"/>
                        </a:rPr>
                        <a:t>月</a:t>
                      </a:r>
                      <a:r>
                        <a:rPr lang="en-US" sz="800" kern="100" dirty="0">
                          <a:solidFill>
                            <a:srgbClr val="000000"/>
                          </a:solidFill>
                          <a:latin typeface="Calibri"/>
                          <a:ea typeface="华文细黑"/>
                          <a:cs typeface="Times New Roman"/>
                        </a:rPr>
                        <a:t>30</a:t>
                      </a:r>
                      <a:r>
                        <a:rPr lang="zh-CN" sz="800" kern="100" dirty="0">
                          <a:solidFill>
                            <a:srgbClr val="000000"/>
                          </a:solidFill>
                          <a:latin typeface="Calibri"/>
                          <a:ea typeface="华文细黑"/>
                          <a:cs typeface="Times New Roman"/>
                        </a:rPr>
                        <a:t>日 额度有限 分秒递减</a:t>
                      </a:r>
                      <a:r>
                        <a:rPr lang="en-US" sz="800" kern="100" dirty="0">
                          <a:solidFill>
                            <a:srgbClr val="000000"/>
                          </a:solidFill>
                          <a:latin typeface="Calibri"/>
                          <a:ea typeface="华文细黑"/>
                          <a:cs typeface="Times New Roman"/>
                        </a:rPr>
                        <a:t> 7</a:t>
                      </a:r>
                      <a:r>
                        <a:rPr lang="zh-CN" sz="800" kern="100" dirty="0">
                          <a:solidFill>
                            <a:srgbClr val="000000"/>
                          </a:solidFill>
                          <a:latin typeface="Calibri"/>
                          <a:ea typeface="华文细黑"/>
                          <a:cs typeface="Times New Roman"/>
                        </a:rPr>
                        <a:t>万住洋房</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Times New Roman"/>
                          <a:ea typeface="华文细黑"/>
                          <a:cs typeface="Times New Roman"/>
                        </a:rPr>
                        <a:t>晨报</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整版</a:t>
                      </a:r>
                      <a:endParaRPr lang="zh-CN" sz="800" kern="100">
                        <a:latin typeface="Calibri"/>
                        <a:ea typeface="宋体"/>
                        <a:cs typeface="Times New Roman"/>
                      </a:endParaRPr>
                    </a:p>
                    <a:p>
                      <a:pPr algn="ctr">
                        <a:spcAft>
                          <a:spcPts val="0"/>
                        </a:spcAft>
                      </a:pPr>
                      <a:r>
                        <a:rPr lang="en-US" sz="800" kern="100">
                          <a:solidFill>
                            <a:srgbClr val="000000"/>
                          </a:solidFill>
                          <a:latin typeface="Times New Roman"/>
                          <a:ea typeface="华文细黑"/>
                          <a:cs typeface="Times New Roman"/>
                        </a:rPr>
                        <a:t>6</a:t>
                      </a:r>
                      <a:r>
                        <a:rPr lang="zh-CN" sz="800" kern="100">
                          <a:solidFill>
                            <a:srgbClr val="000000"/>
                          </a:solidFill>
                          <a:latin typeface="Times New Roman"/>
                          <a:ea typeface="华文细黑"/>
                          <a:cs typeface="Times New Roman"/>
                        </a:rPr>
                        <a:t>二十分之三版</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849">
                <a:tc>
                  <a:txBody>
                    <a:bodyPr/>
                    <a:lstStyle/>
                    <a:p>
                      <a:pPr algn="ctr">
                        <a:spcAft>
                          <a:spcPts val="0"/>
                        </a:spcAft>
                      </a:pPr>
                      <a:r>
                        <a:rPr lang="en-US" sz="800" kern="100">
                          <a:solidFill>
                            <a:srgbClr val="000000"/>
                          </a:solidFill>
                          <a:latin typeface="华文细黑"/>
                          <a:ea typeface="宋体"/>
                          <a:cs typeface="Times New Roman"/>
                        </a:rPr>
                        <a:t>6</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Calibri"/>
                          <a:ea typeface="华文细黑"/>
                          <a:cs typeface="Times New Roman"/>
                        </a:rPr>
                        <a:t>奇峰香山林海</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800" kern="100">
                          <a:solidFill>
                            <a:srgbClr val="000000"/>
                          </a:solidFill>
                          <a:latin typeface="华文细黑"/>
                          <a:ea typeface="宋体"/>
                          <a:cs typeface="Times New Roman"/>
                        </a:rPr>
                        <a:t>6</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r>
                        <a:rPr lang="zh-CN" sz="800" kern="100">
                          <a:solidFill>
                            <a:srgbClr val="000000"/>
                          </a:solidFill>
                          <a:latin typeface="Calibri"/>
                          <a:ea typeface="华文细黑"/>
                          <a:cs typeface="Times New Roman"/>
                        </a:rPr>
                        <a:t>奇峰云墅 云深不知墅 文化区 森林里 托斯卡纳别墅 恢弘启幕 静待惊喜</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dirty="0" smtClean="0">
                          <a:solidFill>
                            <a:srgbClr val="000000"/>
                          </a:solidFill>
                          <a:latin typeface="Times New Roman"/>
                          <a:ea typeface="华文细黑"/>
                          <a:cs typeface="Times New Roman"/>
                        </a:rPr>
                        <a:t>晨报</a:t>
                      </a:r>
                      <a:r>
                        <a:rPr lang="zh-CN" altLang="en-US" sz="800" kern="100" dirty="0" smtClean="0">
                          <a:solidFill>
                            <a:srgbClr val="000000"/>
                          </a:solidFill>
                          <a:latin typeface="Times New Roman"/>
                          <a:ea typeface="华文细黑"/>
                          <a:cs typeface="Times New Roman"/>
                        </a:rPr>
                        <a:t>、商报各</a:t>
                      </a:r>
                      <a:r>
                        <a:rPr lang="en-US" sz="800" kern="100" dirty="0" smtClean="0">
                          <a:solidFill>
                            <a:srgbClr val="000000"/>
                          </a:solidFill>
                          <a:latin typeface="Times New Roman"/>
                          <a:ea typeface="华文细黑"/>
                          <a:cs typeface="Times New Roman"/>
                        </a:rPr>
                        <a:t>2</a:t>
                      </a:r>
                      <a:r>
                        <a:rPr lang="zh-CN" sz="800" kern="100" dirty="0">
                          <a:solidFill>
                            <a:srgbClr val="000000"/>
                          </a:solidFill>
                          <a:latin typeface="Times New Roman"/>
                          <a:ea typeface="华文细黑"/>
                          <a:cs typeface="Times New Roman"/>
                        </a:rPr>
                        <a:t>整版</a:t>
                      </a:r>
                      <a:endParaRPr lang="zh-CN" sz="800" kern="100" dirty="0">
                        <a:latin typeface="Calibri"/>
                        <a:ea typeface="宋体"/>
                        <a:cs typeface="Times New Roman"/>
                      </a:endParaRPr>
                    </a:p>
                    <a:p>
                      <a:pPr algn="ctr">
                        <a:spcAft>
                          <a:spcPts val="0"/>
                        </a:spcAft>
                      </a:pPr>
                      <a:r>
                        <a:rPr lang="zh-CN" sz="800" kern="100" dirty="0" smtClean="0">
                          <a:solidFill>
                            <a:srgbClr val="000000"/>
                          </a:solidFill>
                          <a:latin typeface="Times New Roman"/>
                          <a:ea typeface="华文细黑"/>
                          <a:cs typeface="Times New Roman"/>
                        </a:rPr>
                        <a:t>时报</a:t>
                      </a:r>
                      <a:r>
                        <a:rPr lang="zh-CN" altLang="en-US" sz="800" kern="100" dirty="0" smtClean="0">
                          <a:solidFill>
                            <a:srgbClr val="000000"/>
                          </a:solidFill>
                          <a:latin typeface="Times New Roman"/>
                          <a:ea typeface="华文细黑"/>
                          <a:cs typeface="Times New Roman"/>
                        </a:rPr>
                        <a:t>、晚报各</a:t>
                      </a:r>
                      <a:r>
                        <a:rPr lang="en-US" sz="800" kern="100" dirty="0" smtClean="0">
                          <a:solidFill>
                            <a:srgbClr val="000000"/>
                          </a:solidFill>
                          <a:latin typeface="Times New Roman"/>
                          <a:ea typeface="华文细黑"/>
                          <a:cs typeface="Times New Roman"/>
                        </a:rPr>
                        <a:t>1</a:t>
                      </a:r>
                      <a:r>
                        <a:rPr lang="zh-CN" sz="800" kern="100" dirty="0" smtClean="0">
                          <a:solidFill>
                            <a:srgbClr val="000000"/>
                          </a:solidFill>
                          <a:latin typeface="Times New Roman"/>
                          <a:ea typeface="华文细黑"/>
                          <a:cs typeface="Times New Roman"/>
                        </a:rPr>
                        <a:t>整版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389">
                <a:tc>
                  <a:txBody>
                    <a:bodyPr/>
                    <a:lstStyle/>
                    <a:p>
                      <a:pPr algn="ctr">
                        <a:spcAft>
                          <a:spcPts val="0"/>
                        </a:spcAft>
                      </a:pPr>
                      <a:r>
                        <a:rPr lang="en-US" sz="800" kern="100">
                          <a:solidFill>
                            <a:srgbClr val="000000"/>
                          </a:solidFill>
                          <a:latin typeface="华文细黑"/>
                          <a:ea typeface="宋体"/>
                          <a:cs typeface="Times New Roman"/>
                        </a:rPr>
                        <a:t>7</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保利爱尚里</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6</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dirty="0">
                          <a:solidFill>
                            <a:srgbClr val="000000"/>
                          </a:solidFill>
                          <a:latin typeface="Calibri"/>
                          <a:ea typeface="华文细黑"/>
                          <a:cs typeface="Times New Roman"/>
                        </a:rPr>
                        <a:t>保利爱尚里 好机会不常有 该出手时就出手 建面</a:t>
                      </a:r>
                      <a:r>
                        <a:rPr lang="en-US" sz="800" kern="100" dirty="0">
                          <a:solidFill>
                            <a:srgbClr val="000000"/>
                          </a:solidFill>
                          <a:latin typeface="Calibri"/>
                          <a:ea typeface="华文细黑"/>
                          <a:cs typeface="Times New Roman"/>
                        </a:rPr>
                        <a:t>6600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㎡起抢商圈公园三房 套内约</a:t>
                      </a:r>
                      <a:r>
                        <a:rPr lang="en-US" sz="800" kern="100" dirty="0">
                          <a:solidFill>
                            <a:srgbClr val="000000"/>
                          </a:solidFill>
                          <a:latin typeface="Calibri"/>
                          <a:ea typeface="华文细黑"/>
                          <a:cs typeface="Times New Roman"/>
                        </a:rPr>
                        <a:t>58-78</a:t>
                      </a:r>
                      <a:r>
                        <a:rPr lang="zh-CN" sz="800" kern="100" dirty="0">
                          <a:solidFill>
                            <a:srgbClr val="000000"/>
                          </a:solidFill>
                          <a:latin typeface="Calibri"/>
                          <a:ea typeface="华文细黑"/>
                          <a:cs typeface="Times New Roman"/>
                        </a:rPr>
                        <a:t>㎡成长三房</a:t>
                      </a:r>
                      <a:r>
                        <a:rPr lang="en-US" sz="800" kern="100" dirty="0">
                          <a:solidFill>
                            <a:srgbClr val="000000"/>
                          </a:solidFill>
                          <a:latin typeface="Calibri"/>
                          <a:ea typeface="华文细黑"/>
                          <a:cs typeface="Times New Roman"/>
                        </a:rPr>
                        <a:t> 68-79</a:t>
                      </a:r>
                      <a:r>
                        <a:rPr lang="zh-CN" sz="800" kern="100" dirty="0">
                          <a:solidFill>
                            <a:srgbClr val="000000"/>
                          </a:solidFill>
                          <a:latin typeface="Calibri"/>
                          <a:ea typeface="华文细黑"/>
                          <a:cs typeface="Times New Roman"/>
                        </a:rPr>
                        <a:t>㎡跃享四房</a:t>
                      </a:r>
                      <a:r>
                        <a:rPr lang="en-US" sz="800" kern="100" dirty="0">
                          <a:solidFill>
                            <a:srgbClr val="000000"/>
                          </a:solidFill>
                          <a:latin typeface="Calibri"/>
                          <a:ea typeface="华文细黑"/>
                          <a:cs typeface="Times New Roman"/>
                        </a:rPr>
                        <a:t> 85-90</a:t>
                      </a:r>
                      <a:r>
                        <a:rPr lang="zh-CN" sz="800" kern="100" dirty="0">
                          <a:solidFill>
                            <a:srgbClr val="000000"/>
                          </a:solidFill>
                          <a:latin typeface="Calibri"/>
                          <a:ea typeface="华文细黑"/>
                          <a:cs typeface="Times New Roman"/>
                        </a:rPr>
                        <a:t>㎡奢享四房 认购即享</a:t>
                      </a:r>
                      <a:r>
                        <a:rPr lang="en-US" sz="800" kern="100" dirty="0">
                          <a:solidFill>
                            <a:srgbClr val="000000"/>
                          </a:solidFill>
                          <a:latin typeface="Calibri"/>
                          <a:ea typeface="华文细黑"/>
                          <a:cs typeface="Times New Roman"/>
                        </a:rPr>
                        <a:t>95</a:t>
                      </a:r>
                      <a:r>
                        <a:rPr lang="zh-CN" sz="800" kern="100" dirty="0">
                          <a:solidFill>
                            <a:srgbClr val="000000"/>
                          </a:solidFill>
                          <a:latin typeface="Calibri"/>
                          <a:ea typeface="华文细黑"/>
                          <a:cs typeface="Times New Roman"/>
                        </a:rPr>
                        <a:t>折 分秒递减</a:t>
                      </a:r>
                      <a:r>
                        <a:rPr lang="zh-CN" sz="800" kern="100" dirty="0" smtClean="0">
                          <a:solidFill>
                            <a:srgbClr val="000000"/>
                          </a:solidFill>
                          <a:latin typeface="Calibri"/>
                          <a:ea typeface="华文细黑"/>
                          <a:cs typeface="Times New Roman"/>
                        </a:rPr>
                        <a:t>中</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保利爱尚里 </a:t>
                      </a:r>
                      <a:r>
                        <a:rPr lang="zh-CN" sz="800" kern="100" dirty="0">
                          <a:solidFill>
                            <a:srgbClr val="000000"/>
                          </a:solidFill>
                          <a:latin typeface="Calibri"/>
                          <a:ea typeface="华文细黑"/>
                          <a:cs typeface="Times New Roman"/>
                        </a:rPr>
                        <a:t>建面</a:t>
                      </a:r>
                      <a:r>
                        <a:rPr lang="en-US" sz="800" kern="100" dirty="0">
                          <a:solidFill>
                            <a:srgbClr val="000000"/>
                          </a:solidFill>
                          <a:latin typeface="Calibri"/>
                          <a:ea typeface="华文细黑"/>
                          <a:cs typeface="Times New Roman"/>
                        </a:rPr>
                        <a:t>6600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㎡起抢套内约</a:t>
                      </a:r>
                      <a:r>
                        <a:rPr lang="en-US" sz="800" kern="100" dirty="0">
                          <a:solidFill>
                            <a:srgbClr val="000000"/>
                          </a:solidFill>
                          <a:latin typeface="Calibri"/>
                          <a:ea typeface="华文细黑"/>
                          <a:cs typeface="Times New Roman"/>
                        </a:rPr>
                        <a:t>58-90</a:t>
                      </a:r>
                      <a:r>
                        <a:rPr lang="zh-CN" sz="800" kern="100" dirty="0">
                          <a:solidFill>
                            <a:srgbClr val="000000"/>
                          </a:solidFill>
                          <a:latin typeface="Calibri"/>
                          <a:ea typeface="华文细黑"/>
                          <a:cs typeface="Times New Roman"/>
                        </a:rPr>
                        <a:t>㎡跃魔方</a:t>
                      </a:r>
                      <a:r>
                        <a:rPr lang="zh-CN" sz="800" kern="100" dirty="0" smtClean="0">
                          <a:solidFill>
                            <a:srgbClr val="000000"/>
                          </a:solidFill>
                          <a:latin typeface="Calibri"/>
                          <a:ea typeface="华文细黑"/>
                          <a:cs typeface="Times New Roman"/>
                        </a:rPr>
                        <a:t>新品</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保利爱尚里 </a:t>
                      </a:r>
                      <a:r>
                        <a:rPr lang="zh-CN" sz="800" kern="100" dirty="0">
                          <a:solidFill>
                            <a:srgbClr val="000000"/>
                          </a:solidFill>
                          <a:latin typeface="Calibri"/>
                          <a:ea typeface="华文细黑"/>
                          <a:cs typeface="Times New Roman"/>
                        </a:rPr>
                        <a:t>西区置业优选 保利爱尚里 建面</a:t>
                      </a:r>
                      <a:r>
                        <a:rPr lang="en-US" sz="800" kern="100" dirty="0">
                          <a:solidFill>
                            <a:srgbClr val="000000"/>
                          </a:solidFill>
                          <a:latin typeface="Calibri"/>
                          <a:ea typeface="华文细黑"/>
                          <a:cs typeface="Times New Roman"/>
                        </a:rPr>
                        <a:t>6600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㎡起抢商圈公园三房 套内约</a:t>
                      </a:r>
                      <a:r>
                        <a:rPr lang="en-US" sz="800" kern="100" dirty="0">
                          <a:solidFill>
                            <a:srgbClr val="000000"/>
                          </a:solidFill>
                          <a:latin typeface="Calibri"/>
                          <a:ea typeface="华文细黑"/>
                          <a:cs typeface="Times New Roman"/>
                        </a:rPr>
                        <a:t>58-78</a:t>
                      </a:r>
                      <a:r>
                        <a:rPr lang="zh-CN" sz="800" kern="100" dirty="0">
                          <a:solidFill>
                            <a:srgbClr val="000000"/>
                          </a:solidFill>
                          <a:latin typeface="Calibri"/>
                          <a:ea typeface="华文细黑"/>
                          <a:cs typeface="Times New Roman"/>
                        </a:rPr>
                        <a:t>㎡成长三房</a:t>
                      </a:r>
                      <a:r>
                        <a:rPr lang="en-US" sz="800" kern="100" dirty="0">
                          <a:solidFill>
                            <a:srgbClr val="000000"/>
                          </a:solidFill>
                          <a:latin typeface="Calibri"/>
                          <a:ea typeface="华文细黑"/>
                          <a:cs typeface="Times New Roman"/>
                        </a:rPr>
                        <a:t> 68-79</a:t>
                      </a:r>
                      <a:r>
                        <a:rPr lang="zh-CN" sz="800" kern="100" dirty="0">
                          <a:solidFill>
                            <a:srgbClr val="000000"/>
                          </a:solidFill>
                          <a:latin typeface="Calibri"/>
                          <a:ea typeface="华文细黑"/>
                          <a:cs typeface="Times New Roman"/>
                        </a:rPr>
                        <a:t>㎡跃享四房</a:t>
                      </a:r>
                      <a:r>
                        <a:rPr lang="en-US" sz="800" kern="100" dirty="0">
                          <a:solidFill>
                            <a:srgbClr val="000000"/>
                          </a:solidFill>
                          <a:latin typeface="Calibri"/>
                          <a:ea typeface="华文细黑"/>
                          <a:cs typeface="Times New Roman"/>
                        </a:rPr>
                        <a:t> 85-90</a:t>
                      </a:r>
                      <a:r>
                        <a:rPr lang="zh-CN" sz="800" kern="100" dirty="0">
                          <a:solidFill>
                            <a:srgbClr val="000000"/>
                          </a:solidFill>
                          <a:latin typeface="Calibri"/>
                          <a:ea typeface="华文细黑"/>
                          <a:cs typeface="Times New Roman"/>
                        </a:rPr>
                        <a:t>㎡奢享四房 认购即享</a:t>
                      </a:r>
                      <a:r>
                        <a:rPr lang="en-US" sz="800" kern="100" dirty="0">
                          <a:solidFill>
                            <a:srgbClr val="000000"/>
                          </a:solidFill>
                          <a:latin typeface="Calibri"/>
                          <a:ea typeface="华文细黑"/>
                          <a:cs typeface="Times New Roman"/>
                        </a:rPr>
                        <a:t>95</a:t>
                      </a:r>
                      <a:r>
                        <a:rPr lang="zh-CN" sz="800" kern="100" dirty="0">
                          <a:solidFill>
                            <a:srgbClr val="000000"/>
                          </a:solidFill>
                          <a:latin typeface="Calibri"/>
                          <a:ea typeface="华文细黑"/>
                          <a:cs typeface="Times New Roman"/>
                        </a:rPr>
                        <a:t>折特惠 分秒递减中</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Times New Roman"/>
                          <a:ea typeface="华文细黑"/>
                          <a:cs typeface="Times New Roman"/>
                        </a:rPr>
                        <a:t>晨报</a:t>
                      </a:r>
                      <a:r>
                        <a:rPr lang="en-US" sz="800" kern="100">
                          <a:solidFill>
                            <a:srgbClr val="000000"/>
                          </a:solidFill>
                          <a:latin typeface="Times New Roman"/>
                          <a:ea typeface="华文细黑"/>
                          <a:cs typeface="Times New Roman"/>
                        </a:rPr>
                        <a:t>2</a:t>
                      </a:r>
                      <a:r>
                        <a:rPr lang="zh-CN" sz="800" kern="100">
                          <a:solidFill>
                            <a:srgbClr val="000000"/>
                          </a:solidFill>
                          <a:latin typeface="Times New Roman"/>
                          <a:ea typeface="华文细黑"/>
                          <a:cs typeface="Times New Roman"/>
                        </a:rPr>
                        <a:t>整版</a:t>
                      </a:r>
                      <a:endParaRPr lang="zh-CN" sz="800" kern="100">
                        <a:latin typeface="Calibri"/>
                        <a:ea typeface="宋体"/>
                        <a:cs typeface="Times New Roman"/>
                      </a:endParaRPr>
                    </a:p>
                    <a:p>
                      <a:pPr algn="ctr">
                        <a:spcAft>
                          <a:spcPts val="0"/>
                        </a:spcAft>
                      </a:pPr>
                      <a:r>
                        <a:rPr lang="zh-CN" sz="800" kern="100">
                          <a:solidFill>
                            <a:srgbClr val="000000"/>
                          </a:solidFill>
                          <a:latin typeface="Times New Roman"/>
                          <a:ea typeface="华文细黑"/>
                          <a:cs typeface="Times New Roman"/>
                        </a:rPr>
                        <a:t>时报</a:t>
                      </a:r>
                      <a:r>
                        <a:rPr lang="en-US" sz="800" kern="100">
                          <a:solidFill>
                            <a:srgbClr val="000000"/>
                          </a:solidFill>
                          <a:latin typeface="Times New Roman"/>
                          <a:ea typeface="华文细黑"/>
                          <a:cs typeface="Times New Roman"/>
                        </a:rPr>
                        <a:t>2</a:t>
                      </a:r>
                      <a:r>
                        <a:rPr lang="zh-CN" sz="800" kern="100">
                          <a:solidFill>
                            <a:srgbClr val="000000"/>
                          </a:solidFill>
                          <a:latin typeface="Times New Roman"/>
                          <a:ea typeface="华文细黑"/>
                          <a:cs typeface="Times New Roman"/>
                        </a:rPr>
                        <a:t>整版</a:t>
                      </a:r>
                      <a:r>
                        <a:rPr lang="en-US" sz="800" kern="100">
                          <a:solidFill>
                            <a:srgbClr val="000000"/>
                          </a:solidFill>
                          <a:latin typeface="Times New Roman"/>
                          <a:ea typeface="华文细黑"/>
                          <a:cs typeface="Times New Roman"/>
                        </a:rPr>
                        <a:t>2</a:t>
                      </a:r>
                      <a:r>
                        <a:rPr lang="zh-CN" sz="800" kern="100">
                          <a:solidFill>
                            <a:srgbClr val="000000"/>
                          </a:solidFill>
                          <a:latin typeface="Times New Roman"/>
                          <a:ea typeface="华文细黑"/>
                          <a:cs typeface="Times New Roman"/>
                        </a:rPr>
                        <a:t>十分之一版</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369851">
                <a:tc>
                  <a:txBody>
                    <a:bodyPr/>
                    <a:lstStyle/>
                    <a:p>
                      <a:pPr algn="ctr">
                        <a:spcAft>
                          <a:spcPts val="0"/>
                        </a:spcAft>
                      </a:pPr>
                      <a:r>
                        <a:rPr lang="en-US" sz="800" kern="100">
                          <a:solidFill>
                            <a:srgbClr val="000000"/>
                          </a:solidFill>
                          <a:latin typeface="华文细黑"/>
                          <a:ea typeface="宋体"/>
                          <a:cs typeface="Times New Roman"/>
                        </a:rPr>
                        <a:t>8</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保利江上明珠</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5</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dirty="0">
                          <a:solidFill>
                            <a:srgbClr val="000000"/>
                          </a:solidFill>
                          <a:latin typeface="Calibri"/>
                          <a:ea typeface="华文细黑"/>
                          <a:cs typeface="Times New Roman"/>
                        </a:rPr>
                        <a:t>保利山庄</a:t>
                      </a:r>
                      <a:r>
                        <a:rPr lang="en-US" sz="800" kern="100" dirty="0">
                          <a:solidFill>
                            <a:srgbClr val="000000"/>
                          </a:solidFill>
                          <a:latin typeface="Calibri"/>
                          <a:ea typeface="华文细黑"/>
                          <a:cs typeface="Times New Roman"/>
                        </a:rPr>
                        <a:t> 5</a:t>
                      </a:r>
                      <a:r>
                        <a:rPr lang="zh-CN" sz="800" kern="100" dirty="0">
                          <a:solidFill>
                            <a:srgbClr val="000000"/>
                          </a:solidFill>
                          <a:latin typeface="Calibri"/>
                          <a:ea typeface="华文细黑"/>
                          <a:cs typeface="Times New Roman"/>
                        </a:rPr>
                        <a:t>年大盘 年终钜惠 套内</a:t>
                      </a:r>
                      <a:r>
                        <a:rPr lang="en-US" sz="800" kern="100" dirty="0">
                          <a:solidFill>
                            <a:srgbClr val="000000"/>
                          </a:solidFill>
                          <a:latin typeface="Calibri"/>
                          <a:ea typeface="华文细黑"/>
                          <a:cs typeface="Times New Roman"/>
                        </a:rPr>
                        <a:t>8800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㎡起买</a:t>
                      </a:r>
                      <a:r>
                        <a:rPr lang="en-US" sz="800" kern="100" dirty="0">
                          <a:solidFill>
                            <a:srgbClr val="000000"/>
                          </a:solidFill>
                          <a:latin typeface="Calibri"/>
                          <a:ea typeface="华文细黑"/>
                          <a:cs typeface="Times New Roman"/>
                        </a:rPr>
                        <a:t>85-175</a:t>
                      </a:r>
                      <a:r>
                        <a:rPr lang="zh-CN" sz="800" kern="100" dirty="0">
                          <a:solidFill>
                            <a:srgbClr val="000000"/>
                          </a:solidFill>
                          <a:latin typeface="Calibri"/>
                          <a:ea typeface="华文细黑"/>
                          <a:cs typeface="Times New Roman"/>
                        </a:rPr>
                        <a:t>㎡观音桥森林洋房现房</a:t>
                      </a:r>
                      <a:r>
                        <a:rPr lang="en-US" sz="800" kern="100" dirty="0">
                          <a:solidFill>
                            <a:srgbClr val="000000"/>
                          </a:solidFill>
                          <a:latin typeface="Calibri"/>
                          <a:ea typeface="华文细黑"/>
                          <a:cs typeface="Times New Roman"/>
                        </a:rPr>
                        <a:t> 560</a:t>
                      </a:r>
                      <a:r>
                        <a:rPr lang="zh-CN" sz="800" kern="100" dirty="0">
                          <a:solidFill>
                            <a:srgbClr val="000000"/>
                          </a:solidFill>
                          <a:latin typeface="Calibri"/>
                          <a:ea typeface="华文细黑"/>
                          <a:cs typeface="Times New Roman"/>
                        </a:rPr>
                        <a:t>万起私藏套内</a:t>
                      </a:r>
                      <a:r>
                        <a:rPr lang="en-US" sz="800" kern="100" dirty="0">
                          <a:solidFill>
                            <a:srgbClr val="000000"/>
                          </a:solidFill>
                          <a:latin typeface="Calibri"/>
                          <a:ea typeface="华文细黑"/>
                          <a:cs typeface="Times New Roman"/>
                        </a:rPr>
                        <a:t>300-380</a:t>
                      </a:r>
                      <a:r>
                        <a:rPr lang="zh-CN" sz="800" kern="100" dirty="0">
                          <a:solidFill>
                            <a:srgbClr val="000000"/>
                          </a:solidFill>
                          <a:latin typeface="Calibri"/>
                          <a:ea typeface="华文细黑"/>
                          <a:cs typeface="Times New Roman"/>
                        </a:rPr>
                        <a:t>㎡观音桥别墅 套内</a:t>
                      </a:r>
                      <a:r>
                        <a:rPr lang="en-US" sz="800" kern="100" dirty="0">
                          <a:solidFill>
                            <a:srgbClr val="000000"/>
                          </a:solidFill>
                          <a:latin typeface="Calibri"/>
                          <a:ea typeface="华文细黑"/>
                          <a:cs typeface="Times New Roman"/>
                        </a:rPr>
                        <a:t>6950-7999</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 百套特惠房 套内</a:t>
                      </a:r>
                      <a:r>
                        <a:rPr lang="en-US" sz="800" kern="100" dirty="0">
                          <a:solidFill>
                            <a:srgbClr val="000000"/>
                          </a:solidFill>
                          <a:latin typeface="Calibri"/>
                          <a:ea typeface="华文细黑"/>
                          <a:cs typeface="Times New Roman"/>
                        </a:rPr>
                        <a:t>78-114</a:t>
                      </a:r>
                      <a:r>
                        <a:rPr lang="zh-CN" sz="800" kern="100" dirty="0">
                          <a:solidFill>
                            <a:srgbClr val="000000"/>
                          </a:solidFill>
                          <a:latin typeface="Calibri"/>
                          <a:ea typeface="华文细黑"/>
                          <a:cs typeface="Times New Roman"/>
                        </a:rPr>
                        <a:t>㎡观音桥环幕高层限量</a:t>
                      </a:r>
                      <a:r>
                        <a:rPr lang="zh-CN" sz="800" kern="100" dirty="0" smtClean="0">
                          <a:solidFill>
                            <a:srgbClr val="000000"/>
                          </a:solidFill>
                          <a:latin typeface="Calibri"/>
                          <a:ea typeface="华文细黑"/>
                          <a:cs typeface="Times New Roman"/>
                        </a:rPr>
                        <a:t>发售</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a:t>
                      </a:r>
                      <a:r>
                        <a:rPr lang="zh-CN" sz="800" kern="100" dirty="0">
                          <a:solidFill>
                            <a:srgbClr val="000000"/>
                          </a:solidFill>
                          <a:latin typeface="Calibri"/>
                          <a:ea typeface="华文细黑"/>
                          <a:cs typeface="Times New Roman"/>
                        </a:rPr>
                        <a:t>利山庄 五年大盘 年终钜惠 江北改善置业 首选保利</a:t>
                      </a:r>
                      <a:r>
                        <a:rPr lang="zh-CN" sz="800" kern="100" dirty="0" smtClean="0">
                          <a:solidFill>
                            <a:srgbClr val="000000"/>
                          </a:solidFill>
                          <a:latin typeface="Calibri"/>
                          <a:ea typeface="华文细黑"/>
                          <a:cs typeface="Times New Roman"/>
                        </a:rPr>
                        <a:t>山庄</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保利江</a:t>
                      </a:r>
                      <a:r>
                        <a:rPr lang="zh-CN" sz="800" kern="100" dirty="0">
                          <a:solidFill>
                            <a:srgbClr val="000000"/>
                          </a:solidFill>
                          <a:latin typeface="Calibri"/>
                          <a:ea typeface="华文细黑"/>
                          <a:cs typeface="Times New Roman"/>
                        </a:rPr>
                        <a:t>上明珠 套内</a:t>
                      </a:r>
                      <a:r>
                        <a:rPr lang="en-US" sz="800" kern="100" dirty="0">
                          <a:solidFill>
                            <a:srgbClr val="000000"/>
                          </a:solidFill>
                          <a:latin typeface="Calibri"/>
                          <a:ea typeface="华文细黑"/>
                          <a:cs typeface="Times New Roman"/>
                        </a:rPr>
                        <a:t>6950-7999</a:t>
                      </a:r>
                      <a:r>
                        <a:rPr lang="zh-CN" sz="800" kern="100" dirty="0">
                          <a:solidFill>
                            <a:srgbClr val="000000"/>
                          </a:solidFill>
                          <a:latin typeface="Calibri"/>
                          <a:ea typeface="华文细黑"/>
                          <a:cs typeface="Times New Roman"/>
                        </a:rPr>
                        <a:t>元入住观音桥 套内</a:t>
                      </a:r>
                      <a:r>
                        <a:rPr lang="en-US" sz="800" kern="100" dirty="0">
                          <a:solidFill>
                            <a:srgbClr val="000000"/>
                          </a:solidFill>
                          <a:latin typeface="Calibri"/>
                          <a:ea typeface="华文细黑"/>
                          <a:cs typeface="Times New Roman"/>
                        </a:rPr>
                        <a:t>78-114</a:t>
                      </a:r>
                      <a:r>
                        <a:rPr lang="zh-CN" sz="800" kern="100" dirty="0">
                          <a:solidFill>
                            <a:srgbClr val="000000"/>
                          </a:solidFill>
                          <a:latin typeface="Calibri"/>
                          <a:ea typeface="华文细黑"/>
                          <a:cs typeface="Times New Roman"/>
                        </a:rPr>
                        <a:t>㎡鸿恩寺双公园百套特惠</a:t>
                      </a:r>
                      <a:r>
                        <a:rPr lang="zh-CN" sz="800" kern="100" dirty="0" smtClean="0">
                          <a:solidFill>
                            <a:srgbClr val="000000"/>
                          </a:solidFill>
                          <a:latin typeface="Calibri"/>
                          <a:ea typeface="华文细黑"/>
                          <a:cs typeface="Times New Roman"/>
                        </a:rPr>
                        <a:t>房</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保利江</a:t>
                      </a:r>
                      <a:r>
                        <a:rPr lang="zh-CN" sz="800" kern="100" dirty="0">
                          <a:solidFill>
                            <a:srgbClr val="000000"/>
                          </a:solidFill>
                          <a:latin typeface="Calibri"/>
                          <a:ea typeface="华文细黑"/>
                          <a:cs typeface="Times New Roman"/>
                        </a:rPr>
                        <a:t>上明珠 畅园</a:t>
                      </a:r>
                      <a:r>
                        <a:rPr lang="en-US" sz="800" kern="100" dirty="0">
                          <a:solidFill>
                            <a:srgbClr val="000000"/>
                          </a:solidFill>
                          <a:latin typeface="Calibri"/>
                          <a:ea typeface="华文细黑"/>
                          <a:cs typeface="Times New Roman"/>
                        </a:rPr>
                        <a:t> 5</a:t>
                      </a:r>
                      <a:r>
                        <a:rPr lang="zh-CN" sz="800" kern="100" dirty="0">
                          <a:solidFill>
                            <a:srgbClr val="000000"/>
                          </a:solidFill>
                          <a:latin typeface="Calibri"/>
                          <a:ea typeface="华文细黑"/>
                          <a:cs typeface="Times New Roman"/>
                        </a:rPr>
                        <a:t>年大盘 年终钜惠 套内</a:t>
                      </a:r>
                      <a:r>
                        <a:rPr lang="en-US" sz="800" kern="100" dirty="0">
                          <a:solidFill>
                            <a:srgbClr val="000000"/>
                          </a:solidFill>
                          <a:latin typeface="Calibri"/>
                          <a:ea typeface="华文细黑"/>
                          <a:cs typeface="Times New Roman"/>
                        </a:rPr>
                        <a:t>6950-7999</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 买观音桥双公园百套特惠房 套内</a:t>
                      </a:r>
                      <a:r>
                        <a:rPr lang="en-US" sz="800" kern="100" dirty="0">
                          <a:solidFill>
                            <a:srgbClr val="000000"/>
                          </a:solidFill>
                          <a:latin typeface="Calibri"/>
                          <a:ea typeface="华文细黑"/>
                          <a:cs typeface="Times New Roman"/>
                        </a:rPr>
                        <a:t>78-114</a:t>
                      </a:r>
                      <a:r>
                        <a:rPr lang="zh-CN" sz="800" kern="100" dirty="0">
                          <a:solidFill>
                            <a:srgbClr val="000000"/>
                          </a:solidFill>
                          <a:latin typeface="Calibri"/>
                          <a:ea typeface="华文细黑"/>
                          <a:cs typeface="Times New Roman"/>
                        </a:rPr>
                        <a:t>㎡鸿恩寺森林环幕</a:t>
                      </a:r>
                      <a:r>
                        <a:rPr lang="zh-CN" sz="800" kern="100" dirty="0" smtClean="0">
                          <a:solidFill>
                            <a:srgbClr val="000000"/>
                          </a:solidFill>
                          <a:latin typeface="Calibri"/>
                          <a:ea typeface="华文细黑"/>
                          <a:cs typeface="Times New Roman"/>
                        </a:rPr>
                        <a:t>高层</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保利江</a:t>
                      </a:r>
                      <a:r>
                        <a:rPr lang="zh-CN" sz="800" kern="100" dirty="0">
                          <a:solidFill>
                            <a:srgbClr val="000000"/>
                          </a:solidFill>
                          <a:latin typeface="Calibri"/>
                          <a:ea typeface="华文细黑"/>
                          <a:cs typeface="Times New Roman"/>
                        </a:rPr>
                        <a:t>上明珠 五年大盘 年终钜惠 观音桥扩容时代 江北改善置业优选</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Times New Roman"/>
                          <a:ea typeface="华文细黑"/>
                          <a:cs typeface="Times New Roman"/>
                        </a:rPr>
                        <a:t>商报</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双通整版</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整版</a:t>
                      </a:r>
                      <a:endParaRPr lang="zh-CN" sz="800" kern="100">
                        <a:latin typeface="Calibri"/>
                        <a:ea typeface="宋体"/>
                        <a:cs typeface="Times New Roman"/>
                      </a:endParaRPr>
                    </a:p>
                    <a:p>
                      <a:pPr algn="ctr">
                        <a:spcAft>
                          <a:spcPts val="0"/>
                        </a:spcAft>
                      </a:pPr>
                      <a:r>
                        <a:rPr lang="zh-CN" sz="800" kern="100">
                          <a:solidFill>
                            <a:srgbClr val="000000"/>
                          </a:solidFill>
                          <a:latin typeface="Times New Roman"/>
                          <a:ea typeface="华文细黑"/>
                          <a:cs typeface="Times New Roman"/>
                        </a:rPr>
                        <a:t>时报</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双通整版</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整版</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二十分之三版</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302465">
                <a:tc>
                  <a:txBody>
                    <a:bodyPr/>
                    <a:lstStyle/>
                    <a:p>
                      <a:pPr algn="ctr">
                        <a:spcAft>
                          <a:spcPts val="0"/>
                        </a:spcAft>
                      </a:pPr>
                      <a:r>
                        <a:rPr lang="en-US" sz="800" kern="100">
                          <a:solidFill>
                            <a:srgbClr val="000000"/>
                          </a:solidFill>
                          <a:latin typeface="华文细黑"/>
                          <a:ea typeface="宋体"/>
                          <a:cs typeface="Times New Roman"/>
                        </a:rPr>
                        <a:t>9</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世茂茂悦府</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5</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a:solidFill>
                            <a:srgbClr val="000000"/>
                          </a:solidFill>
                          <a:latin typeface="Calibri"/>
                          <a:ea typeface="华文细黑"/>
                          <a:cs typeface="Times New Roman"/>
                        </a:rPr>
                        <a:t>世茂茂悦府 套内</a:t>
                      </a:r>
                      <a:r>
                        <a:rPr lang="en-US" sz="800" kern="100">
                          <a:solidFill>
                            <a:srgbClr val="000000"/>
                          </a:solidFill>
                          <a:latin typeface="Calibri"/>
                          <a:ea typeface="华文细黑"/>
                          <a:cs typeface="Times New Roman"/>
                        </a:rPr>
                        <a:t>6xxx</a:t>
                      </a:r>
                      <a:r>
                        <a:rPr lang="zh-CN" sz="800" kern="100">
                          <a:solidFill>
                            <a:srgbClr val="000000"/>
                          </a:solidFill>
                          <a:latin typeface="Calibri"/>
                          <a:ea typeface="华文细黑"/>
                          <a:cs typeface="Times New Roman"/>
                        </a:rPr>
                        <a:t>元</a:t>
                      </a:r>
                      <a:r>
                        <a:rPr lang="en-US" sz="800" kern="100">
                          <a:solidFill>
                            <a:srgbClr val="000000"/>
                          </a:solidFill>
                          <a:latin typeface="Calibri"/>
                          <a:ea typeface="华文细黑"/>
                          <a:cs typeface="Times New Roman"/>
                        </a:rPr>
                        <a:t>/</a:t>
                      </a:r>
                      <a:r>
                        <a:rPr lang="zh-CN" sz="800" kern="100">
                          <a:solidFill>
                            <a:srgbClr val="000000"/>
                          </a:solidFill>
                          <a:latin typeface="Calibri"/>
                          <a:ea typeface="华文细黑"/>
                          <a:cs typeface="Times New Roman"/>
                        </a:rPr>
                        <a:t>㎡ 意料之外 意料之外的茂悦府 意料之外的</a:t>
                      </a:r>
                      <a:r>
                        <a:rPr lang="en-US" sz="800" kern="100">
                          <a:solidFill>
                            <a:srgbClr val="000000"/>
                          </a:solidFill>
                          <a:latin typeface="Calibri"/>
                          <a:ea typeface="华文细黑"/>
                          <a:cs typeface="Times New Roman"/>
                        </a:rPr>
                        <a:t>6xxx</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dirty="0" smtClean="0">
                          <a:solidFill>
                            <a:srgbClr val="000000"/>
                          </a:solidFill>
                          <a:latin typeface="Times New Roman"/>
                          <a:ea typeface="华文细黑"/>
                          <a:cs typeface="Times New Roman"/>
                        </a:rPr>
                        <a:t>晨报</a:t>
                      </a:r>
                      <a:r>
                        <a:rPr lang="zh-CN" altLang="en-US" sz="800" kern="100" dirty="0" smtClean="0">
                          <a:solidFill>
                            <a:srgbClr val="000000"/>
                          </a:solidFill>
                          <a:latin typeface="Times New Roman"/>
                          <a:ea typeface="华文细黑"/>
                          <a:cs typeface="Times New Roman"/>
                        </a:rPr>
                        <a:t>、日报、商报、时报、晚报各</a:t>
                      </a:r>
                      <a:r>
                        <a:rPr lang="en-US" sz="800" kern="100" dirty="0" smtClean="0">
                          <a:solidFill>
                            <a:srgbClr val="000000"/>
                          </a:solidFill>
                          <a:latin typeface="Times New Roman"/>
                          <a:ea typeface="华文细黑"/>
                          <a:cs typeface="Times New Roman"/>
                        </a:rPr>
                        <a:t>1</a:t>
                      </a:r>
                      <a:r>
                        <a:rPr lang="zh-CN" sz="800" kern="100" dirty="0" smtClean="0">
                          <a:solidFill>
                            <a:srgbClr val="000000"/>
                          </a:solidFill>
                          <a:latin typeface="Times New Roman"/>
                          <a:ea typeface="华文细黑"/>
                          <a:cs typeface="Times New Roman"/>
                        </a:rPr>
                        <a:t>整版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277389">
                <a:tc>
                  <a:txBody>
                    <a:bodyPr/>
                    <a:lstStyle/>
                    <a:p>
                      <a:pPr algn="ctr">
                        <a:spcAft>
                          <a:spcPts val="0"/>
                        </a:spcAft>
                      </a:pPr>
                      <a:r>
                        <a:rPr lang="en-US" sz="800" kern="100">
                          <a:solidFill>
                            <a:srgbClr val="000000"/>
                          </a:solidFill>
                          <a:latin typeface="华文细黑"/>
                          <a:ea typeface="宋体"/>
                          <a:cs typeface="Times New Roman"/>
                        </a:rPr>
                        <a:t>10</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Calibri"/>
                          <a:ea typeface="华文细黑"/>
                          <a:cs typeface="Times New Roman"/>
                        </a:rPr>
                        <a:t>和泓四季</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800" kern="100">
                          <a:solidFill>
                            <a:srgbClr val="000000"/>
                          </a:solidFill>
                          <a:latin typeface="华文细黑"/>
                          <a:ea typeface="宋体"/>
                          <a:cs typeface="Times New Roman"/>
                        </a:rPr>
                        <a:t>5</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r>
                        <a:rPr lang="zh-CN" sz="800" kern="100" dirty="0">
                          <a:solidFill>
                            <a:srgbClr val="000000"/>
                          </a:solidFill>
                          <a:latin typeface="Calibri"/>
                          <a:ea typeface="华文细黑"/>
                          <a:cs typeface="Times New Roman"/>
                        </a:rPr>
                        <a:t>和泓</a:t>
                      </a:r>
                      <a:r>
                        <a:rPr lang="en-US" sz="800" kern="100" dirty="0">
                          <a:solidFill>
                            <a:srgbClr val="000000"/>
                          </a:solidFill>
                          <a:latin typeface="Calibri"/>
                          <a:ea typeface="华文细黑"/>
                          <a:cs typeface="Times New Roman"/>
                        </a:rPr>
                        <a:t>LOMO</a:t>
                      </a:r>
                      <a:r>
                        <a:rPr lang="zh-CN" sz="800" kern="100" dirty="0">
                          <a:solidFill>
                            <a:srgbClr val="000000"/>
                          </a:solidFill>
                          <a:latin typeface="Calibri"/>
                          <a:ea typeface="华文细黑"/>
                          <a:cs typeface="Times New Roman"/>
                        </a:rPr>
                        <a:t>中心 天然休闲场 爸妈也疯狂 建面</a:t>
                      </a:r>
                      <a:r>
                        <a:rPr lang="en-US" sz="800" kern="100" dirty="0">
                          <a:solidFill>
                            <a:srgbClr val="000000"/>
                          </a:solidFill>
                          <a:latin typeface="Calibri"/>
                          <a:ea typeface="华文细黑"/>
                          <a:cs typeface="Times New Roman"/>
                        </a:rPr>
                        <a:t>4300-5000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 买公园旁的幸福房 建面</a:t>
                      </a:r>
                      <a:r>
                        <a:rPr lang="en-US" sz="800" kern="100" dirty="0">
                          <a:solidFill>
                            <a:srgbClr val="000000"/>
                          </a:solidFill>
                          <a:latin typeface="Calibri"/>
                          <a:ea typeface="华文细黑"/>
                          <a:cs typeface="Times New Roman"/>
                        </a:rPr>
                        <a:t>53-83</a:t>
                      </a:r>
                      <a:r>
                        <a:rPr lang="zh-CN" sz="800" kern="100" dirty="0">
                          <a:solidFill>
                            <a:srgbClr val="000000"/>
                          </a:solidFill>
                          <a:latin typeface="Calibri"/>
                          <a:ea typeface="华文细黑"/>
                          <a:cs typeface="Times New Roman"/>
                        </a:rPr>
                        <a:t>㎡灵动小户 持续热销中 团购即享最高</a:t>
                      </a:r>
                      <a:r>
                        <a:rPr lang="en-US" sz="800" kern="100" dirty="0">
                          <a:solidFill>
                            <a:srgbClr val="000000"/>
                          </a:solidFill>
                          <a:latin typeface="Calibri"/>
                          <a:ea typeface="华文细黑"/>
                          <a:cs typeface="Times New Roman"/>
                        </a:rPr>
                        <a:t>5</a:t>
                      </a:r>
                      <a:r>
                        <a:rPr lang="zh-CN" sz="800" kern="100" dirty="0">
                          <a:solidFill>
                            <a:srgbClr val="000000"/>
                          </a:solidFill>
                          <a:latin typeface="Calibri"/>
                          <a:ea typeface="华文细黑"/>
                          <a:cs typeface="Times New Roman"/>
                        </a:rPr>
                        <a:t>万幸福</a:t>
                      </a:r>
                      <a:r>
                        <a:rPr lang="zh-CN" sz="800" kern="100" dirty="0" smtClean="0">
                          <a:solidFill>
                            <a:srgbClr val="000000"/>
                          </a:solidFill>
                          <a:latin typeface="Calibri"/>
                          <a:ea typeface="华文细黑"/>
                          <a:cs typeface="Times New Roman"/>
                        </a:rPr>
                        <a:t>基金</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和</a:t>
                      </a:r>
                      <a:r>
                        <a:rPr lang="zh-CN" sz="800" kern="100" dirty="0">
                          <a:solidFill>
                            <a:srgbClr val="000000"/>
                          </a:solidFill>
                          <a:latin typeface="Calibri"/>
                          <a:ea typeface="华文细黑"/>
                          <a:cs typeface="Times New Roman"/>
                        </a:rPr>
                        <a:t>泓四季 建面</a:t>
                      </a:r>
                      <a:r>
                        <a:rPr lang="en-US" sz="800" kern="100" dirty="0">
                          <a:solidFill>
                            <a:srgbClr val="000000"/>
                          </a:solidFill>
                          <a:latin typeface="Calibri"/>
                          <a:ea typeface="华文细黑"/>
                          <a:cs typeface="Times New Roman"/>
                        </a:rPr>
                        <a:t>7826</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 买华岩中心新世纪旗舰店入口 公园现</a:t>
                      </a:r>
                      <a:r>
                        <a:rPr lang="zh-CN" sz="800" kern="100" dirty="0" smtClean="0">
                          <a:solidFill>
                            <a:srgbClr val="000000"/>
                          </a:solidFill>
                          <a:latin typeface="Calibri"/>
                          <a:ea typeface="华文细黑"/>
                          <a:cs typeface="Times New Roman"/>
                        </a:rPr>
                        <a:t>铺</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和</a:t>
                      </a:r>
                      <a:r>
                        <a:rPr lang="zh-CN" sz="800" kern="100" dirty="0">
                          <a:solidFill>
                            <a:srgbClr val="000000"/>
                          </a:solidFill>
                          <a:latin typeface="Calibri"/>
                          <a:ea typeface="华文细黑"/>
                          <a:cs typeface="Times New Roman"/>
                        </a:rPr>
                        <a:t>泓</a:t>
                      </a:r>
                      <a:r>
                        <a:rPr lang="en-US" sz="800" kern="100" dirty="0">
                          <a:solidFill>
                            <a:srgbClr val="000000"/>
                          </a:solidFill>
                          <a:latin typeface="Calibri"/>
                          <a:ea typeface="华文细黑"/>
                          <a:cs typeface="Times New Roman"/>
                        </a:rPr>
                        <a:t>LOMO</a:t>
                      </a:r>
                      <a:r>
                        <a:rPr lang="zh-CN" sz="800" kern="100" dirty="0">
                          <a:solidFill>
                            <a:srgbClr val="000000"/>
                          </a:solidFill>
                          <a:latin typeface="Calibri"/>
                          <a:ea typeface="华文细黑"/>
                          <a:cs typeface="Times New Roman"/>
                        </a:rPr>
                        <a:t>中心 重庆首个花海主题公园亮相华岩新城 建面</a:t>
                      </a:r>
                      <a:r>
                        <a:rPr lang="en-US" sz="800" kern="100" dirty="0">
                          <a:solidFill>
                            <a:srgbClr val="000000"/>
                          </a:solidFill>
                          <a:latin typeface="Calibri"/>
                          <a:ea typeface="华文细黑"/>
                          <a:cs typeface="Times New Roman"/>
                        </a:rPr>
                        <a:t>4300-5000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 买公园旁的幸福房 建面</a:t>
                      </a:r>
                      <a:r>
                        <a:rPr lang="en-US" sz="800" kern="100" dirty="0">
                          <a:solidFill>
                            <a:srgbClr val="000000"/>
                          </a:solidFill>
                          <a:latin typeface="Calibri"/>
                          <a:ea typeface="华文细黑"/>
                          <a:cs typeface="Times New Roman"/>
                        </a:rPr>
                        <a:t>53-83</a:t>
                      </a:r>
                      <a:r>
                        <a:rPr lang="zh-CN" sz="800" kern="100" dirty="0">
                          <a:solidFill>
                            <a:srgbClr val="000000"/>
                          </a:solidFill>
                          <a:latin typeface="Calibri"/>
                          <a:ea typeface="华文细黑"/>
                          <a:cs typeface="Times New Roman"/>
                        </a:rPr>
                        <a:t>㎡灵动小户 持续热销中 团购即享最高</a:t>
                      </a:r>
                      <a:r>
                        <a:rPr lang="en-US" sz="800" kern="100" dirty="0">
                          <a:solidFill>
                            <a:srgbClr val="000000"/>
                          </a:solidFill>
                          <a:latin typeface="Calibri"/>
                          <a:ea typeface="华文细黑"/>
                          <a:cs typeface="Times New Roman"/>
                        </a:rPr>
                        <a:t>5</a:t>
                      </a:r>
                      <a:r>
                        <a:rPr lang="zh-CN" sz="800" kern="100" dirty="0">
                          <a:solidFill>
                            <a:srgbClr val="000000"/>
                          </a:solidFill>
                          <a:latin typeface="Calibri"/>
                          <a:ea typeface="华文细黑"/>
                          <a:cs typeface="Times New Roman"/>
                        </a:rPr>
                        <a:t>万幸福基金</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Times New Roman"/>
                          <a:ea typeface="华文细黑"/>
                          <a:cs typeface="Times New Roman"/>
                        </a:rPr>
                        <a:t>商报</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整版</a:t>
                      </a:r>
                      <a:endParaRPr lang="zh-CN" sz="800" kern="100">
                        <a:latin typeface="Calibri"/>
                        <a:ea typeface="宋体"/>
                        <a:cs typeface="Times New Roman"/>
                      </a:endParaRPr>
                    </a:p>
                    <a:p>
                      <a:pPr algn="ctr">
                        <a:spcAft>
                          <a:spcPts val="0"/>
                        </a:spcAft>
                      </a:pPr>
                      <a:r>
                        <a:rPr lang="en-US" sz="800" kern="100">
                          <a:solidFill>
                            <a:srgbClr val="000000"/>
                          </a:solidFill>
                          <a:latin typeface="Times New Roman"/>
                          <a:ea typeface="华文细黑"/>
                          <a:cs typeface="Times New Roman"/>
                        </a:rPr>
                        <a:t>4</a:t>
                      </a:r>
                      <a:r>
                        <a:rPr lang="zh-CN" sz="800" kern="100">
                          <a:solidFill>
                            <a:srgbClr val="000000"/>
                          </a:solidFill>
                          <a:latin typeface="Times New Roman"/>
                          <a:ea typeface="华文细黑"/>
                          <a:cs typeface="Times New Roman"/>
                        </a:rPr>
                        <a:t>半版</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51">
                <a:tc>
                  <a:txBody>
                    <a:bodyPr/>
                    <a:lstStyle/>
                    <a:p>
                      <a:pPr algn="ctr">
                        <a:spcAft>
                          <a:spcPts val="0"/>
                        </a:spcAft>
                      </a:pPr>
                      <a:r>
                        <a:rPr lang="en-US" sz="800" kern="100">
                          <a:solidFill>
                            <a:srgbClr val="000000"/>
                          </a:solidFill>
                          <a:latin typeface="华文细黑"/>
                          <a:ea typeface="宋体"/>
                          <a:cs typeface="Times New Roman"/>
                        </a:rPr>
                        <a:t>11</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Calibri"/>
                          <a:ea typeface="华文细黑"/>
                          <a:cs typeface="Times New Roman"/>
                        </a:rPr>
                        <a:t>财信渝中城</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800" kern="100">
                          <a:solidFill>
                            <a:srgbClr val="000000"/>
                          </a:solidFill>
                          <a:latin typeface="华文细黑"/>
                          <a:ea typeface="宋体"/>
                          <a:cs typeface="Times New Roman"/>
                        </a:rPr>
                        <a:t>4</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r>
                        <a:rPr lang="zh-CN" sz="800" kern="100" dirty="0">
                          <a:solidFill>
                            <a:srgbClr val="000000"/>
                          </a:solidFill>
                          <a:latin typeface="Calibri"/>
                          <a:ea typeface="华文细黑"/>
                          <a:cs typeface="Times New Roman"/>
                        </a:rPr>
                        <a:t>财信渝中城 渝中新街 解放碑 新步行街 建面</a:t>
                      </a:r>
                      <a:r>
                        <a:rPr lang="en-US" sz="800" kern="100" dirty="0">
                          <a:solidFill>
                            <a:srgbClr val="000000"/>
                          </a:solidFill>
                          <a:latin typeface="Calibri"/>
                          <a:ea typeface="华文细黑"/>
                          <a:cs typeface="Times New Roman"/>
                        </a:rPr>
                        <a:t>27000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 抢解放碑新步行街首层临街旺铺 建面约</a:t>
                      </a:r>
                      <a:r>
                        <a:rPr lang="en-US" sz="800" kern="100" dirty="0">
                          <a:solidFill>
                            <a:srgbClr val="000000"/>
                          </a:solidFill>
                          <a:latin typeface="Calibri"/>
                          <a:ea typeface="华文细黑"/>
                          <a:cs typeface="Times New Roman"/>
                        </a:rPr>
                        <a:t>25-229</a:t>
                      </a:r>
                      <a:r>
                        <a:rPr lang="zh-CN" sz="800" kern="100" dirty="0">
                          <a:solidFill>
                            <a:srgbClr val="000000"/>
                          </a:solidFill>
                          <a:latin typeface="Calibri"/>
                          <a:ea typeface="华文细黑"/>
                          <a:cs typeface="Times New Roman"/>
                        </a:rPr>
                        <a:t>㎡最高</a:t>
                      </a:r>
                      <a:r>
                        <a:rPr lang="en-US" sz="800" kern="100" dirty="0">
                          <a:solidFill>
                            <a:srgbClr val="000000"/>
                          </a:solidFill>
                          <a:latin typeface="Calibri"/>
                          <a:ea typeface="华文细黑"/>
                          <a:cs typeface="Times New Roman"/>
                        </a:rPr>
                        <a:t>40</a:t>
                      </a:r>
                      <a:r>
                        <a:rPr lang="zh-CN" sz="800" kern="100" dirty="0">
                          <a:solidFill>
                            <a:srgbClr val="000000"/>
                          </a:solidFill>
                          <a:latin typeface="Calibri"/>
                          <a:ea typeface="华文细黑"/>
                          <a:cs typeface="Times New Roman"/>
                        </a:rPr>
                        <a:t>万钜惠限量申领 一次性付款享</a:t>
                      </a:r>
                      <a:r>
                        <a:rPr lang="en-US" sz="800" kern="100" dirty="0">
                          <a:solidFill>
                            <a:srgbClr val="000000"/>
                          </a:solidFill>
                          <a:latin typeface="Calibri"/>
                          <a:ea typeface="华文细黑"/>
                          <a:cs typeface="Times New Roman"/>
                        </a:rPr>
                        <a:t>9.5</a:t>
                      </a:r>
                      <a:r>
                        <a:rPr lang="zh-CN" sz="800" kern="100" dirty="0">
                          <a:solidFill>
                            <a:srgbClr val="000000"/>
                          </a:solidFill>
                          <a:latin typeface="Calibri"/>
                          <a:ea typeface="华文细黑"/>
                          <a:cs typeface="Times New Roman"/>
                        </a:rPr>
                        <a:t>折优惠 套内约</a:t>
                      </a:r>
                      <a:r>
                        <a:rPr lang="en-US" sz="800" kern="100" dirty="0">
                          <a:solidFill>
                            <a:srgbClr val="000000"/>
                          </a:solidFill>
                          <a:latin typeface="Calibri"/>
                          <a:ea typeface="华文细黑"/>
                          <a:cs typeface="Times New Roman"/>
                        </a:rPr>
                        <a:t>48-80</a:t>
                      </a:r>
                      <a:r>
                        <a:rPr lang="zh-CN" sz="800" kern="100" dirty="0">
                          <a:solidFill>
                            <a:srgbClr val="000000"/>
                          </a:solidFill>
                          <a:latin typeface="Calibri"/>
                          <a:ea typeface="华文细黑"/>
                          <a:cs typeface="Times New Roman"/>
                        </a:rPr>
                        <a:t>㎡步行街 户户乐享空中院馆 交</a:t>
                      </a:r>
                      <a:r>
                        <a:rPr lang="en-US" sz="800" kern="100" dirty="0">
                          <a:solidFill>
                            <a:srgbClr val="000000"/>
                          </a:solidFill>
                          <a:latin typeface="Calibri"/>
                          <a:ea typeface="华文细黑"/>
                          <a:cs typeface="Times New Roman"/>
                        </a:rPr>
                        <a:t>1.5</a:t>
                      </a:r>
                      <a:r>
                        <a:rPr lang="zh-CN" sz="800" kern="100" dirty="0">
                          <a:solidFill>
                            <a:srgbClr val="000000"/>
                          </a:solidFill>
                          <a:latin typeface="Calibri"/>
                          <a:ea typeface="华文细黑"/>
                          <a:cs typeface="Times New Roman"/>
                        </a:rPr>
                        <a:t>万元抵</a:t>
                      </a:r>
                      <a:r>
                        <a:rPr lang="en-US" sz="800" kern="100" dirty="0">
                          <a:solidFill>
                            <a:srgbClr val="000000"/>
                          </a:solidFill>
                          <a:latin typeface="Calibri"/>
                          <a:ea typeface="华文细黑"/>
                          <a:cs typeface="Times New Roman"/>
                        </a:rPr>
                        <a:t>5</a:t>
                      </a:r>
                      <a:r>
                        <a:rPr lang="zh-CN" sz="800" kern="100" dirty="0">
                          <a:solidFill>
                            <a:srgbClr val="000000"/>
                          </a:solidFill>
                          <a:latin typeface="Calibri"/>
                          <a:ea typeface="华文细黑"/>
                          <a:cs typeface="Times New Roman"/>
                        </a:rPr>
                        <a:t>万元最高享</a:t>
                      </a:r>
                      <a:r>
                        <a:rPr lang="en-US" sz="800" kern="100" dirty="0">
                          <a:solidFill>
                            <a:srgbClr val="000000"/>
                          </a:solidFill>
                          <a:latin typeface="Calibri"/>
                          <a:ea typeface="华文细黑"/>
                          <a:cs typeface="Times New Roman"/>
                        </a:rPr>
                        <a:t>8.9</a:t>
                      </a:r>
                      <a:r>
                        <a:rPr lang="zh-CN" sz="800" kern="100" dirty="0">
                          <a:solidFill>
                            <a:srgbClr val="000000"/>
                          </a:solidFill>
                          <a:latin typeface="Calibri"/>
                          <a:ea typeface="华文细黑"/>
                          <a:cs typeface="Times New Roman"/>
                        </a:rPr>
                        <a:t>折优惠可办公积金 渝中新街</a:t>
                      </a:r>
                      <a:r>
                        <a:rPr lang="en-US" sz="800" kern="100" dirty="0">
                          <a:solidFill>
                            <a:srgbClr val="000000"/>
                          </a:solidFill>
                          <a:latin typeface="Calibri"/>
                          <a:ea typeface="华文细黑"/>
                          <a:cs typeface="Times New Roman"/>
                        </a:rPr>
                        <a:t>5</a:t>
                      </a:r>
                      <a:r>
                        <a:rPr lang="zh-CN" sz="800" kern="100" dirty="0">
                          <a:solidFill>
                            <a:srgbClr val="000000"/>
                          </a:solidFill>
                          <a:latin typeface="Calibri"/>
                          <a:ea typeface="华文细黑"/>
                          <a:cs typeface="Times New Roman"/>
                        </a:rPr>
                        <a:t>大价值 再造解放碑商业</a:t>
                      </a:r>
                      <a:r>
                        <a:rPr lang="zh-CN" sz="800" kern="100" dirty="0" smtClean="0">
                          <a:solidFill>
                            <a:srgbClr val="000000"/>
                          </a:solidFill>
                          <a:latin typeface="Calibri"/>
                          <a:ea typeface="华文细黑"/>
                          <a:cs typeface="Times New Roman"/>
                        </a:rPr>
                        <a:t>巨擘</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财</a:t>
                      </a:r>
                      <a:r>
                        <a:rPr lang="zh-CN" sz="800" kern="100" dirty="0">
                          <a:solidFill>
                            <a:srgbClr val="000000"/>
                          </a:solidFill>
                          <a:latin typeface="Calibri"/>
                          <a:ea typeface="华文细黑"/>
                          <a:cs typeface="Times New Roman"/>
                        </a:rPr>
                        <a:t>信渝中城 渝中新街 解放碑 新步行街 建面</a:t>
                      </a:r>
                      <a:r>
                        <a:rPr lang="en-US" sz="800" kern="100" dirty="0">
                          <a:solidFill>
                            <a:srgbClr val="000000"/>
                          </a:solidFill>
                          <a:latin typeface="Calibri"/>
                          <a:ea typeface="华文细黑"/>
                          <a:cs typeface="Times New Roman"/>
                        </a:rPr>
                        <a:t>27000</a:t>
                      </a:r>
                      <a:r>
                        <a:rPr lang="zh-CN" sz="800" kern="100" dirty="0">
                          <a:solidFill>
                            <a:srgbClr val="000000"/>
                          </a:solidFill>
                          <a:latin typeface="Calibri"/>
                          <a:ea typeface="华文细黑"/>
                          <a:cs typeface="Times New Roman"/>
                        </a:rPr>
                        <a:t>元</a:t>
                      </a:r>
                      <a:r>
                        <a:rPr lang="en-US" sz="800" kern="100" dirty="0">
                          <a:solidFill>
                            <a:srgbClr val="000000"/>
                          </a:solidFill>
                          <a:latin typeface="Calibri"/>
                          <a:ea typeface="华文细黑"/>
                          <a:cs typeface="Times New Roman"/>
                        </a:rPr>
                        <a:t>/</a:t>
                      </a:r>
                      <a:r>
                        <a:rPr lang="zh-CN" sz="800" kern="100" dirty="0">
                          <a:solidFill>
                            <a:srgbClr val="000000"/>
                          </a:solidFill>
                          <a:latin typeface="Calibri"/>
                          <a:ea typeface="华文细黑"/>
                          <a:cs typeface="Times New Roman"/>
                        </a:rPr>
                        <a:t>㎡起 抢解放碑新步行街首层临街旺铺 建面约</a:t>
                      </a:r>
                      <a:r>
                        <a:rPr lang="en-US" sz="800" kern="100" dirty="0">
                          <a:solidFill>
                            <a:srgbClr val="000000"/>
                          </a:solidFill>
                          <a:latin typeface="Calibri"/>
                          <a:ea typeface="华文细黑"/>
                          <a:cs typeface="Times New Roman"/>
                        </a:rPr>
                        <a:t>25-229</a:t>
                      </a:r>
                      <a:r>
                        <a:rPr lang="zh-CN" sz="800" kern="100" dirty="0">
                          <a:solidFill>
                            <a:srgbClr val="000000"/>
                          </a:solidFill>
                          <a:latin typeface="Calibri"/>
                          <a:ea typeface="华文细黑"/>
                          <a:cs typeface="Times New Roman"/>
                        </a:rPr>
                        <a:t>㎡最高</a:t>
                      </a:r>
                      <a:r>
                        <a:rPr lang="en-US" sz="800" kern="100" dirty="0">
                          <a:solidFill>
                            <a:srgbClr val="000000"/>
                          </a:solidFill>
                          <a:latin typeface="Calibri"/>
                          <a:ea typeface="华文细黑"/>
                          <a:cs typeface="Times New Roman"/>
                        </a:rPr>
                        <a:t>40</a:t>
                      </a:r>
                      <a:r>
                        <a:rPr lang="zh-CN" sz="800" kern="100" dirty="0">
                          <a:solidFill>
                            <a:srgbClr val="000000"/>
                          </a:solidFill>
                          <a:latin typeface="Calibri"/>
                          <a:ea typeface="华文细黑"/>
                          <a:cs typeface="Times New Roman"/>
                        </a:rPr>
                        <a:t>万钜惠限量申领 一次性付款享</a:t>
                      </a:r>
                      <a:r>
                        <a:rPr lang="en-US" sz="800" kern="100" dirty="0">
                          <a:solidFill>
                            <a:srgbClr val="000000"/>
                          </a:solidFill>
                          <a:latin typeface="Calibri"/>
                          <a:ea typeface="华文细黑"/>
                          <a:cs typeface="Times New Roman"/>
                        </a:rPr>
                        <a:t>9.5</a:t>
                      </a:r>
                      <a:r>
                        <a:rPr lang="zh-CN" sz="800" kern="100" dirty="0">
                          <a:solidFill>
                            <a:srgbClr val="000000"/>
                          </a:solidFill>
                          <a:latin typeface="Calibri"/>
                          <a:ea typeface="华文细黑"/>
                          <a:cs typeface="Times New Roman"/>
                        </a:rPr>
                        <a:t>折优惠 套内约</a:t>
                      </a:r>
                      <a:r>
                        <a:rPr lang="en-US" sz="800" kern="100" dirty="0">
                          <a:solidFill>
                            <a:srgbClr val="000000"/>
                          </a:solidFill>
                          <a:latin typeface="Calibri"/>
                          <a:ea typeface="华文细黑"/>
                          <a:cs typeface="Times New Roman"/>
                        </a:rPr>
                        <a:t>48-80</a:t>
                      </a:r>
                      <a:r>
                        <a:rPr lang="zh-CN" sz="800" kern="100" dirty="0">
                          <a:solidFill>
                            <a:srgbClr val="000000"/>
                          </a:solidFill>
                          <a:latin typeface="Calibri"/>
                          <a:ea typeface="华文细黑"/>
                          <a:cs typeface="Times New Roman"/>
                        </a:rPr>
                        <a:t>㎡步行街 户户乐享空中院馆 交</a:t>
                      </a:r>
                      <a:r>
                        <a:rPr lang="en-US" sz="800" kern="100" dirty="0">
                          <a:solidFill>
                            <a:srgbClr val="000000"/>
                          </a:solidFill>
                          <a:latin typeface="Calibri"/>
                          <a:ea typeface="华文细黑"/>
                          <a:cs typeface="Times New Roman"/>
                        </a:rPr>
                        <a:t>1.5</a:t>
                      </a:r>
                      <a:r>
                        <a:rPr lang="zh-CN" sz="800" kern="100" dirty="0">
                          <a:solidFill>
                            <a:srgbClr val="000000"/>
                          </a:solidFill>
                          <a:latin typeface="Calibri"/>
                          <a:ea typeface="华文细黑"/>
                          <a:cs typeface="Times New Roman"/>
                        </a:rPr>
                        <a:t>万元抵</a:t>
                      </a:r>
                      <a:r>
                        <a:rPr lang="en-US" sz="800" kern="100" dirty="0">
                          <a:solidFill>
                            <a:srgbClr val="000000"/>
                          </a:solidFill>
                          <a:latin typeface="Calibri"/>
                          <a:ea typeface="华文细黑"/>
                          <a:cs typeface="Times New Roman"/>
                        </a:rPr>
                        <a:t>5</a:t>
                      </a:r>
                      <a:r>
                        <a:rPr lang="zh-CN" sz="800" kern="100" dirty="0">
                          <a:solidFill>
                            <a:srgbClr val="000000"/>
                          </a:solidFill>
                          <a:latin typeface="Calibri"/>
                          <a:ea typeface="华文细黑"/>
                          <a:cs typeface="Times New Roman"/>
                        </a:rPr>
                        <a:t>万元最高享</a:t>
                      </a:r>
                      <a:r>
                        <a:rPr lang="en-US" sz="800" kern="100" dirty="0">
                          <a:solidFill>
                            <a:srgbClr val="000000"/>
                          </a:solidFill>
                          <a:latin typeface="Calibri"/>
                          <a:ea typeface="华文细黑"/>
                          <a:cs typeface="Times New Roman"/>
                        </a:rPr>
                        <a:t>8.9</a:t>
                      </a:r>
                      <a:r>
                        <a:rPr lang="zh-CN" sz="800" kern="100" dirty="0">
                          <a:solidFill>
                            <a:srgbClr val="000000"/>
                          </a:solidFill>
                          <a:latin typeface="Calibri"/>
                          <a:ea typeface="华文细黑"/>
                          <a:cs typeface="Times New Roman"/>
                        </a:rPr>
                        <a:t>折优惠可办公积金</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Times New Roman"/>
                          <a:ea typeface="华文细黑"/>
                          <a:cs typeface="Times New Roman"/>
                        </a:rPr>
                        <a:t>晨报</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整版</a:t>
                      </a:r>
                      <a:endParaRPr lang="zh-CN" sz="800" kern="100">
                        <a:latin typeface="Calibri"/>
                        <a:ea typeface="宋体"/>
                        <a:cs typeface="Times New Roman"/>
                      </a:endParaRPr>
                    </a:p>
                    <a:p>
                      <a:pPr algn="ctr">
                        <a:spcAft>
                          <a:spcPts val="0"/>
                        </a:spcAft>
                      </a:pPr>
                      <a:r>
                        <a:rPr lang="zh-CN" sz="800" kern="100">
                          <a:solidFill>
                            <a:srgbClr val="000000"/>
                          </a:solidFill>
                          <a:latin typeface="Times New Roman"/>
                          <a:ea typeface="华文细黑"/>
                          <a:cs typeface="Times New Roman"/>
                        </a:rPr>
                        <a:t>商报</a:t>
                      </a:r>
                      <a:r>
                        <a:rPr lang="en-US" sz="800" kern="100">
                          <a:solidFill>
                            <a:srgbClr val="000000"/>
                          </a:solidFill>
                          <a:latin typeface="Times New Roman"/>
                          <a:ea typeface="华文细黑"/>
                          <a:cs typeface="Times New Roman"/>
                        </a:rPr>
                        <a:t>3</a:t>
                      </a:r>
                      <a:r>
                        <a:rPr lang="zh-CN" sz="800" kern="100">
                          <a:solidFill>
                            <a:srgbClr val="000000"/>
                          </a:solidFill>
                          <a:latin typeface="Times New Roman"/>
                          <a:ea typeface="华文细黑"/>
                          <a:cs typeface="Times New Roman"/>
                        </a:rPr>
                        <a:t>双通整版</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465">
                <a:tc>
                  <a:txBody>
                    <a:bodyPr/>
                    <a:lstStyle/>
                    <a:p>
                      <a:pPr algn="ctr">
                        <a:spcAft>
                          <a:spcPts val="0"/>
                        </a:spcAft>
                      </a:pPr>
                      <a:r>
                        <a:rPr lang="en-US" sz="800" kern="100">
                          <a:solidFill>
                            <a:srgbClr val="000000"/>
                          </a:solidFill>
                          <a:latin typeface="华文细黑"/>
                          <a:ea typeface="宋体"/>
                          <a:cs typeface="Times New Roman"/>
                        </a:rPr>
                        <a:t>12</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a:solidFill>
                            <a:srgbClr val="000000"/>
                          </a:solidFill>
                          <a:latin typeface="Calibri"/>
                          <a:ea typeface="华文细黑"/>
                          <a:cs typeface="Times New Roman"/>
                        </a:rPr>
                        <a:t>融汇半岛</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800" kern="100">
                          <a:solidFill>
                            <a:srgbClr val="000000"/>
                          </a:solidFill>
                          <a:latin typeface="华文细黑"/>
                          <a:ea typeface="宋体"/>
                          <a:cs typeface="Times New Roman"/>
                        </a:rPr>
                        <a:t>4</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r>
                        <a:rPr lang="zh-CN" sz="800" kern="100">
                          <a:solidFill>
                            <a:srgbClr val="000000"/>
                          </a:solidFill>
                          <a:latin typeface="Calibri"/>
                          <a:ea typeface="华文细黑"/>
                          <a:cs typeface="Times New Roman"/>
                        </a:rPr>
                        <a:t>融汇半岛 格林美地 总价</a:t>
                      </a:r>
                      <a:r>
                        <a:rPr lang="en-US" sz="800" kern="100">
                          <a:solidFill>
                            <a:srgbClr val="000000"/>
                          </a:solidFill>
                          <a:latin typeface="Calibri"/>
                          <a:ea typeface="华文细黑"/>
                          <a:cs typeface="Times New Roman"/>
                        </a:rPr>
                        <a:t>31</a:t>
                      </a:r>
                      <a:r>
                        <a:rPr lang="zh-CN" sz="800" kern="100">
                          <a:solidFill>
                            <a:srgbClr val="000000"/>
                          </a:solidFill>
                          <a:latin typeface="Calibri"/>
                          <a:ea typeface="华文细黑"/>
                          <a:cs typeface="Times New Roman"/>
                        </a:rPr>
                        <a:t>万 首期首付</a:t>
                      </a:r>
                      <a:r>
                        <a:rPr lang="en-US" sz="800" kern="100">
                          <a:solidFill>
                            <a:srgbClr val="000000"/>
                          </a:solidFill>
                          <a:latin typeface="Calibri"/>
                          <a:ea typeface="华文细黑"/>
                          <a:cs typeface="Times New Roman"/>
                        </a:rPr>
                        <a:t>3.1</a:t>
                      </a:r>
                      <a:r>
                        <a:rPr lang="zh-CN" sz="800" kern="100">
                          <a:solidFill>
                            <a:srgbClr val="000000"/>
                          </a:solidFill>
                          <a:latin typeface="Calibri"/>
                          <a:ea typeface="华文细黑"/>
                          <a:cs typeface="Times New Roman"/>
                        </a:rPr>
                        <a:t>万 成熟大社区 舒居院馆两房 套内</a:t>
                      </a:r>
                      <a:r>
                        <a:rPr lang="en-US" sz="800" kern="100">
                          <a:solidFill>
                            <a:srgbClr val="000000"/>
                          </a:solidFill>
                          <a:latin typeface="Calibri"/>
                          <a:ea typeface="华文细黑"/>
                          <a:cs typeface="Times New Roman"/>
                        </a:rPr>
                        <a:t>49-73</a:t>
                      </a:r>
                      <a:r>
                        <a:rPr lang="zh-CN" sz="800" kern="100">
                          <a:solidFill>
                            <a:srgbClr val="000000"/>
                          </a:solidFill>
                          <a:latin typeface="Calibri"/>
                          <a:ea typeface="华文细黑"/>
                          <a:cs typeface="Times New Roman"/>
                        </a:rPr>
                        <a:t>㎡</a:t>
                      </a:r>
                      <a:r>
                        <a:rPr lang="en-US" sz="800" kern="100">
                          <a:solidFill>
                            <a:srgbClr val="000000"/>
                          </a:solidFill>
                          <a:latin typeface="Calibri"/>
                          <a:ea typeface="华文细黑"/>
                          <a:cs typeface="Times New Roman"/>
                        </a:rPr>
                        <a:t>MINI</a:t>
                      </a:r>
                      <a:r>
                        <a:rPr lang="zh-CN" sz="800" kern="100">
                          <a:solidFill>
                            <a:srgbClr val="000000"/>
                          </a:solidFill>
                          <a:latin typeface="Calibri"/>
                          <a:ea typeface="华文细黑"/>
                          <a:cs typeface="Times New Roman"/>
                        </a:rPr>
                        <a:t>洋楼</a:t>
                      </a:r>
                      <a:r>
                        <a:rPr lang="en-US" sz="800" kern="100">
                          <a:solidFill>
                            <a:srgbClr val="000000"/>
                          </a:solidFill>
                          <a:latin typeface="Calibri"/>
                          <a:ea typeface="华文细黑"/>
                          <a:cs typeface="Times New Roman"/>
                        </a:rPr>
                        <a:t> 11</a:t>
                      </a:r>
                      <a:r>
                        <a:rPr lang="zh-CN" sz="800" kern="100">
                          <a:solidFill>
                            <a:srgbClr val="000000"/>
                          </a:solidFill>
                          <a:latin typeface="Calibri"/>
                          <a:ea typeface="华文细黑"/>
                          <a:cs typeface="Times New Roman"/>
                        </a:rPr>
                        <a:t>月幸福再收获</a:t>
                      </a:r>
                      <a:r>
                        <a:rPr lang="en-US" sz="800" kern="100">
                          <a:solidFill>
                            <a:srgbClr val="000000"/>
                          </a:solidFill>
                          <a:latin typeface="Calibri"/>
                          <a:ea typeface="华文细黑"/>
                          <a:cs typeface="Times New Roman"/>
                        </a:rPr>
                        <a:t> 3</a:t>
                      </a:r>
                      <a:r>
                        <a:rPr lang="zh-CN" sz="800" kern="100">
                          <a:solidFill>
                            <a:srgbClr val="000000"/>
                          </a:solidFill>
                          <a:latin typeface="Calibri"/>
                          <a:ea typeface="华文细黑"/>
                          <a:cs typeface="Times New Roman"/>
                        </a:rPr>
                        <a:t>万元特惠全城办理中</a:t>
                      </a:r>
                      <a:r>
                        <a:rPr lang="en-US" sz="800" kern="100">
                          <a:solidFill>
                            <a:srgbClr val="000000"/>
                          </a:solidFill>
                          <a:latin typeface="Calibri"/>
                          <a:ea typeface="华文细黑"/>
                          <a:cs typeface="Times New Roman"/>
                        </a:rPr>
                        <a:t/>
                      </a:r>
                      <a:br>
                        <a:rPr lang="en-US" sz="800" kern="100">
                          <a:solidFill>
                            <a:srgbClr val="000000"/>
                          </a:solidFill>
                          <a:latin typeface="Calibri"/>
                          <a:ea typeface="华文细黑"/>
                          <a:cs typeface="Times New Roman"/>
                        </a:rPr>
                      </a:br>
                      <a:r>
                        <a:rPr lang="zh-CN" sz="800" kern="100">
                          <a:solidFill>
                            <a:srgbClr val="000000"/>
                          </a:solidFill>
                          <a:latin typeface="Calibri"/>
                          <a:ea typeface="华文细黑"/>
                          <a:cs typeface="Times New Roman"/>
                        </a:rPr>
                        <a:t>融汇半岛 香山美墅 套内</a:t>
                      </a:r>
                      <a:r>
                        <a:rPr lang="en-US" sz="800" kern="100">
                          <a:solidFill>
                            <a:srgbClr val="000000"/>
                          </a:solidFill>
                          <a:latin typeface="Calibri"/>
                          <a:ea typeface="华文细黑"/>
                          <a:cs typeface="Times New Roman"/>
                        </a:rPr>
                        <a:t>100-120</a:t>
                      </a:r>
                      <a:r>
                        <a:rPr lang="zh-CN" sz="800" kern="100">
                          <a:solidFill>
                            <a:srgbClr val="000000"/>
                          </a:solidFill>
                          <a:latin typeface="Calibri"/>
                          <a:ea typeface="华文细黑"/>
                          <a:cs typeface="Times New Roman"/>
                        </a:rPr>
                        <a:t>㎡成熟社区 纯正洋房 </a:t>
                      </a:r>
                      <a:r>
                        <a:rPr lang="en-US" sz="800" kern="100">
                          <a:solidFill>
                            <a:srgbClr val="000000"/>
                          </a:solidFill>
                          <a:latin typeface="Calibri"/>
                          <a:ea typeface="华文细黑"/>
                          <a:cs typeface="Times New Roman"/>
                        </a:rPr>
                        <a:t>11</a:t>
                      </a:r>
                      <a:r>
                        <a:rPr lang="zh-CN" sz="800" kern="100">
                          <a:solidFill>
                            <a:srgbClr val="000000"/>
                          </a:solidFill>
                          <a:latin typeface="Calibri"/>
                          <a:ea typeface="华文细黑"/>
                          <a:cs typeface="Times New Roman"/>
                        </a:rPr>
                        <a:t>月购房 特享约</a:t>
                      </a:r>
                      <a:r>
                        <a:rPr lang="en-US" sz="800" kern="100">
                          <a:solidFill>
                            <a:srgbClr val="000000"/>
                          </a:solidFill>
                          <a:latin typeface="Calibri"/>
                          <a:ea typeface="华文细黑"/>
                          <a:cs typeface="Times New Roman"/>
                        </a:rPr>
                        <a:t>8.5</a:t>
                      </a:r>
                      <a:r>
                        <a:rPr lang="zh-CN" sz="800" kern="100">
                          <a:solidFill>
                            <a:srgbClr val="000000"/>
                          </a:solidFill>
                          <a:latin typeface="Calibri"/>
                          <a:ea typeface="华文细黑"/>
                          <a:cs typeface="Times New Roman"/>
                        </a:rPr>
                        <a:t>折优惠</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zh-CN" sz="800" kern="100" dirty="0">
                          <a:solidFill>
                            <a:srgbClr val="000000"/>
                          </a:solidFill>
                          <a:latin typeface="Times New Roman"/>
                          <a:ea typeface="华文细黑"/>
                          <a:cs typeface="Times New Roman"/>
                        </a:rPr>
                        <a:t>晨报</a:t>
                      </a:r>
                      <a:r>
                        <a:rPr lang="en-US" sz="800" kern="100" dirty="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整版</a:t>
                      </a:r>
                      <a:r>
                        <a:rPr lang="en-US" sz="800" kern="100" dirty="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半版</a:t>
                      </a:r>
                      <a:endParaRPr lang="zh-CN" sz="800" kern="100" dirty="0">
                        <a:latin typeface="Calibri"/>
                        <a:ea typeface="宋体"/>
                        <a:cs typeface="Times New Roman"/>
                      </a:endParaRPr>
                    </a:p>
                    <a:p>
                      <a:pPr algn="ctr">
                        <a:spcAft>
                          <a:spcPts val="0"/>
                        </a:spcAft>
                      </a:pPr>
                      <a:r>
                        <a:rPr lang="zh-CN" sz="800" kern="100" dirty="0">
                          <a:solidFill>
                            <a:srgbClr val="000000"/>
                          </a:solidFill>
                          <a:latin typeface="Times New Roman"/>
                          <a:ea typeface="华文细黑"/>
                          <a:cs typeface="Times New Roman"/>
                        </a:rPr>
                        <a:t>时报</a:t>
                      </a:r>
                      <a:r>
                        <a:rPr lang="en-US" sz="800" kern="100" dirty="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整版</a:t>
                      </a:r>
                      <a:r>
                        <a:rPr lang="en-US" sz="800" kern="100" dirty="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半版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389">
                <a:tc>
                  <a:txBody>
                    <a:bodyPr/>
                    <a:lstStyle/>
                    <a:p>
                      <a:pPr algn="ctr">
                        <a:spcAft>
                          <a:spcPts val="0"/>
                        </a:spcAft>
                      </a:pPr>
                      <a:r>
                        <a:rPr lang="en-US" sz="800" kern="100">
                          <a:solidFill>
                            <a:srgbClr val="000000"/>
                          </a:solidFill>
                          <a:latin typeface="华文细黑"/>
                          <a:ea typeface="宋体"/>
                          <a:cs typeface="Times New Roman"/>
                        </a:rPr>
                        <a:t>13</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蓝光</a:t>
                      </a:r>
                      <a:r>
                        <a:rPr lang="en-US" sz="800" kern="100">
                          <a:solidFill>
                            <a:srgbClr val="000000"/>
                          </a:solidFill>
                          <a:latin typeface="Calibri"/>
                          <a:ea typeface="华文细黑"/>
                          <a:cs typeface="Times New Roman"/>
                        </a:rPr>
                        <a:t>COCO</a:t>
                      </a:r>
                      <a:r>
                        <a:rPr lang="zh-CN" sz="800" kern="100">
                          <a:solidFill>
                            <a:srgbClr val="000000"/>
                          </a:solidFill>
                          <a:latin typeface="Calibri"/>
                          <a:ea typeface="华文细黑"/>
                          <a:cs typeface="Times New Roman"/>
                        </a:rPr>
                        <a:t>时代</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4</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a:solidFill>
                            <a:srgbClr val="000000"/>
                          </a:solidFill>
                          <a:latin typeface="Calibri"/>
                          <a:ea typeface="华文细黑"/>
                          <a:cs typeface="Times New Roman"/>
                        </a:rPr>
                        <a:t>蓝光</a:t>
                      </a:r>
                      <a:r>
                        <a:rPr lang="en-US" sz="800" kern="100">
                          <a:solidFill>
                            <a:srgbClr val="000000"/>
                          </a:solidFill>
                          <a:latin typeface="Calibri"/>
                          <a:ea typeface="华文细黑"/>
                          <a:cs typeface="Times New Roman"/>
                        </a:rPr>
                        <a:t>COCO</a:t>
                      </a:r>
                      <a:r>
                        <a:rPr lang="zh-CN" sz="800" kern="100">
                          <a:solidFill>
                            <a:srgbClr val="000000"/>
                          </a:solidFill>
                          <a:latin typeface="Calibri"/>
                          <a:ea typeface="华文细黑"/>
                          <a:cs typeface="Times New Roman"/>
                        </a:rPr>
                        <a:t>时代 贵在重庆 富在红街 南</a:t>
                      </a:r>
                      <a:r>
                        <a:rPr lang="en-US" sz="800" kern="100">
                          <a:solidFill>
                            <a:srgbClr val="000000"/>
                          </a:solidFill>
                          <a:latin typeface="Calibri"/>
                          <a:ea typeface="华文细黑"/>
                          <a:cs typeface="Times New Roman"/>
                        </a:rPr>
                        <a:t>CBD</a:t>
                      </a:r>
                      <a:r>
                        <a:rPr lang="zh-CN" sz="800" kern="100">
                          <a:solidFill>
                            <a:srgbClr val="000000"/>
                          </a:solidFill>
                          <a:latin typeface="Calibri"/>
                          <a:ea typeface="华文细黑"/>
                          <a:cs typeface="Times New Roman"/>
                        </a:rPr>
                        <a:t>中心步行街 建面</a:t>
                      </a:r>
                      <a:r>
                        <a:rPr lang="en-US" sz="800" kern="100">
                          <a:solidFill>
                            <a:srgbClr val="000000"/>
                          </a:solidFill>
                          <a:latin typeface="Calibri"/>
                          <a:ea typeface="华文细黑"/>
                          <a:cs typeface="Times New Roman"/>
                        </a:rPr>
                        <a:t>22-5000</a:t>
                      </a:r>
                      <a:r>
                        <a:rPr lang="zh-CN" sz="800" kern="100">
                          <a:solidFill>
                            <a:srgbClr val="000000"/>
                          </a:solidFill>
                          <a:latin typeface="Calibri"/>
                          <a:ea typeface="华文细黑"/>
                          <a:cs typeface="Times New Roman"/>
                        </a:rPr>
                        <a:t>㎡独栋商铺 稀缺发售</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Times New Roman"/>
                          <a:ea typeface="华文细黑"/>
                          <a:cs typeface="Times New Roman"/>
                        </a:rPr>
                        <a:t>晨报</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整版</a:t>
                      </a:r>
                      <a:endParaRPr lang="zh-CN" sz="800" kern="100">
                        <a:latin typeface="Calibri"/>
                        <a:ea typeface="宋体"/>
                        <a:cs typeface="Times New Roman"/>
                      </a:endParaRPr>
                    </a:p>
                    <a:p>
                      <a:pPr algn="ctr">
                        <a:spcAft>
                          <a:spcPts val="0"/>
                        </a:spcAft>
                      </a:pPr>
                      <a:r>
                        <a:rPr lang="zh-CN" sz="800" kern="100">
                          <a:solidFill>
                            <a:srgbClr val="000000"/>
                          </a:solidFill>
                          <a:latin typeface="Times New Roman"/>
                          <a:ea typeface="华文细黑"/>
                          <a:cs typeface="Times New Roman"/>
                        </a:rPr>
                        <a:t>日报</a:t>
                      </a:r>
                      <a:r>
                        <a:rPr lang="en-US" sz="800" kern="100">
                          <a:solidFill>
                            <a:srgbClr val="000000"/>
                          </a:solidFill>
                          <a:latin typeface="Times New Roman"/>
                          <a:ea typeface="华文细黑"/>
                          <a:cs typeface="Times New Roman"/>
                        </a:rPr>
                        <a:t>1</a:t>
                      </a:r>
                      <a:r>
                        <a:rPr lang="zh-CN" sz="800" kern="100">
                          <a:solidFill>
                            <a:srgbClr val="000000"/>
                          </a:solidFill>
                          <a:latin typeface="Times New Roman"/>
                          <a:ea typeface="华文细黑"/>
                          <a:cs typeface="Times New Roman"/>
                        </a:rPr>
                        <a:t>整版</a:t>
                      </a:r>
                      <a:endParaRPr lang="zh-CN" sz="800" kern="100">
                        <a:latin typeface="Calibri"/>
                        <a:ea typeface="宋体"/>
                        <a:cs typeface="Times New Roman"/>
                      </a:endParaRPr>
                    </a:p>
                    <a:p>
                      <a:pPr algn="ctr">
                        <a:spcAft>
                          <a:spcPts val="0"/>
                        </a:spcAft>
                      </a:pPr>
                      <a:r>
                        <a:rPr lang="zh-CN" sz="800" kern="100">
                          <a:solidFill>
                            <a:srgbClr val="000000"/>
                          </a:solidFill>
                          <a:latin typeface="Times New Roman"/>
                          <a:ea typeface="华文细黑"/>
                          <a:cs typeface="Times New Roman"/>
                        </a:rPr>
                        <a:t>商报</a:t>
                      </a:r>
                      <a:r>
                        <a:rPr lang="en-US" sz="800" kern="100">
                          <a:solidFill>
                            <a:srgbClr val="000000"/>
                          </a:solidFill>
                          <a:latin typeface="Times New Roman"/>
                          <a:ea typeface="华文细黑"/>
                          <a:cs typeface="Times New Roman"/>
                        </a:rPr>
                        <a:t>2</a:t>
                      </a:r>
                      <a:r>
                        <a:rPr lang="zh-CN" sz="800" kern="100">
                          <a:solidFill>
                            <a:srgbClr val="000000"/>
                          </a:solidFill>
                          <a:latin typeface="Times New Roman"/>
                          <a:ea typeface="华文细黑"/>
                          <a:cs typeface="Times New Roman"/>
                        </a:rPr>
                        <a:t>半版</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302465">
                <a:tc>
                  <a:txBody>
                    <a:bodyPr/>
                    <a:lstStyle/>
                    <a:p>
                      <a:pPr algn="ctr">
                        <a:spcAft>
                          <a:spcPts val="0"/>
                        </a:spcAft>
                      </a:pPr>
                      <a:r>
                        <a:rPr lang="en-US" sz="800" kern="100">
                          <a:solidFill>
                            <a:srgbClr val="000000"/>
                          </a:solidFill>
                          <a:latin typeface="华文细黑"/>
                          <a:ea typeface="宋体"/>
                          <a:cs typeface="Times New Roman"/>
                        </a:rPr>
                        <a:t>14</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中庚城</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4</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dirty="0">
                          <a:solidFill>
                            <a:srgbClr val="000000"/>
                          </a:solidFill>
                          <a:latin typeface="Calibri"/>
                          <a:ea typeface="华文细黑"/>
                          <a:cs typeface="Times New Roman"/>
                        </a:rPr>
                        <a:t>中庚领御 如果你只有</a:t>
                      </a:r>
                      <a:r>
                        <a:rPr lang="en-US" sz="800" kern="100" dirty="0">
                          <a:solidFill>
                            <a:srgbClr val="000000"/>
                          </a:solidFill>
                          <a:latin typeface="Calibri"/>
                          <a:ea typeface="华文细黑"/>
                          <a:cs typeface="Times New Roman"/>
                        </a:rPr>
                        <a:t>1.67</a:t>
                      </a:r>
                      <a:r>
                        <a:rPr lang="zh-CN" sz="800" kern="100" dirty="0">
                          <a:solidFill>
                            <a:srgbClr val="000000"/>
                          </a:solidFill>
                          <a:latin typeface="Calibri"/>
                          <a:ea typeface="华文细黑"/>
                          <a:cs typeface="Times New Roman"/>
                        </a:rPr>
                        <a:t>万 如何才能有车又有</a:t>
                      </a:r>
                      <a:r>
                        <a:rPr lang="zh-CN" sz="800" kern="100" dirty="0" smtClean="0">
                          <a:solidFill>
                            <a:srgbClr val="000000"/>
                          </a:solidFill>
                          <a:latin typeface="Calibri"/>
                          <a:ea typeface="华文细黑"/>
                          <a:cs typeface="Times New Roman"/>
                        </a:rPr>
                        <a:t>房</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中</a:t>
                      </a:r>
                      <a:r>
                        <a:rPr lang="zh-CN" sz="800" kern="100" dirty="0">
                          <a:solidFill>
                            <a:srgbClr val="000000"/>
                          </a:solidFill>
                          <a:latin typeface="Calibri"/>
                          <a:ea typeface="华文细黑"/>
                          <a:cs typeface="Times New Roman"/>
                        </a:rPr>
                        <a:t>庚领御 如果你只有</a:t>
                      </a:r>
                      <a:r>
                        <a:rPr lang="en-US" sz="800" kern="100" dirty="0">
                          <a:solidFill>
                            <a:srgbClr val="000000"/>
                          </a:solidFill>
                          <a:latin typeface="Calibri"/>
                          <a:ea typeface="华文细黑"/>
                          <a:cs typeface="Times New Roman"/>
                        </a:rPr>
                        <a:t>3000</a:t>
                      </a:r>
                      <a:r>
                        <a:rPr lang="zh-CN" sz="800" kern="100" dirty="0">
                          <a:solidFill>
                            <a:srgbClr val="000000"/>
                          </a:solidFill>
                          <a:latin typeface="Calibri"/>
                          <a:ea typeface="华文细黑"/>
                          <a:cs typeface="Times New Roman"/>
                        </a:rPr>
                        <a:t>元 如何才能房车</a:t>
                      </a:r>
                      <a:r>
                        <a:rPr lang="zh-CN" sz="800" kern="100" dirty="0" smtClean="0">
                          <a:solidFill>
                            <a:srgbClr val="000000"/>
                          </a:solidFill>
                          <a:latin typeface="Calibri"/>
                          <a:ea typeface="华文细黑"/>
                          <a:cs typeface="Times New Roman"/>
                        </a:rPr>
                        <a:t>一步到位</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中</a:t>
                      </a:r>
                      <a:r>
                        <a:rPr lang="zh-CN" sz="800" kern="100" dirty="0">
                          <a:solidFill>
                            <a:srgbClr val="000000"/>
                          </a:solidFill>
                          <a:latin typeface="Calibri"/>
                          <a:ea typeface="华文细黑"/>
                          <a:cs typeface="Times New Roman"/>
                        </a:rPr>
                        <a:t>庚领御 如果你马上就要去见丈母娘 应该做点</a:t>
                      </a:r>
                      <a:r>
                        <a:rPr lang="zh-CN" sz="800" kern="100" dirty="0" smtClean="0">
                          <a:solidFill>
                            <a:srgbClr val="000000"/>
                          </a:solidFill>
                          <a:latin typeface="Calibri"/>
                          <a:ea typeface="华文细黑"/>
                          <a:cs typeface="Times New Roman"/>
                        </a:rPr>
                        <a:t>什么</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中</a:t>
                      </a:r>
                      <a:r>
                        <a:rPr lang="zh-CN" sz="800" kern="100" dirty="0">
                          <a:solidFill>
                            <a:srgbClr val="000000"/>
                          </a:solidFill>
                          <a:latin typeface="Calibri"/>
                          <a:ea typeface="华文细黑"/>
                          <a:cs typeface="Times New Roman"/>
                        </a:rPr>
                        <a:t>庚领御 舌尖上的烤全羊 中庚领御 第二届风情烤全羊欢动暖冬</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Times New Roman"/>
                          <a:ea typeface="华文细黑"/>
                          <a:cs typeface="Times New Roman"/>
                        </a:rPr>
                        <a:t>晨报</a:t>
                      </a:r>
                      <a:r>
                        <a:rPr lang="en-US" sz="800" kern="100">
                          <a:solidFill>
                            <a:srgbClr val="000000"/>
                          </a:solidFill>
                          <a:latin typeface="Times New Roman"/>
                          <a:ea typeface="华文细黑"/>
                          <a:cs typeface="Times New Roman"/>
                        </a:rPr>
                        <a:t>4</a:t>
                      </a:r>
                      <a:r>
                        <a:rPr lang="zh-CN" sz="800" kern="100">
                          <a:solidFill>
                            <a:srgbClr val="000000"/>
                          </a:solidFill>
                          <a:latin typeface="Times New Roman"/>
                          <a:ea typeface="华文细黑"/>
                          <a:cs typeface="Times New Roman"/>
                        </a:rPr>
                        <a:t>半版</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r h="277389">
                <a:tc>
                  <a:txBody>
                    <a:bodyPr/>
                    <a:lstStyle/>
                    <a:p>
                      <a:pPr algn="ctr">
                        <a:spcAft>
                          <a:spcPts val="0"/>
                        </a:spcAft>
                      </a:pPr>
                      <a:r>
                        <a:rPr lang="en-US" sz="800" kern="100">
                          <a:solidFill>
                            <a:srgbClr val="000000"/>
                          </a:solidFill>
                          <a:latin typeface="华文细黑"/>
                          <a:ea typeface="宋体"/>
                          <a:cs typeface="Times New Roman"/>
                        </a:rPr>
                        <a:t>15</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a:solidFill>
                            <a:srgbClr val="000000"/>
                          </a:solidFill>
                          <a:latin typeface="Calibri"/>
                          <a:ea typeface="华文细黑"/>
                          <a:cs typeface="Times New Roman"/>
                        </a:rPr>
                        <a:t>旭阳台北城</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en-US" sz="800" kern="100">
                          <a:solidFill>
                            <a:srgbClr val="000000"/>
                          </a:solidFill>
                          <a:latin typeface="华文细黑"/>
                          <a:ea typeface="宋体"/>
                          <a:cs typeface="Times New Roman"/>
                        </a:rPr>
                        <a:t>4</a:t>
                      </a:r>
                      <a:endParaRPr lang="zh-CN" sz="800" kern="10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l">
                        <a:spcAft>
                          <a:spcPts val="0"/>
                        </a:spcAft>
                      </a:pPr>
                      <a:r>
                        <a:rPr lang="zh-CN" sz="800" kern="100" dirty="0">
                          <a:solidFill>
                            <a:srgbClr val="000000"/>
                          </a:solidFill>
                          <a:latin typeface="Calibri"/>
                          <a:ea typeface="华文细黑"/>
                          <a:cs typeface="Times New Roman"/>
                        </a:rPr>
                        <a:t>旭阳台北城 台北生活广场</a:t>
                      </a:r>
                      <a:r>
                        <a:rPr lang="en-US" sz="800" kern="100" dirty="0">
                          <a:solidFill>
                            <a:srgbClr val="000000"/>
                          </a:solidFill>
                          <a:latin typeface="Calibri"/>
                          <a:ea typeface="华文细黑"/>
                          <a:cs typeface="Times New Roman"/>
                        </a:rPr>
                        <a:t>12</a:t>
                      </a:r>
                      <a:r>
                        <a:rPr lang="zh-CN" sz="800" kern="100" dirty="0">
                          <a:solidFill>
                            <a:srgbClr val="000000"/>
                          </a:solidFill>
                          <a:latin typeface="Calibri"/>
                          <a:ea typeface="华文细黑"/>
                          <a:cs typeface="Times New Roman"/>
                        </a:rPr>
                        <a:t>月开业 倒计时 首付</a:t>
                      </a:r>
                      <a:r>
                        <a:rPr lang="en-US" sz="800" kern="100" dirty="0">
                          <a:solidFill>
                            <a:srgbClr val="000000"/>
                          </a:solidFill>
                          <a:latin typeface="Calibri"/>
                          <a:ea typeface="华文细黑"/>
                          <a:cs typeface="Times New Roman"/>
                        </a:rPr>
                        <a:t>6</a:t>
                      </a:r>
                      <a:r>
                        <a:rPr lang="zh-CN" sz="800" kern="100" dirty="0">
                          <a:solidFill>
                            <a:srgbClr val="000000"/>
                          </a:solidFill>
                          <a:latin typeface="Calibri"/>
                          <a:ea typeface="华文细黑"/>
                          <a:cs typeface="Times New Roman"/>
                        </a:rPr>
                        <a:t>万起建面</a:t>
                      </a:r>
                      <a:r>
                        <a:rPr lang="en-US" sz="800" kern="100" dirty="0">
                          <a:solidFill>
                            <a:srgbClr val="000000"/>
                          </a:solidFill>
                          <a:latin typeface="Calibri"/>
                          <a:ea typeface="华文细黑"/>
                          <a:cs typeface="Times New Roman"/>
                        </a:rPr>
                        <a:t>40-70</a:t>
                      </a:r>
                      <a:r>
                        <a:rPr lang="zh-CN" sz="800" kern="100" dirty="0">
                          <a:solidFill>
                            <a:srgbClr val="000000"/>
                          </a:solidFill>
                          <a:latin typeface="Calibri"/>
                          <a:ea typeface="华文细黑"/>
                          <a:cs typeface="Times New Roman"/>
                        </a:rPr>
                        <a:t>㎡步行街成品商铺 限量</a:t>
                      </a:r>
                      <a:r>
                        <a:rPr lang="zh-CN" sz="800" kern="100" dirty="0" smtClean="0">
                          <a:solidFill>
                            <a:srgbClr val="000000"/>
                          </a:solidFill>
                          <a:latin typeface="Calibri"/>
                          <a:ea typeface="华文细黑"/>
                          <a:cs typeface="Times New Roman"/>
                        </a:rPr>
                        <a:t>发售</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旭</a:t>
                      </a:r>
                      <a:r>
                        <a:rPr lang="zh-CN" sz="800" kern="100" dirty="0">
                          <a:solidFill>
                            <a:srgbClr val="000000"/>
                          </a:solidFill>
                          <a:latin typeface="Calibri"/>
                          <a:ea typeface="华文细黑"/>
                          <a:cs typeface="Times New Roman"/>
                        </a:rPr>
                        <a:t>阳台北城 台北时尚量版式</a:t>
                      </a:r>
                      <a:r>
                        <a:rPr lang="en-US" sz="800" kern="100" dirty="0">
                          <a:solidFill>
                            <a:srgbClr val="000000"/>
                          </a:solidFill>
                          <a:latin typeface="Calibri"/>
                          <a:ea typeface="华文细黑"/>
                          <a:cs typeface="Times New Roman"/>
                        </a:rPr>
                        <a:t>KTV</a:t>
                      </a:r>
                      <a:r>
                        <a:rPr lang="zh-CN" sz="800" kern="100" dirty="0">
                          <a:solidFill>
                            <a:srgbClr val="000000"/>
                          </a:solidFill>
                          <a:latin typeface="Calibri"/>
                          <a:ea typeface="华文细黑"/>
                          <a:cs typeface="Times New Roman"/>
                        </a:rPr>
                        <a:t>开业 首付</a:t>
                      </a:r>
                      <a:r>
                        <a:rPr lang="en-US" sz="800" kern="100" dirty="0">
                          <a:solidFill>
                            <a:srgbClr val="000000"/>
                          </a:solidFill>
                          <a:latin typeface="Calibri"/>
                          <a:ea typeface="华文细黑"/>
                          <a:cs typeface="Times New Roman"/>
                        </a:rPr>
                        <a:t>6</a:t>
                      </a:r>
                      <a:r>
                        <a:rPr lang="zh-CN" sz="800" kern="100" dirty="0">
                          <a:solidFill>
                            <a:srgbClr val="000000"/>
                          </a:solidFill>
                          <a:latin typeface="Calibri"/>
                          <a:ea typeface="华文细黑"/>
                          <a:cs typeface="Times New Roman"/>
                        </a:rPr>
                        <a:t>万抢建面</a:t>
                      </a:r>
                      <a:r>
                        <a:rPr lang="en-US" sz="800" kern="100" dirty="0">
                          <a:solidFill>
                            <a:srgbClr val="000000"/>
                          </a:solidFill>
                          <a:latin typeface="Calibri"/>
                          <a:ea typeface="华文细黑"/>
                          <a:cs typeface="Times New Roman"/>
                        </a:rPr>
                        <a:t>40-70</a:t>
                      </a:r>
                      <a:r>
                        <a:rPr lang="zh-CN" sz="800" kern="100" dirty="0">
                          <a:solidFill>
                            <a:srgbClr val="000000"/>
                          </a:solidFill>
                          <a:latin typeface="Calibri"/>
                          <a:ea typeface="华文细黑"/>
                          <a:cs typeface="Times New Roman"/>
                        </a:rPr>
                        <a:t>㎡步行街成品商</a:t>
                      </a:r>
                      <a:r>
                        <a:rPr lang="zh-CN" sz="800" kern="100" dirty="0" smtClean="0">
                          <a:solidFill>
                            <a:srgbClr val="000000"/>
                          </a:solidFill>
                          <a:latin typeface="Calibri"/>
                          <a:ea typeface="华文细黑"/>
                          <a:cs typeface="Times New Roman"/>
                        </a:rPr>
                        <a:t>铺</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旭</a:t>
                      </a:r>
                      <a:r>
                        <a:rPr lang="zh-CN" sz="800" kern="100" dirty="0">
                          <a:solidFill>
                            <a:srgbClr val="000000"/>
                          </a:solidFill>
                          <a:latin typeface="Calibri"/>
                          <a:ea typeface="华文细黑"/>
                          <a:cs typeface="Times New Roman"/>
                        </a:rPr>
                        <a:t>阳台北城 西永独家</a:t>
                      </a:r>
                      <a:r>
                        <a:rPr lang="en-US" sz="800" kern="100" dirty="0">
                          <a:solidFill>
                            <a:srgbClr val="000000"/>
                          </a:solidFill>
                          <a:latin typeface="Calibri"/>
                          <a:ea typeface="华文细黑"/>
                          <a:cs typeface="Times New Roman"/>
                        </a:rPr>
                        <a:t>IMAX</a:t>
                      </a:r>
                      <a:r>
                        <a:rPr lang="zh-CN" sz="800" kern="100" dirty="0">
                          <a:solidFill>
                            <a:srgbClr val="000000"/>
                          </a:solidFill>
                          <a:latin typeface="Calibri"/>
                          <a:ea typeface="华文细黑"/>
                          <a:cs typeface="Times New Roman"/>
                        </a:rPr>
                        <a:t>影城开业 首付</a:t>
                      </a:r>
                      <a:r>
                        <a:rPr lang="en-US" sz="800" kern="100" dirty="0">
                          <a:solidFill>
                            <a:srgbClr val="000000"/>
                          </a:solidFill>
                          <a:latin typeface="Calibri"/>
                          <a:ea typeface="华文细黑"/>
                          <a:cs typeface="Times New Roman"/>
                        </a:rPr>
                        <a:t>6</a:t>
                      </a:r>
                      <a:r>
                        <a:rPr lang="zh-CN" sz="800" kern="100" dirty="0">
                          <a:solidFill>
                            <a:srgbClr val="000000"/>
                          </a:solidFill>
                          <a:latin typeface="Calibri"/>
                          <a:ea typeface="华文细黑"/>
                          <a:cs typeface="Times New Roman"/>
                        </a:rPr>
                        <a:t>万抢建面</a:t>
                      </a:r>
                      <a:r>
                        <a:rPr lang="en-US" sz="800" kern="100" dirty="0">
                          <a:solidFill>
                            <a:srgbClr val="000000"/>
                          </a:solidFill>
                          <a:latin typeface="Calibri"/>
                          <a:ea typeface="华文细黑"/>
                          <a:cs typeface="Times New Roman"/>
                        </a:rPr>
                        <a:t>40-70</a:t>
                      </a:r>
                      <a:r>
                        <a:rPr lang="zh-CN" sz="800" kern="100" dirty="0">
                          <a:solidFill>
                            <a:srgbClr val="000000"/>
                          </a:solidFill>
                          <a:latin typeface="Calibri"/>
                          <a:ea typeface="华文细黑"/>
                          <a:cs typeface="Times New Roman"/>
                        </a:rPr>
                        <a:t>㎡步行街成品商</a:t>
                      </a:r>
                      <a:r>
                        <a:rPr lang="zh-CN" sz="800" kern="100" dirty="0" smtClean="0">
                          <a:solidFill>
                            <a:srgbClr val="000000"/>
                          </a:solidFill>
                          <a:latin typeface="Calibri"/>
                          <a:ea typeface="华文细黑"/>
                          <a:cs typeface="Times New Roman"/>
                        </a:rPr>
                        <a:t>铺</a:t>
                      </a:r>
                      <a:r>
                        <a:rPr lang="en-US" altLang="zh-CN" sz="800" kern="100" dirty="0" smtClean="0">
                          <a:solidFill>
                            <a:srgbClr val="000000"/>
                          </a:solidFill>
                          <a:latin typeface="Calibri"/>
                          <a:ea typeface="华文细黑"/>
                          <a:cs typeface="Times New Roman"/>
                        </a:rPr>
                        <a:t>  </a:t>
                      </a:r>
                      <a:r>
                        <a:rPr lang="zh-CN" sz="800" kern="100" dirty="0" smtClean="0">
                          <a:solidFill>
                            <a:srgbClr val="000000"/>
                          </a:solidFill>
                          <a:latin typeface="Calibri"/>
                          <a:ea typeface="华文细黑"/>
                          <a:cs typeface="Times New Roman"/>
                        </a:rPr>
                        <a:t>旭</a:t>
                      </a:r>
                      <a:r>
                        <a:rPr lang="zh-CN" sz="800" kern="100" dirty="0">
                          <a:solidFill>
                            <a:srgbClr val="000000"/>
                          </a:solidFill>
                          <a:latin typeface="Calibri"/>
                          <a:ea typeface="华文细黑"/>
                          <a:cs typeface="Times New Roman"/>
                        </a:rPr>
                        <a:t>阳台北城 台北生活广场</a:t>
                      </a:r>
                      <a:r>
                        <a:rPr lang="en-US" sz="800" kern="100" dirty="0">
                          <a:solidFill>
                            <a:srgbClr val="000000"/>
                          </a:solidFill>
                          <a:latin typeface="Calibri"/>
                          <a:ea typeface="华文细黑"/>
                          <a:cs typeface="Times New Roman"/>
                        </a:rPr>
                        <a:t> 12</a:t>
                      </a:r>
                      <a:r>
                        <a:rPr lang="zh-CN" sz="800" kern="100" dirty="0">
                          <a:solidFill>
                            <a:srgbClr val="000000"/>
                          </a:solidFill>
                          <a:latin typeface="Calibri"/>
                          <a:ea typeface="华文细黑"/>
                          <a:cs typeface="Times New Roman"/>
                        </a:rPr>
                        <a:t>月开业倒计时 首付</a:t>
                      </a:r>
                      <a:r>
                        <a:rPr lang="en-US" sz="800" kern="100" dirty="0">
                          <a:solidFill>
                            <a:srgbClr val="000000"/>
                          </a:solidFill>
                          <a:latin typeface="Calibri"/>
                          <a:ea typeface="华文细黑"/>
                          <a:cs typeface="Times New Roman"/>
                        </a:rPr>
                        <a:t>6</a:t>
                      </a:r>
                      <a:r>
                        <a:rPr lang="zh-CN" sz="800" kern="100" dirty="0">
                          <a:solidFill>
                            <a:srgbClr val="000000"/>
                          </a:solidFill>
                          <a:latin typeface="Calibri"/>
                          <a:ea typeface="华文细黑"/>
                          <a:cs typeface="Times New Roman"/>
                        </a:rPr>
                        <a:t>万抢建面</a:t>
                      </a:r>
                      <a:r>
                        <a:rPr lang="en-US" sz="800" kern="100" dirty="0">
                          <a:solidFill>
                            <a:srgbClr val="000000"/>
                          </a:solidFill>
                          <a:latin typeface="Calibri"/>
                          <a:ea typeface="华文细黑"/>
                          <a:cs typeface="Times New Roman"/>
                        </a:rPr>
                        <a:t>40-70</a:t>
                      </a:r>
                      <a:r>
                        <a:rPr lang="zh-CN" sz="800" kern="100" dirty="0">
                          <a:solidFill>
                            <a:srgbClr val="000000"/>
                          </a:solidFill>
                          <a:latin typeface="Calibri"/>
                          <a:ea typeface="华文细黑"/>
                          <a:cs typeface="Times New Roman"/>
                        </a:rPr>
                        <a:t>㎡步行街成品商铺</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c>
                  <a:txBody>
                    <a:bodyPr/>
                    <a:lstStyle/>
                    <a:p>
                      <a:pPr algn="ctr">
                        <a:spcAft>
                          <a:spcPts val="0"/>
                        </a:spcAft>
                      </a:pPr>
                      <a:r>
                        <a:rPr lang="zh-CN" sz="800" kern="100" dirty="0">
                          <a:solidFill>
                            <a:srgbClr val="000000"/>
                          </a:solidFill>
                          <a:latin typeface="Times New Roman"/>
                          <a:ea typeface="华文细黑"/>
                          <a:cs typeface="Times New Roman"/>
                        </a:rPr>
                        <a:t>时报</a:t>
                      </a:r>
                      <a:r>
                        <a:rPr lang="en-US" sz="800" kern="100" dirty="0">
                          <a:solidFill>
                            <a:srgbClr val="000000"/>
                          </a:solidFill>
                          <a:latin typeface="Times New Roman"/>
                          <a:ea typeface="华文细黑"/>
                          <a:cs typeface="Times New Roman"/>
                        </a:rPr>
                        <a:t>1</a:t>
                      </a:r>
                      <a:r>
                        <a:rPr lang="zh-CN" sz="800" kern="100" dirty="0">
                          <a:solidFill>
                            <a:srgbClr val="000000"/>
                          </a:solidFill>
                          <a:latin typeface="Times New Roman"/>
                          <a:ea typeface="华文细黑"/>
                          <a:cs typeface="Times New Roman"/>
                        </a:rPr>
                        <a:t>半版</a:t>
                      </a:r>
                      <a:r>
                        <a:rPr lang="en-US" sz="800" kern="100" dirty="0">
                          <a:solidFill>
                            <a:srgbClr val="000000"/>
                          </a:solidFill>
                          <a:latin typeface="Times New Roman"/>
                          <a:ea typeface="华文细黑"/>
                          <a:cs typeface="Times New Roman"/>
                        </a:rPr>
                        <a:t>3</a:t>
                      </a:r>
                      <a:r>
                        <a:rPr lang="zh-CN" sz="800" kern="100" dirty="0">
                          <a:solidFill>
                            <a:srgbClr val="000000"/>
                          </a:solidFill>
                          <a:latin typeface="Times New Roman"/>
                          <a:ea typeface="华文细黑"/>
                          <a:cs typeface="Times New Roman"/>
                        </a:rPr>
                        <a:t>十分之一版</a:t>
                      </a:r>
                      <a:endParaRPr lang="zh-CN" sz="800" kern="100" dirty="0">
                        <a:latin typeface="Calibri"/>
                        <a:ea typeface="宋体"/>
                        <a:cs typeface="Times New Roman"/>
                      </a:endParaRPr>
                    </a:p>
                  </a:txBody>
                  <a:tcPr marL="10758" marR="107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C9E3">
                        <a:alpha val="50195"/>
                      </a:srgbClr>
                    </a:solidFill>
                  </a:tcPr>
                </a:tc>
              </a:tr>
            </a:tbl>
          </a:graphicData>
        </a:graphic>
      </p:graphicFrame>
    </p:spTree>
    <p:extLst>
      <p:ext uri="{BB962C8B-B14F-4D97-AF65-F5344CB8AC3E}">
        <p14:creationId xmlns="" xmlns:p14="http://schemas.microsoft.com/office/powerpoint/2010/main" val="4107750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0" y="-7938"/>
            <a:ext cx="3132138" cy="503238"/>
          </a:xfrm>
          <a:prstGeom prst="rect">
            <a:avLst/>
          </a:prstGeom>
          <a:solidFill>
            <a:srgbClr val="A50021"/>
          </a:solidFill>
          <a:ln w="9525">
            <a:noFill/>
            <a:miter lim="800000"/>
            <a:headEnd/>
            <a:tailEnd/>
          </a:ln>
        </p:spPr>
        <p:txBody>
          <a:bodyPr anchor="ctr" anchorCtr="1"/>
          <a:lstStyle/>
          <a:p>
            <a:pPr>
              <a:defRPr/>
            </a:pPr>
            <a:r>
              <a:rPr lang="zh-CN" altLang="en-US" b="1" dirty="0">
                <a:solidFill>
                  <a:schemeClr val="bg1"/>
                </a:solidFill>
                <a:latin typeface="Calibri" pitchFamily="34" charset="0"/>
                <a:ea typeface="黑体" pitchFamily="2" charset="-122"/>
              </a:rPr>
              <a:t>一周报媒推广整体情况</a:t>
            </a:r>
          </a:p>
        </p:txBody>
      </p:sp>
      <p:sp>
        <p:nvSpPr>
          <p:cNvPr id="17" name="Rectangle 3"/>
          <p:cNvSpPr>
            <a:spLocks noChangeArrowheads="1"/>
          </p:cNvSpPr>
          <p:nvPr/>
        </p:nvSpPr>
        <p:spPr bwMode="auto">
          <a:xfrm>
            <a:off x="186432" y="603293"/>
            <a:ext cx="3132138" cy="1287652"/>
          </a:xfrm>
          <a:prstGeom prst="rect">
            <a:avLst/>
          </a:prstGeom>
          <a:noFill/>
          <a:ln w="9525">
            <a:noFill/>
            <a:miter lim="800000"/>
            <a:headEnd/>
            <a:tailEnd/>
          </a:ln>
        </p:spPr>
        <p:txBody>
          <a:bodyPr/>
          <a:lstStyle/>
          <a:p>
            <a:pPr marL="342900" marR="0" lvl="0" indent="-342900" algn="l" defTabSz="914400" eaLnBrk="1" fontAlgn="auto" latinLnBrk="0" hangingPunct="1">
              <a:lnSpc>
                <a:spcPct val="120000"/>
              </a:lnSpc>
              <a:spcBef>
                <a:spcPct val="35000"/>
              </a:spcBef>
              <a:spcAft>
                <a:spcPts val="0"/>
              </a:spcAft>
              <a:buClr>
                <a:srgbClr val="336699"/>
              </a:buClr>
              <a:buSzTx/>
              <a:buFont typeface="Wingdings" pitchFamily="2" charset="2"/>
              <a:buChar char="n"/>
              <a:tabLst/>
              <a:defRPr/>
            </a:pPr>
            <a:r>
              <a:rPr kumimoji="0" lang="zh-CN" altLang="en-US" sz="1800" b="0" i="0" u="none" strike="noStrike" kern="0" cap="none" spc="0" normalizeH="0" baseline="0" noProof="0" dirty="0">
                <a:ln>
                  <a:noFill/>
                </a:ln>
                <a:solidFill>
                  <a:srgbClr val="000000"/>
                </a:solidFill>
                <a:effectLst/>
                <a:uLnTx/>
                <a:uFillTx/>
                <a:latin typeface="Calibri" pitchFamily="34" charset="0"/>
                <a:ea typeface="微软雅黑" pitchFamily="34" charset="-122"/>
              </a:rPr>
              <a:t>重点楼盘平面摘录：</a:t>
            </a:r>
            <a:endParaRPr kumimoji="0" lang="zh-CN" altLang="en-US" sz="1600" b="0" i="0" u="none" strike="noStrike" kern="0" cap="none" spc="0" normalizeH="0" baseline="0" noProof="0" dirty="0">
              <a:ln>
                <a:noFill/>
              </a:ln>
              <a:solidFill>
                <a:srgbClr val="000000"/>
              </a:solidFill>
              <a:effectLst/>
              <a:uLnTx/>
              <a:uFillTx/>
              <a:latin typeface="Calibri" pitchFamily="34" charset="0"/>
              <a:ea typeface="微软雅黑" pitchFamily="34" charset="-122"/>
            </a:endParaRPr>
          </a:p>
          <a:p>
            <a:pPr marL="742950" lvl="1" indent="-285750">
              <a:lnSpc>
                <a:spcPct val="120000"/>
              </a:lnSpc>
              <a:spcBef>
                <a:spcPct val="35000"/>
              </a:spcBef>
              <a:buClr>
                <a:srgbClr val="8AAEDA"/>
              </a:buClr>
              <a:buFont typeface="Arial" charset="0"/>
              <a:buChar char="►"/>
              <a:defRPr/>
            </a:pPr>
            <a:r>
              <a:rPr lang="zh-CN" altLang="en-US" sz="1600" kern="0" dirty="0" smtClean="0">
                <a:solidFill>
                  <a:sysClr val="windowText" lastClr="000000"/>
                </a:solidFill>
                <a:latin typeface="Calibri" pitchFamily="34" charset="0"/>
                <a:ea typeface="微软雅黑" pitchFamily="34" charset="-122"/>
              </a:rPr>
              <a:t>晋愉盛世普天</a:t>
            </a:r>
            <a:endParaRPr lang="en-US" altLang="zh-CN" sz="1600" kern="0" dirty="0" smtClean="0">
              <a:solidFill>
                <a:sysClr val="windowText" lastClr="000000"/>
              </a:solidFill>
              <a:latin typeface="Calibri" pitchFamily="34" charset="0"/>
              <a:ea typeface="微软雅黑" pitchFamily="34" charset="-122"/>
            </a:endParaRPr>
          </a:p>
          <a:p>
            <a:pPr marL="742950" lvl="1" indent="-285750">
              <a:lnSpc>
                <a:spcPct val="120000"/>
              </a:lnSpc>
              <a:spcBef>
                <a:spcPct val="35000"/>
              </a:spcBef>
              <a:buClr>
                <a:srgbClr val="8AAEDA"/>
              </a:buClr>
              <a:buFont typeface="Arial" charset="0"/>
              <a:buChar char="►"/>
              <a:defRPr/>
            </a:pPr>
            <a:r>
              <a:rPr lang="zh-CN" altLang="en-US" sz="1600" kern="0" dirty="0" smtClean="0">
                <a:solidFill>
                  <a:sysClr val="windowText" lastClr="000000"/>
                </a:solidFill>
                <a:latin typeface="Calibri" pitchFamily="34" charset="0"/>
                <a:ea typeface="微软雅黑" pitchFamily="34" charset="-122"/>
              </a:rPr>
              <a:t>保利花半里</a:t>
            </a:r>
            <a:endParaRPr lang="en-US" altLang="zh-CN" sz="1600" kern="0" dirty="0" smtClean="0">
              <a:solidFill>
                <a:sysClr val="windowText" lastClr="000000"/>
              </a:solidFill>
              <a:latin typeface="Calibri" pitchFamily="34" charset="0"/>
              <a:ea typeface="微软雅黑" pitchFamily="34" charset="-122"/>
            </a:endParaRPr>
          </a:p>
        </p:txBody>
      </p:sp>
      <p:sp>
        <p:nvSpPr>
          <p:cNvPr id="19" name="灯片编号占位符 3"/>
          <p:cNvSpPr txBox="1">
            <a:spLocks noGrp="1"/>
          </p:cNvSpPr>
          <p:nvPr/>
        </p:nvSpPr>
        <p:spPr bwMode="auto">
          <a:xfrm>
            <a:off x="7202195" y="6480447"/>
            <a:ext cx="1341437" cy="188913"/>
          </a:xfrm>
          <a:prstGeom prst="rect">
            <a:avLst/>
          </a:prstGeom>
          <a:noFill/>
          <a:ln w="9525">
            <a:noFill/>
            <a:miter lim="800000"/>
            <a:headEnd/>
            <a:tailEnd/>
          </a:ln>
        </p:spPr>
        <p:txBody>
          <a:bodyPr/>
          <a:lstStyle/>
          <a:p>
            <a:pPr algn="r"/>
            <a:fld id="{6850E7FF-48E4-4C22-9052-D0D78FEDB412}" type="slidenum">
              <a:rPr lang="zh-CN" altLang="en-US" sz="1400" b="0">
                <a:latin typeface="Haettenschweiler" pitchFamily="34" charset="0"/>
              </a:rPr>
              <a:pPr algn="r"/>
              <a:t>34</a:t>
            </a:fld>
            <a:endParaRPr lang="en-US" altLang="zh-CN" sz="1400" b="0" dirty="0">
              <a:latin typeface="Haettenschweiler" pitchFamily="34" charset="0"/>
            </a:endParaRPr>
          </a:p>
        </p:txBody>
      </p:sp>
      <p:sp>
        <p:nvSpPr>
          <p:cNvPr id="24" name="矩形 26"/>
          <p:cNvSpPr>
            <a:spLocks noChangeArrowheads="1"/>
          </p:cNvSpPr>
          <p:nvPr/>
        </p:nvSpPr>
        <p:spPr bwMode="auto">
          <a:xfrm>
            <a:off x="4696340" y="719281"/>
            <a:ext cx="2880000" cy="307777"/>
          </a:xfrm>
          <a:prstGeom prst="rect">
            <a:avLst/>
          </a:prstGeom>
          <a:noFill/>
          <a:ln w="9525">
            <a:noFill/>
            <a:miter lim="800000"/>
            <a:headEnd/>
            <a:tailEnd/>
          </a:ln>
        </p:spPr>
        <p:txBody>
          <a:bodyPr wrap="none">
            <a:spAutoFit/>
          </a:bodyPr>
          <a:lstStyle/>
          <a:p>
            <a:pPr marL="0" lvl="1" algn="ctr"/>
            <a:r>
              <a:rPr lang="zh-CN" altLang="en-US" sz="1400" dirty="0" smtClean="0">
                <a:solidFill>
                  <a:srgbClr val="000000"/>
                </a:solidFill>
                <a:latin typeface="微软雅黑" pitchFamily="34" charset="-122"/>
                <a:ea typeface="微软雅黑" pitchFamily="34" charset="-122"/>
              </a:rPr>
              <a:t>晋愉盛世普天</a:t>
            </a:r>
          </a:p>
        </p:txBody>
      </p:sp>
      <p:grpSp>
        <p:nvGrpSpPr>
          <p:cNvPr id="2" name="组合 64"/>
          <p:cNvGrpSpPr/>
          <p:nvPr/>
        </p:nvGrpSpPr>
        <p:grpSpPr>
          <a:xfrm>
            <a:off x="3623128" y="1017241"/>
            <a:ext cx="4907941" cy="2423435"/>
            <a:chOff x="3560985" y="449070"/>
            <a:chExt cx="4907941" cy="2423435"/>
          </a:xfrm>
        </p:grpSpPr>
        <p:pic>
          <p:nvPicPr>
            <p:cNvPr id="92164" name="Picture 4" descr="C:\Users\WSL\Desktop\11.17-11.23\周压缩图片11.17-11.23\晋愉盛世普天11.21晨23版.jpg"/>
            <p:cNvPicPr>
              <a:picLocks noChangeAspect="1" noChangeArrowheads="1"/>
            </p:cNvPicPr>
            <p:nvPr/>
          </p:nvPicPr>
          <p:blipFill>
            <a:blip r:embed="rId2" cstate="print"/>
            <a:srcRect/>
            <a:stretch>
              <a:fillRect/>
            </a:stretch>
          </p:blipFill>
          <p:spPr bwMode="auto">
            <a:xfrm>
              <a:off x="6848926" y="449070"/>
              <a:ext cx="1620000" cy="2422477"/>
            </a:xfrm>
            <a:prstGeom prst="rect">
              <a:avLst/>
            </a:prstGeom>
            <a:noFill/>
            <a:ln>
              <a:solidFill>
                <a:schemeClr val="bg1">
                  <a:lumMod val="65000"/>
                </a:schemeClr>
              </a:solidFill>
            </a:ln>
          </p:spPr>
        </p:pic>
        <p:pic>
          <p:nvPicPr>
            <p:cNvPr id="92172" name="Picture 12" descr="C:\Users\WSL\Desktop\11.17-11.23\周压缩图片11.17-11.23\晋愉盛世普天11.20晚25版.jpg"/>
            <p:cNvPicPr>
              <a:picLocks noChangeAspect="1" noChangeArrowheads="1"/>
            </p:cNvPicPr>
            <p:nvPr/>
          </p:nvPicPr>
          <p:blipFill>
            <a:blip r:embed="rId3" cstate="print"/>
            <a:srcRect/>
            <a:stretch>
              <a:fillRect/>
            </a:stretch>
          </p:blipFill>
          <p:spPr bwMode="auto">
            <a:xfrm>
              <a:off x="5202963" y="453842"/>
              <a:ext cx="1620000" cy="2418663"/>
            </a:xfrm>
            <a:prstGeom prst="rect">
              <a:avLst/>
            </a:prstGeom>
            <a:noFill/>
            <a:ln>
              <a:solidFill>
                <a:schemeClr val="bg1">
                  <a:lumMod val="65000"/>
                </a:schemeClr>
              </a:solidFill>
            </a:ln>
          </p:spPr>
        </p:pic>
        <p:pic>
          <p:nvPicPr>
            <p:cNvPr id="92181" name="Picture 21" descr="C:\Users\WSL\Desktop\11.17-11.23\周压缩图片11.17-11.23\晋愉盛世普天11.20时31版.jpg"/>
            <p:cNvPicPr>
              <a:picLocks noChangeAspect="1" noChangeArrowheads="1"/>
            </p:cNvPicPr>
            <p:nvPr/>
          </p:nvPicPr>
          <p:blipFill>
            <a:blip r:embed="rId4" cstate="print"/>
            <a:srcRect/>
            <a:stretch>
              <a:fillRect/>
            </a:stretch>
          </p:blipFill>
          <p:spPr bwMode="auto">
            <a:xfrm>
              <a:off x="3569686" y="1239760"/>
              <a:ext cx="1620000" cy="768988"/>
            </a:xfrm>
            <a:prstGeom prst="rect">
              <a:avLst/>
            </a:prstGeom>
            <a:noFill/>
            <a:ln>
              <a:solidFill>
                <a:schemeClr val="bg1">
                  <a:lumMod val="65000"/>
                </a:schemeClr>
              </a:solidFill>
            </a:ln>
          </p:spPr>
        </p:pic>
        <p:pic>
          <p:nvPicPr>
            <p:cNvPr id="92182" name="Picture 22" descr="C:\Users\WSL\Desktop\11.17-11.23\周压缩图片11.17-11.23\晋愉盛世普天11.20时33版.jpg"/>
            <p:cNvPicPr>
              <a:picLocks noChangeAspect="1" noChangeArrowheads="1"/>
            </p:cNvPicPr>
            <p:nvPr/>
          </p:nvPicPr>
          <p:blipFill>
            <a:blip r:embed="rId5" cstate="print"/>
            <a:srcRect/>
            <a:stretch>
              <a:fillRect/>
            </a:stretch>
          </p:blipFill>
          <p:spPr bwMode="auto">
            <a:xfrm>
              <a:off x="3560985" y="2024232"/>
              <a:ext cx="1620000" cy="769117"/>
            </a:xfrm>
            <a:prstGeom prst="rect">
              <a:avLst/>
            </a:prstGeom>
            <a:noFill/>
            <a:ln>
              <a:solidFill>
                <a:schemeClr val="bg1">
                  <a:lumMod val="65000"/>
                </a:schemeClr>
              </a:solidFill>
            </a:ln>
          </p:spPr>
        </p:pic>
        <p:pic>
          <p:nvPicPr>
            <p:cNvPr id="92183" name="Picture 23" descr="C:\Users\WSL\Desktop\11.17-11.23\周压缩图片11.17-11.23\晋愉盛世普天11.20时35版.jpg"/>
            <p:cNvPicPr>
              <a:picLocks noChangeAspect="1" noChangeArrowheads="1"/>
            </p:cNvPicPr>
            <p:nvPr/>
          </p:nvPicPr>
          <p:blipFill>
            <a:blip r:embed="rId6" cstate="print"/>
            <a:srcRect/>
            <a:stretch>
              <a:fillRect/>
            </a:stretch>
          </p:blipFill>
          <p:spPr bwMode="auto">
            <a:xfrm>
              <a:off x="3569863" y="464673"/>
              <a:ext cx="1620000" cy="771551"/>
            </a:xfrm>
            <a:prstGeom prst="rect">
              <a:avLst/>
            </a:prstGeom>
            <a:noFill/>
            <a:ln>
              <a:solidFill>
                <a:schemeClr val="bg1">
                  <a:lumMod val="65000"/>
                </a:schemeClr>
              </a:solidFill>
            </a:ln>
          </p:spPr>
        </p:pic>
      </p:grpSp>
      <p:grpSp>
        <p:nvGrpSpPr>
          <p:cNvPr id="3" name="组合 63"/>
          <p:cNvGrpSpPr/>
          <p:nvPr/>
        </p:nvGrpSpPr>
        <p:grpSpPr>
          <a:xfrm>
            <a:off x="523783" y="3749938"/>
            <a:ext cx="8068074" cy="2763241"/>
            <a:chOff x="0" y="3758816"/>
            <a:chExt cx="8068074" cy="2763241"/>
          </a:xfrm>
        </p:grpSpPr>
        <p:sp>
          <p:nvSpPr>
            <p:cNvPr id="25" name="矩形 26"/>
            <p:cNvSpPr>
              <a:spLocks noChangeArrowheads="1"/>
            </p:cNvSpPr>
            <p:nvPr/>
          </p:nvSpPr>
          <p:spPr bwMode="auto">
            <a:xfrm>
              <a:off x="3440958" y="3758816"/>
              <a:ext cx="1082348" cy="307777"/>
            </a:xfrm>
            <a:prstGeom prst="rect">
              <a:avLst/>
            </a:prstGeom>
            <a:noFill/>
            <a:ln w="9525">
              <a:noFill/>
              <a:miter lim="800000"/>
              <a:headEnd/>
              <a:tailEnd/>
            </a:ln>
          </p:spPr>
          <p:txBody>
            <a:bodyPr wrap="none">
              <a:spAutoFit/>
            </a:bodyPr>
            <a:lstStyle/>
            <a:p>
              <a:pPr marL="0" lvl="1" algn="ctr"/>
              <a:r>
                <a:rPr lang="zh-CN" altLang="en-US" sz="1400" dirty="0" smtClean="0">
                  <a:solidFill>
                    <a:srgbClr val="000000"/>
                  </a:solidFill>
                  <a:latin typeface="微软雅黑" pitchFamily="34" charset="-122"/>
                  <a:ea typeface="微软雅黑" pitchFamily="34" charset="-122"/>
                </a:rPr>
                <a:t>保利花半里</a:t>
              </a:r>
            </a:p>
          </p:txBody>
        </p:sp>
        <p:pic>
          <p:nvPicPr>
            <p:cNvPr id="92186" name="Picture 26" descr="C:\Users\WSL\Desktop\11.17-11.23\周压缩图片11.17-11.23\保利花半里11.21晚27版.jpg"/>
            <p:cNvPicPr>
              <a:picLocks noChangeAspect="1" noChangeArrowheads="1"/>
            </p:cNvPicPr>
            <p:nvPr/>
          </p:nvPicPr>
          <p:blipFill>
            <a:blip r:embed="rId7" cstate="print"/>
            <a:srcRect/>
            <a:stretch>
              <a:fillRect/>
            </a:stretch>
          </p:blipFill>
          <p:spPr bwMode="auto">
            <a:xfrm>
              <a:off x="4808886" y="4110057"/>
              <a:ext cx="1615537" cy="2412000"/>
            </a:xfrm>
            <a:prstGeom prst="rect">
              <a:avLst/>
            </a:prstGeom>
            <a:noFill/>
            <a:ln>
              <a:solidFill>
                <a:schemeClr val="bg1">
                  <a:lumMod val="65000"/>
                </a:schemeClr>
              </a:solidFill>
            </a:ln>
          </p:spPr>
        </p:pic>
        <p:pic>
          <p:nvPicPr>
            <p:cNvPr id="92187" name="Picture 27" descr="C:\Users\WSL\Desktop\11.17-11.23\周压缩图片11.17-11.23\保利花半里11.20商21版.jpg"/>
            <p:cNvPicPr>
              <a:picLocks noChangeAspect="1" noChangeArrowheads="1"/>
            </p:cNvPicPr>
            <p:nvPr/>
          </p:nvPicPr>
          <p:blipFill>
            <a:blip r:embed="rId8" cstate="print"/>
            <a:srcRect/>
            <a:stretch>
              <a:fillRect/>
            </a:stretch>
          </p:blipFill>
          <p:spPr bwMode="auto">
            <a:xfrm>
              <a:off x="1579875" y="4101180"/>
              <a:ext cx="1578829" cy="2412000"/>
            </a:xfrm>
            <a:prstGeom prst="rect">
              <a:avLst/>
            </a:prstGeom>
            <a:noFill/>
            <a:ln>
              <a:solidFill>
                <a:schemeClr val="bg1">
                  <a:lumMod val="65000"/>
                </a:schemeClr>
              </a:solidFill>
            </a:ln>
          </p:spPr>
        </p:pic>
        <p:pic>
          <p:nvPicPr>
            <p:cNvPr id="92189" name="Picture 29" descr="C:\Users\WSL\Desktop\11.17-11.23\周压缩图片11.17-11.23\保利花半里11.20晚27版.jpg"/>
            <p:cNvPicPr>
              <a:picLocks noChangeAspect="1" noChangeArrowheads="1"/>
            </p:cNvPicPr>
            <p:nvPr/>
          </p:nvPicPr>
          <p:blipFill>
            <a:blip r:embed="rId9" cstate="print"/>
            <a:srcRect/>
            <a:stretch>
              <a:fillRect/>
            </a:stretch>
          </p:blipFill>
          <p:spPr bwMode="auto">
            <a:xfrm>
              <a:off x="3187435" y="4092302"/>
              <a:ext cx="1618050" cy="2412000"/>
            </a:xfrm>
            <a:prstGeom prst="rect">
              <a:avLst/>
            </a:prstGeom>
            <a:noFill/>
            <a:ln>
              <a:solidFill>
                <a:schemeClr val="bg1">
                  <a:lumMod val="65000"/>
                </a:schemeClr>
              </a:solidFill>
            </a:ln>
          </p:spPr>
        </p:pic>
        <p:pic>
          <p:nvPicPr>
            <p:cNvPr id="92190" name="Picture 30" descr="C:\Users\WSL\Desktop\11.17-11.23\周压缩图片11.17-11.23\保利花半里11.20晚29版.jpg"/>
            <p:cNvPicPr>
              <a:picLocks noChangeAspect="1" noChangeArrowheads="1"/>
            </p:cNvPicPr>
            <p:nvPr/>
          </p:nvPicPr>
          <p:blipFill>
            <a:blip r:embed="rId10" cstate="print"/>
            <a:srcRect/>
            <a:stretch>
              <a:fillRect/>
            </a:stretch>
          </p:blipFill>
          <p:spPr bwMode="auto">
            <a:xfrm>
              <a:off x="6447512" y="4092302"/>
              <a:ext cx="1620562" cy="2412000"/>
            </a:xfrm>
            <a:prstGeom prst="rect">
              <a:avLst/>
            </a:prstGeom>
            <a:noFill/>
            <a:ln>
              <a:solidFill>
                <a:schemeClr val="bg1">
                  <a:lumMod val="65000"/>
                </a:schemeClr>
              </a:solidFill>
            </a:ln>
          </p:spPr>
        </p:pic>
        <p:pic>
          <p:nvPicPr>
            <p:cNvPr id="92191" name="Picture 31" descr="C:\Users\WSL\Desktop\11.17-11.23\周压缩图片11.17-11.23\保利花半里11.21商21版.jpg"/>
            <p:cNvPicPr>
              <a:picLocks noChangeAspect="1" noChangeArrowheads="1"/>
            </p:cNvPicPr>
            <p:nvPr/>
          </p:nvPicPr>
          <p:blipFill>
            <a:blip r:embed="rId11" cstate="print"/>
            <a:srcRect/>
            <a:stretch>
              <a:fillRect/>
            </a:stretch>
          </p:blipFill>
          <p:spPr bwMode="auto">
            <a:xfrm>
              <a:off x="0" y="4101180"/>
              <a:ext cx="1578829" cy="2412000"/>
            </a:xfrm>
            <a:prstGeom prst="rect">
              <a:avLst/>
            </a:prstGeom>
            <a:noFill/>
            <a:ln>
              <a:solidFill>
                <a:schemeClr val="bg1">
                  <a:lumMod val="65000"/>
                </a:schemeClr>
              </a:solidFill>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0" y="-7938"/>
            <a:ext cx="3132138" cy="503238"/>
          </a:xfrm>
          <a:prstGeom prst="rect">
            <a:avLst/>
          </a:prstGeom>
          <a:solidFill>
            <a:srgbClr val="A50021"/>
          </a:solidFill>
          <a:ln w="9525">
            <a:noFill/>
            <a:miter lim="800000"/>
            <a:headEnd/>
            <a:tailEnd/>
          </a:ln>
        </p:spPr>
        <p:txBody>
          <a:bodyPr anchor="ctr" anchorCtr="1"/>
          <a:lstStyle/>
          <a:p>
            <a:pPr>
              <a:defRPr/>
            </a:pPr>
            <a:r>
              <a:rPr lang="zh-CN" altLang="en-US" b="1" dirty="0">
                <a:solidFill>
                  <a:schemeClr val="bg1"/>
                </a:solidFill>
                <a:latin typeface="Calibri" pitchFamily="34" charset="0"/>
                <a:ea typeface="黑体" pitchFamily="2" charset="-122"/>
              </a:rPr>
              <a:t>一周报媒推广整体情况</a:t>
            </a:r>
          </a:p>
        </p:txBody>
      </p:sp>
      <p:sp>
        <p:nvSpPr>
          <p:cNvPr id="17" name="Rectangle 3"/>
          <p:cNvSpPr>
            <a:spLocks noChangeArrowheads="1"/>
          </p:cNvSpPr>
          <p:nvPr/>
        </p:nvSpPr>
        <p:spPr bwMode="auto">
          <a:xfrm>
            <a:off x="186432" y="603293"/>
            <a:ext cx="3132138" cy="923666"/>
          </a:xfrm>
          <a:prstGeom prst="rect">
            <a:avLst/>
          </a:prstGeom>
          <a:noFill/>
          <a:ln w="9525">
            <a:noFill/>
            <a:miter lim="800000"/>
            <a:headEnd/>
            <a:tailEnd/>
          </a:ln>
        </p:spPr>
        <p:txBody>
          <a:bodyPr/>
          <a:lstStyle/>
          <a:p>
            <a:pPr marL="342900" marR="0" lvl="0" indent="-342900" algn="l" defTabSz="914400" eaLnBrk="1" fontAlgn="auto" latinLnBrk="0" hangingPunct="1">
              <a:lnSpc>
                <a:spcPct val="120000"/>
              </a:lnSpc>
              <a:spcBef>
                <a:spcPct val="35000"/>
              </a:spcBef>
              <a:spcAft>
                <a:spcPts val="0"/>
              </a:spcAft>
              <a:buClr>
                <a:srgbClr val="336699"/>
              </a:buClr>
              <a:buSzTx/>
              <a:buFont typeface="Wingdings" pitchFamily="2" charset="2"/>
              <a:buChar char="n"/>
              <a:tabLst/>
              <a:defRPr/>
            </a:pPr>
            <a:r>
              <a:rPr kumimoji="0" lang="zh-CN" altLang="en-US" sz="1800" b="0" i="0" u="none" strike="noStrike" kern="0" cap="none" spc="0" normalizeH="0" baseline="0" noProof="0" dirty="0">
                <a:ln>
                  <a:noFill/>
                </a:ln>
                <a:solidFill>
                  <a:srgbClr val="000000"/>
                </a:solidFill>
                <a:effectLst/>
                <a:uLnTx/>
                <a:uFillTx/>
                <a:latin typeface="Calibri" pitchFamily="34" charset="0"/>
                <a:ea typeface="微软雅黑" pitchFamily="34" charset="-122"/>
              </a:rPr>
              <a:t>重点楼盘平面摘录：</a:t>
            </a:r>
            <a:endParaRPr kumimoji="0" lang="zh-CN" altLang="en-US" sz="1600" b="0" i="0" u="none" strike="noStrike" kern="0" cap="none" spc="0" normalizeH="0" baseline="0" noProof="0" dirty="0">
              <a:ln>
                <a:noFill/>
              </a:ln>
              <a:solidFill>
                <a:srgbClr val="000000"/>
              </a:solidFill>
              <a:effectLst/>
              <a:uLnTx/>
              <a:uFillTx/>
              <a:latin typeface="Calibri" pitchFamily="34" charset="0"/>
              <a:ea typeface="微软雅黑" pitchFamily="34" charset="-122"/>
            </a:endParaRPr>
          </a:p>
          <a:p>
            <a:pPr marL="742950" lvl="1" indent="-285750">
              <a:lnSpc>
                <a:spcPct val="120000"/>
              </a:lnSpc>
              <a:spcBef>
                <a:spcPct val="35000"/>
              </a:spcBef>
              <a:buClr>
                <a:srgbClr val="8AAEDA"/>
              </a:buClr>
              <a:buFont typeface="Arial" charset="0"/>
              <a:buChar char="►"/>
              <a:defRPr/>
            </a:pPr>
            <a:r>
              <a:rPr lang="zh-CN" altLang="en-US" sz="1600" kern="0" dirty="0" smtClean="0">
                <a:solidFill>
                  <a:sysClr val="windowText" lastClr="000000"/>
                </a:solidFill>
                <a:latin typeface="Calibri" pitchFamily="34" charset="0"/>
                <a:ea typeface="微软雅黑" pitchFamily="34" charset="-122"/>
              </a:rPr>
              <a:t>晋愉</a:t>
            </a:r>
            <a:r>
              <a:rPr lang="en-US" altLang="zh-CN" sz="1600" kern="0" dirty="0" smtClean="0">
                <a:solidFill>
                  <a:sysClr val="windowText" lastClr="000000"/>
                </a:solidFill>
                <a:latin typeface="Calibri" pitchFamily="34" charset="0"/>
                <a:ea typeface="微软雅黑" pitchFamily="34" charset="-122"/>
              </a:rPr>
              <a:t>V</a:t>
            </a:r>
            <a:r>
              <a:rPr lang="zh-CN" altLang="en-US" sz="1600" kern="0" dirty="0" smtClean="0">
                <a:solidFill>
                  <a:sysClr val="windowText" lastClr="000000"/>
                </a:solidFill>
                <a:latin typeface="Calibri" pitchFamily="34" charset="0"/>
                <a:ea typeface="微软雅黑" pitchFamily="34" charset="-122"/>
              </a:rPr>
              <a:t>时代</a:t>
            </a:r>
            <a:endParaRPr lang="en-US" altLang="zh-CN" sz="1600" kern="0" dirty="0" smtClean="0">
              <a:solidFill>
                <a:sysClr val="windowText" lastClr="000000"/>
              </a:solidFill>
              <a:latin typeface="Calibri" pitchFamily="34" charset="0"/>
              <a:ea typeface="微软雅黑" pitchFamily="34" charset="-122"/>
            </a:endParaRPr>
          </a:p>
        </p:txBody>
      </p:sp>
      <p:sp>
        <p:nvSpPr>
          <p:cNvPr id="19" name="灯片编号占位符 3"/>
          <p:cNvSpPr txBox="1">
            <a:spLocks noGrp="1"/>
          </p:cNvSpPr>
          <p:nvPr/>
        </p:nvSpPr>
        <p:spPr bwMode="auto">
          <a:xfrm>
            <a:off x="7202195" y="6480447"/>
            <a:ext cx="1341437" cy="188913"/>
          </a:xfrm>
          <a:prstGeom prst="rect">
            <a:avLst/>
          </a:prstGeom>
          <a:noFill/>
          <a:ln w="9525">
            <a:noFill/>
            <a:miter lim="800000"/>
            <a:headEnd/>
            <a:tailEnd/>
          </a:ln>
        </p:spPr>
        <p:txBody>
          <a:bodyPr/>
          <a:lstStyle/>
          <a:p>
            <a:pPr algn="r"/>
            <a:fld id="{6850E7FF-48E4-4C22-9052-D0D78FEDB412}" type="slidenum">
              <a:rPr lang="zh-CN" altLang="en-US" sz="1400" b="0">
                <a:latin typeface="Haettenschweiler" pitchFamily="34" charset="0"/>
              </a:rPr>
              <a:pPr algn="r"/>
              <a:t>35</a:t>
            </a:fld>
            <a:endParaRPr lang="en-US" altLang="zh-CN" sz="1400" b="0" dirty="0">
              <a:latin typeface="Haettenschweiler" pitchFamily="34" charset="0"/>
            </a:endParaRPr>
          </a:p>
        </p:txBody>
      </p:sp>
      <p:grpSp>
        <p:nvGrpSpPr>
          <p:cNvPr id="2" name="组合 14"/>
          <p:cNvGrpSpPr/>
          <p:nvPr/>
        </p:nvGrpSpPr>
        <p:grpSpPr>
          <a:xfrm>
            <a:off x="1575451" y="1421058"/>
            <a:ext cx="4898323" cy="5124343"/>
            <a:chOff x="3599559" y="533290"/>
            <a:chExt cx="4898323" cy="5124343"/>
          </a:xfrm>
        </p:grpSpPr>
        <p:sp>
          <p:nvSpPr>
            <p:cNvPr id="24" name="矩形 26"/>
            <p:cNvSpPr>
              <a:spLocks noChangeArrowheads="1"/>
            </p:cNvSpPr>
            <p:nvPr/>
          </p:nvSpPr>
          <p:spPr bwMode="auto">
            <a:xfrm>
              <a:off x="5536421" y="533290"/>
              <a:ext cx="1024639" cy="307777"/>
            </a:xfrm>
            <a:prstGeom prst="rect">
              <a:avLst/>
            </a:prstGeom>
            <a:noFill/>
            <a:ln w="9525">
              <a:noFill/>
              <a:miter lim="800000"/>
              <a:headEnd/>
              <a:tailEnd/>
            </a:ln>
          </p:spPr>
          <p:txBody>
            <a:bodyPr wrap="none">
              <a:spAutoFit/>
            </a:bodyPr>
            <a:lstStyle/>
            <a:p>
              <a:pPr marL="0" lvl="1" algn="ctr"/>
              <a:r>
                <a:rPr lang="zh-CN" altLang="en-US" sz="1400" dirty="0" smtClean="0">
                  <a:solidFill>
                    <a:srgbClr val="000000"/>
                  </a:solidFill>
                  <a:latin typeface="微软雅黑" pitchFamily="34" charset="-122"/>
                  <a:ea typeface="微软雅黑" pitchFamily="34" charset="-122"/>
                </a:rPr>
                <a:t>晋愉</a:t>
              </a:r>
              <a:r>
                <a:rPr lang="en-US" altLang="zh-CN" sz="1400" dirty="0" smtClean="0">
                  <a:solidFill>
                    <a:srgbClr val="000000"/>
                  </a:solidFill>
                  <a:latin typeface="微软雅黑" pitchFamily="34" charset="-122"/>
                  <a:ea typeface="微软雅黑" pitchFamily="34" charset="-122"/>
                </a:rPr>
                <a:t>V</a:t>
              </a:r>
              <a:r>
                <a:rPr lang="zh-CN" altLang="en-US" sz="1400" dirty="0" smtClean="0">
                  <a:solidFill>
                    <a:srgbClr val="000000"/>
                  </a:solidFill>
                  <a:latin typeface="微软雅黑" pitchFamily="34" charset="-122"/>
                  <a:ea typeface="微软雅黑" pitchFamily="34" charset="-122"/>
                </a:rPr>
                <a:t>时代</a:t>
              </a:r>
            </a:p>
          </p:txBody>
        </p:sp>
        <p:pic>
          <p:nvPicPr>
            <p:cNvPr id="96258" name="Picture 2" descr="C:\Users\WSL\Desktop\11.17-11.23\周压缩图片11.17-11.23\晋愉V时代11.21晚19版.jpg"/>
            <p:cNvPicPr>
              <a:picLocks noChangeAspect="1" noChangeArrowheads="1"/>
            </p:cNvPicPr>
            <p:nvPr/>
          </p:nvPicPr>
          <p:blipFill>
            <a:blip r:embed="rId2" cstate="print"/>
            <a:srcRect/>
            <a:stretch>
              <a:fillRect/>
            </a:stretch>
          </p:blipFill>
          <p:spPr bwMode="auto">
            <a:xfrm>
              <a:off x="5245717" y="3238970"/>
              <a:ext cx="1620000" cy="2418663"/>
            </a:xfrm>
            <a:prstGeom prst="rect">
              <a:avLst/>
            </a:prstGeom>
            <a:noFill/>
            <a:ln>
              <a:solidFill>
                <a:schemeClr val="bg1">
                  <a:lumMod val="65000"/>
                </a:schemeClr>
              </a:solidFill>
            </a:ln>
          </p:spPr>
        </p:pic>
        <p:pic>
          <p:nvPicPr>
            <p:cNvPr id="96261" name="Picture 5" descr="C:\Users\WSL\Desktop\11.17-11.23\周压缩图片11.17-11.23\晋愉V时代11.20时39版.jpg"/>
            <p:cNvPicPr>
              <a:picLocks noChangeAspect="1" noChangeArrowheads="1"/>
            </p:cNvPicPr>
            <p:nvPr/>
          </p:nvPicPr>
          <p:blipFill>
            <a:blip r:embed="rId3" cstate="print"/>
            <a:srcRect/>
            <a:stretch>
              <a:fillRect/>
            </a:stretch>
          </p:blipFill>
          <p:spPr bwMode="auto">
            <a:xfrm>
              <a:off x="6877882" y="3266982"/>
              <a:ext cx="1620000" cy="2384419"/>
            </a:xfrm>
            <a:prstGeom prst="rect">
              <a:avLst/>
            </a:prstGeom>
            <a:noFill/>
            <a:ln>
              <a:solidFill>
                <a:schemeClr val="bg1">
                  <a:lumMod val="65000"/>
                </a:schemeClr>
              </a:solidFill>
            </a:ln>
          </p:spPr>
        </p:pic>
        <p:pic>
          <p:nvPicPr>
            <p:cNvPr id="96262" name="Picture 6" descr="C:\Users\WSL\Desktop\11.17-11.23\周压缩图片11.17-11.23\晋愉V时代11.20晚26版.jpg"/>
            <p:cNvPicPr>
              <a:picLocks noChangeAspect="1" noChangeArrowheads="1"/>
            </p:cNvPicPr>
            <p:nvPr/>
          </p:nvPicPr>
          <p:blipFill>
            <a:blip r:embed="rId4" cstate="print"/>
            <a:srcRect/>
            <a:stretch>
              <a:fillRect/>
            </a:stretch>
          </p:blipFill>
          <p:spPr bwMode="auto">
            <a:xfrm>
              <a:off x="6877851" y="2062677"/>
              <a:ext cx="1620000" cy="1185488"/>
            </a:xfrm>
            <a:prstGeom prst="rect">
              <a:avLst/>
            </a:prstGeom>
            <a:noFill/>
            <a:ln>
              <a:solidFill>
                <a:schemeClr val="bg1">
                  <a:lumMod val="65000"/>
                </a:schemeClr>
              </a:solidFill>
            </a:ln>
          </p:spPr>
        </p:pic>
        <p:pic>
          <p:nvPicPr>
            <p:cNvPr id="96259" name="Picture 3" descr="C:\Users\WSL\Desktop\11.17-11.23\周压缩图片11.17-11.23\晋愉V时代11.20晨27版.jpg"/>
            <p:cNvPicPr>
              <a:picLocks noChangeAspect="1" noChangeArrowheads="1"/>
            </p:cNvPicPr>
            <p:nvPr/>
          </p:nvPicPr>
          <p:blipFill>
            <a:blip r:embed="rId5" cstate="print"/>
            <a:srcRect/>
            <a:stretch>
              <a:fillRect/>
            </a:stretch>
          </p:blipFill>
          <p:spPr bwMode="auto">
            <a:xfrm>
              <a:off x="5239955" y="831966"/>
              <a:ext cx="1620000" cy="2422477"/>
            </a:xfrm>
            <a:prstGeom prst="rect">
              <a:avLst/>
            </a:prstGeom>
            <a:noFill/>
            <a:ln>
              <a:solidFill>
                <a:schemeClr val="bg1">
                  <a:lumMod val="65000"/>
                </a:schemeClr>
              </a:solidFill>
            </a:ln>
          </p:spPr>
        </p:pic>
        <p:pic>
          <p:nvPicPr>
            <p:cNvPr id="96264" name="Picture 8" descr="C:\Users\WSL\Desktop\11.17-11.23\周压缩图片11.17-11.23\晋愉V时代11.21时15版.jpg"/>
            <p:cNvPicPr>
              <a:picLocks noChangeAspect="1" noChangeArrowheads="1"/>
            </p:cNvPicPr>
            <p:nvPr/>
          </p:nvPicPr>
          <p:blipFill>
            <a:blip r:embed="rId6" cstate="print"/>
            <a:srcRect/>
            <a:stretch>
              <a:fillRect/>
            </a:stretch>
          </p:blipFill>
          <p:spPr bwMode="auto">
            <a:xfrm>
              <a:off x="3599559" y="827489"/>
              <a:ext cx="1620000" cy="2428720"/>
            </a:xfrm>
            <a:prstGeom prst="rect">
              <a:avLst/>
            </a:prstGeom>
            <a:noFill/>
            <a:ln>
              <a:solidFill>
                <a:schemeClr val="bg1">
                  <a:lumMod val="65000"/>
                </a:schemeClr>
              </a:solidFill>
            </a:ln>
          </p:spPr>
        </p:pic>
        <p:pic>
          <p:nvPicPr>
            <p:cNvPr id="96260" name="Picture 4" descr="C:\Users\WSL\Desktop\11.17-11.23\周压缩图片11.17-11.23\晋愉V时代11.20商8版.jpg"/>
            <p:cNvPicPr>
              <a:picLocks noChangeAspect="1" noChangeArrowheads="1"/>
            </p:cNvPicPr>
            <p:nvPr/>
          </p:nvPicPr>
          <p:blipFill>
            <a:blip r:embed="rId7" cstate="print"/>
            <a:srcRect/>
            <a:stretch>
              <a:fillRect/>
            </a:stretch>
          </p:blipFill>
          <p:spPr bwMode="auto">
            <a:xfrm>
              <a:off x="3604924" y="3261273"/>
              <a:ext cx="1620000" cy="2392040"/>
            </a:xfrm>
            <a:prstGeom prst="rect">
              <a:avLst/>
            </a:prstGeom>
            <a:noFill/>
            <a:ln>
              <a:solidFill>
                <a:schemeClr val="bg1">
                  <a:lumMod val="65000"/>
                </a:schemeClr>
              </a:solidFill>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0" y="-7938"/>
            <a:ext cx="3132138" cy="503238"/>
          </a:xfrm>
          <a:prstGeom prst="rect">
            <a:avLst/>
          </a:prstGeom>
          <a:solidFill>
            <a:srgbClr val="A50021"/>
          </a:solidFill>
          <a:ln w="9525">
            <a:noFill/>
            <a:miter lim="800000"/>
            <a:headEnd/>
            <a:tailEnd/>
          </a:ln>
        </p:spPr>
        <p:txBody>
          <a:bodyPr anchor="ctr" anchorCtr="1"/>
          <a:lstStyle/>
          <a:p>
            <a:pPr>
              <a:defRPr/>
            </a:pPr>
            <a:r>
              <a:rPr lang="zh-CN" altLang="en-US" b="1" dirty="0">
                <a:solidFill>
                  <a:schemeClr val="bg1"/>
                </a:solidFill>
                <a:latin typeface="Calibri" pitchFamily="34" charset="0"/>
                <a:ea typeface="黑体" pitchFamily="2" charset="-122"/>
              </a:rPr>
              <a:t>一周报媒推广整体情况</a:t>
            </a:r>
          </a:p>
        </p:txBody>
      </p:sp>
      <p:sp>
        <p:nvSpPr>
          <p:cNvPr id="17" name="Rectangle 3"/>
          <p:cNvSpPr>
            <a:spLocks noChangeArrowheads="1"/>
          </p:cNvSpPr>
          <p:nvPr/>
        </p:nvSpPr>
        <p:spPr bwMode="auto">
          <a:xfrm>
            <a:off x="186432" y="603293"/>
            <a:ext cx="3132138" cy="1642758"/>
          </a:xfrm>
          <a:prstGeom prst="rect">
            <a:avLst/>
          </a:prstGeom>
          <a:noFill/>
          <a:ln w="9525">
            <a:noFill/>
            <a:miter lim="800000"/>
            <a:headEnd/>
            <a:tailEnd/>
          </a:ln>
        </p:spPr>
        <p:txBody>
          <a:bodyPr/>
          <a:lstStyle/>
          <a:p>
            <a:pPr marL="342900" marR="0" lvl="0" indent="-342900" algn="l" defTabSz="914400" eaLnBrk="1" fontAlgn="auto" latinLnBrk="0" hangingPunct="1">
              <a:lnSpc>
                <a:spcPct val="120000"/>
              </a:lnSpc>
              <a:spcBef>
                <a:spcPct val="35000"/>
              </a:spcBef>
              <a:spcAft>
                <a:spcPts val="0"/>
              </a:spcAft>
              <a:buClr>
                <a:srgbClr val="336699"/>
              </a:buClr>
              <a:buSzTx/>
              <a:buFont typeface="Wingdings" pitchFamily="2" charset="2"/>
              <a:buChar char="n"/>
              <a:tabLst/>
              <a:defRPr/>
            </a:pPr>
            <a:r>
              <a:rPr kumimoji="0" lang="zh-CN" altLang="en-US" sz="1800" b="0" i="0" u="none" strike="noStrike" kern="0" cap="none" spc="0" normalizeH="0" baseline="0" noProof="0" dirty="0">
                <a:ln>
                  <a:noFill/>
                </a:ln>
                <a:solidFill>
                  <a:srgbClr val="000000"/>
                </a:solidFill>
                <a:effectLst/>
                <a:uLnTx/>
                <a:uFillTx/>
                <a:latin typeface="Calibri" pitchFamily="34" charset="0"/>
                <a:ea typeface="微软雅黑" pitchFamily="34" charset="-122"/>
              </a:rPr>
              <a:t>重点楼盘平面摘录：</a:t>
            </a:r>
            <a:endParaRPr kumimoji="0" lang="zh-CN" altLang="en-US" sz="1600" b="0" i="0" u="none" strike="noStrike" kern="0" cap="none" spc="0" normalizeH="0" baseline="0" noProof="0" dirty="0">
              <a:ln>
                <a:noFill/>
              </a:ln>
              <a:solidFill>
                <a:srgbClr val="000000"/>
              </a:solidFill>
              <a:effectLst/>
              <a:uLnTx/>
              <a:uFillTx/>
              <a:latin typeface="Calibri" pitchFamily="34" charset="0"/>
              <a:ea typeface="微软雅黑" pitchFamily="34" charset="-122"/>
            </a:endParaRPr>
          </a:p>
          <a:p>
            <a:pPr marL="742950" lvl="1" indent="-285750">
              <a:lnSpc>
                <a:spcPct val="120000"/>
              </a:lnSpc>
              <a:spcBef>
                <a:spcPct val="35000"/>
              </a:spcBef>
              <a:buClr>
                <a:srgbClr val="8AAEDA"/>
              </a:buClr>
              <a:buFont typeface="Arial" charset="0"/>
              <a:buChar char="►"/>
              <a:defRPr/>
            </a:pPr>
            <a:r>
              <a:rPr lang="zh-CN" altLang="en-US" sz="1600" kern="0" dirty="0" smtClean="0">
                <a:solidFill>
                  <a:sysClr val="windowText" lastClr="000000"/>
                </a:solidFill>
                <a:latin typeface="Calibri" pitchFamily="34" charset="0"/>
                <a:ea typeface="微软雅黑" pitchFamily="34" charset="-122"/>
              </a:rPr>
              <a:t>中渝国际都会</a:t>
            </a:r>
            <a:endParaRPr lang="en-US" altLang="zh-CN" sz="1600" kern="0" dirty="0" smtClean="0">
              <a:solidFill>
                <a:sysClr val="windowText" lastClr="000000"/>
              </a:solidFill>
              <a:latin typeface="Calibri" pitchFamily="34" charset="0"/>
              <a:ea typeface="微软雅黑" pitchFamily="34" charset="-122"/>
            </a:endParaRPr>
          </a:p>
          <a:p>
            <a:pPr marL="742950" lvl="1" indent="-285750">
              <a:lnSpc>
                <a:spcPct val="120000"/>
              </a:lnSpc>
              <a:spcBef>
                <a:spcPct val="35000"/>
              </a:spcBef>
              <a:buClr>
                <a:srgbClr val="8AAEDA"/>
              </a:buClr>
              <a:buFont typeface="Arial" charset="0"/>
              <a:buChar char="►"/>
              <a:defRPr/>
            </a:pPr>
            <a:r>
              <a:rPr lang="zh-CN" altLang="en-US" sz="1600" kern="0" dirty="0" smtClean="0">
                <a:solidFill>
                  <a:sysClr val="windowText" lastClr="000000"/>
                </a:solidFill>
                <a:latin typeface="Calibri" pitchFamily="34" charset="0"/>
                <a:ea typeface="微软雅黑" pitchFamily="34" charset="-122"/>
              </a:rPr>
              <a:t>保亿丽景紫园</a:t>
            </a:r>
            <a:endParaRPr lang="en-US" altLang="zh-CN" sz="1600" kern="0" dirty="0" smtClean="0">
              <a:solidFill>
                <a:sysClr val="windowText" lastClr="000000"/>
              </a:solidFill>
              <a:latin typeface="Calibri" pitchFamily="34" charset="0"/>
              <a:ea typeface="微软雅黑" pitchFamily="34" charset="-122"/>
            </a:endParaRPr>
          </a:p>
        </p:txBody>
      </p:sp>
      <p:sp>
        <p:nvSpPr>
          <p:cNvPr id="19" name="灯片编号占位符 3"/>
          <p:cNvSpPr txBox="1">
            <a:spLocks noGrp="1"/>
          </p:cNvSpPr>
          <p:nvPr/>
        </p:nvSpPr>
        <p:spPr bwMode="auto">
          <a:xfrm>
            <a:off x="7202195" y="6480447"/>
            <a:ext cx="1341437" cy="188913"/>
          </a:xfrm>
          <a:prstGeom prst="rect">
            <a:avLst/>
          </a:prstGeom>
          <a:noFill/>
          <a:ln w="9525">
            <a:noFill/>
            <a:miter lim="800000"/>
            <a:headEnd/>
            <a:tailEnd/>
          </a:ln>
        </p:spPr>
        <p:txBody>
          <a:bodyPr/>
          <a:lstStyle/>
          <a:p>
            <a:pPr algn="r"/>
            <a:fld id="{6850E7FF-48E4-4C22-9052-D0D78FEDB412}" type="slidenum">
              <a:rPr lang="zh-CN" altLang="en-US" sz="1400" b="0">
                <a:latin typeface="Haettenschweiler" pitchFamily="34" charset="0"/>
              </a:rPr>
              <a:pPr algn="r"/>
              <a:t>36</a:t>
            </a:fld>
            <a:endParaRPr lang="en-US" altLang="zh-CN" sz="1400" b="0" dirty="0">
              <a:latin typeface="Haettenschweiler" pitchFamily="34" charset="0"/>
            </a:endParaRPr>
          </a:p>
        </p:txBody>
      </p:sp>
      <p:grpSp>
        <p:nvGrpSpPr>
          <p:cNvPr id="2" name="组合 29"/>
          <p:cNvGrpSpPr/>
          <p:nvPr/>
        </p:nvGrpSpPr>
        <p:grpSpPr>
          <a:xfrm>
            <a:off x="488273" y="2940617"/>
            <a:ext cx="5418857" cy="2770804"/>
            <a:chOff x="497150" y="3517666"/>
            <a:chExt cx="5418857" cy="2770804"/>
          </a:xfrm>
        </p:grpSpPr>
        <p:sp>
          <p:nvSpPr>
            <p:cNvPr id="25" name="矩形 26"/>
            <p:cNvSpPr>
              <a:spLocks noChangeArrowheads="1"/>
            </p:cNvSpPr>
            <p:nvPr/>
          </p:nvSpPr>
          <p:spPr bwMode="auto">
            <a:xfrm>
              <a:off x="2415940" y="3517666"/>
              <a:ext cx="1261885" cy="307777"/>
            </a:xfrm>
            <a:prstGeom prst="rect">
              <a:avLst/>
            </a:prstGeom>
            <a:noFill/>
            <a:ln w="9525">
              <a:noFill/>
              <a:miter lim="800000"/>
              <a:headEnd/>
              <a:tailEnd/>
            </a:ln>
          </p:spPr>
          <p:txBody>
            <a:bodyPr wrap="none">
              <a:spAutoFit/>
            </a:bodyPr>
            <a:lstStyle/>
            <a:p>
              <a:pPr marL="0" lvl="1" algn="ctr"/>
              <a:r>
                <a:rPr lang="zh-CN" altLang="en-US" sz="1400" dirty="0" smtClean="0">
                  <a:solidFill>
                    <a:srgbClr val="000000"/>
                  </a:solidFill>
                  <a:latin typeface="微软雅黑" pitchFamily="34" charset="-122"/>
                  <a:ea typeface="微软雅黑" pitchFamily="34" charset="-122"/>
                </a:rPr>
                <a:t>中渝国际都会</a:t>
              </a:r>
            </a:p>
          </p:txBody>
        </p:sp>
        <p:pic>
          <p:nvPicPr>
            <p:cNvPr id="15" name="Picture 4" descr="C:\Users\WSL\Desktop\11.17-11.23\周压缩图片11.17-11.23\中渝国际都会11.19晚19版.jpg"/>
            <p:cNvPicPr>
              <a:picLocks noChangeAspect="1" noChangeArrowheads="1"/>
            </p:cNvPicPr>
            <p:nvPr/>
          </p:nvPicPr>
          <p:blipFill>
            <a:blip r:embed="rId2" cstate="print"/>
            <a:srcRect/>
            <a:stretch>
              <a:fillRect/>
            </a:stretch>
          </p:blipFill>
          <p:spPr bwMode="auto">
            <a:xfrm>
              <a:off x="3786236" y="3876470"/>
              <a:ext cx="491952" cy="2412000"/>
            </a:xfrm>
            <a:prstGeom prst="rect">
              <a:avLst/>
            </a:prstGeom>
            <a:noFill/>
            <a:ln>
              <a:solidFill>
                <a:schemeClr val="bg1">
                  <a:lumMod val="65000"/>
                </a:schemeClr>
              </a:solidFill>
            </a:ln>
          </p:spPr>
        </p:pic>
        <p:pic>
          <p:nvPicPr>
            <p:cNvPr id="18" name="Picture 5" descr="C:\Users\WSL\Desktop\11.17-11.23\周压缩图片11.17-11.23\中渝国际都会11.20晨36版.jpg"/>
            <p:cNvPicPr>
              <a:picLocks noChangeAspect="1" noChangeArrowheads="1"/>
            </p:cNvPicPr>
            <p:nvPr/>
          </p:nvPicPr>
          <p:blipFill>
            <a:blip r:embed="rId3" cstate="print"/>
            <a:srcRect/>
            <a:stretch>
              <a:fillRect/>
            </a:stretch>
          </p:blipFill>
          <p:spPr bwMode="auto">
            <a:xfrm>
              <a:off x="4296007" y="5096631"/>
              <a:ext cx="1620000" cy="1191839"/>
            </a:xfrm>
            <a:prstGeom prst="rect">
              <a:avLst/>
            </a:prstGeom>
            <a:noFill/>
            <a:ln>
              <a:solidFill>
                <a:schemeClr val="bg1">
                  <a:lumMod val="65000"/>
                </a:schemeClr>
              </a:solidFill>
            </a:ln>
          </p:spPr>
        </p:pic>
        <p:pic>
          <p:nvPicPr>
            <p:cNvPr id="20" name="Picture 6" descr="C:\Users\WSL\Desktop\11.17-11.23\周压缩图片11.17-11.23\中渝国际都会11.20时3版.jpg"/>
            <p:cNvPicPr>
              <a:picLocks noChangeAspect="1" noChangeArrowheads="1"/>
            </p:cNvPicPr>
            <p:nvPr/>
          </p:nvPicPr>
          <p:blipFill>
            <a:blip r:embed="rId4" cstate="print"/>
            <a:srcRect/>
            <a:stretch>
              <a:fillRect/>
            </a:stretch>
          </p:blipFill>
          <p:spPr bwMode="auto">
            <a:xfrm>
              <a:off x="2143264" y="3854631"/>
              <a:ext cx="1620000" cy="2433839"/>
            </a:xfrm>
            <a:prstGeom prst="rect">
              <a:avLst/>
            </a:prstGeom>
            <a:noFill/>
            <a:ln>
              <a:solidFill>
                <a:schemeClr val="bg1">
                  <a:lumMod val="65000"/>
                </a:schemeClr>
              </a:solidFill>
            </a:ln>
          </p:spPr>
        </p:pic>
        <p:pic>
          <p:nvPicPr>
            <p:cNvPr id="21" name="Picture 8" descr="C:\Users\WSL\Desktop\11.17-11.23\周压缩图片11.17-11.23\中渝国际都会11.21商31版.jpg"/>
            <p:cNvPicPr>
              <a:picLocks noChangeAspect="1" noChangeArrowheads="1"/>
            </p:cNvPicPr>
            <p:nvPr/>
          </p:nvPicPr>
          <p:blipFill>
            <a:blip r:embed="rId5" cstate="print"/>
            <a:srcRect/>
            <a:stretch>
              <a:fillRect/>
            </a:stretch>
          </p:blipFill>
          <p:spPr bwMode="auto">
            <a:xfrm>
              <a:off x="497150" y="3839317"/>
              <a:ext cx="1620000" cy="2449153"/>
            </a:xfrm>
            <a:prstGeom prst="rect">
              <a:avLst/>
            </a:prstGeom>
            <a:noFill/>
            <a:ln>
              <a:solidFill>
                <a:schemeClr val="bg1">
                  <a:lumMod val="65000"/>
                </a:schemeClr>
              </a:solidFill>
            </a:ln>
          </p:spPr>
        </p:pic>
      </p:grpSp>
      <p:grpSp>
        <p:nvGrpSpPr>
          <p:cNvPr id="3" name="组合 28"/>
          <p:cNvGrpSpPr/>
          <p:nvPr/>
        </p:nvGrpSpPr>
        <p:grpSpPr>
          <a:xfrm>
            <a:off x="5383079" y="1048195"/>
            <a:ext cx="3267132" cy="2724107"/>
            <a:chOff x="5383079" y="1048195"/>
            <a:chExt cx="3267132" cy="2724107"/>
          </a:xfrm>
        </p:grpSpPr>
        <p:sp>
          <p:nvSpPr>
            <p:cNvPr id="24" name="矩形 26"/>
            <p:cNvSpPr>
              <a:spLocks noChangeArrowheads="1"/>
            </p:cNvSpPr>
            <p:nvPr/>
          </p:nvSpPr>
          <p:spPr bwMode="auto">
            <a:xfrm>
              <a:off x="6384355" y="1048195"/>
              <a:ext cx="1261885" cy="307777"/>
            </a:xfrm>
            <a:prstGeom prst="rect">
              <a:avLst/>
            </a:prstGeom>
            <a:noFill/>
            <a:ln w="9525">
              <a:noFill/>
              <a:miter lim="800000"/>
              <a:headEnd/>
              <a:tailEnd/>
            </a:ln>
          </p:spPr>
          <p:txBody>
            <a:bodyPr wrap="none">
              <a:spAutoFit/>
            </a:bodyPr>
            <a:lstStyle/>
            <a:p>
              <a:pPr marL="0" lvl="1" algn="ctr"/>
              <a:r>
                <a:rPr lang="zh-CN" altLang="en-US" sz="1400" dirty="0" smtClean="0">
                  <a:solidFill>
                    <a:srgbClr val="000000"/>
                  </a:solidFill>
                  <a:latin typeface="微软雅黑" pitchFamily="34" charset="-122"/>
                  <a:ea typeface="微软雅黑" pitchFamily="34" charset="-122"/>
                </a:rPr>
                <a:t>保亿丽景紫园</a:t>
              </a:r>
            </a:p>
          </p:txBody>
        </p:sp>
        <p:pic>
          <p:nvPicPr>
            <p:cNvPr id="98306" name="Picture 2" descr="C:\Users\WSL\Desktop\11.17-11.23\周压缩图片11.17-11.23\保亿丽景紫园11.19晨23版.jpg"/>
            <p:cNvPicPr>
              <a:picLocks noChangeAspect="1" noChangeArrowheads="1"/>
            </p:cNvPicPr>
            <p:nvPr/>
          </p:nvPicPr>
          <p:blipFill>
            <a:blip r:embed="rId6" cstate="print"/>
            <a:srcRect/>
            <a:stretch>
              <a:fillRect/>
            </a:stretch>
          </p:blipFill>
          <p:spPr bwMode="auto">
            <a:xfrm>
              <a:off x="5383079" y="1359856"/>
              <a:ext cx="1620000" cy="2412446"/>
            </a:xfrm>
            <a:prstGeom prst="rect">
              <a:avLst/>
            </a:prstGeom>
            <a:noFill/>
            <a:ln>
              <a:solidFill>
                <a:schemeClr val="bg1">
                  <a:lumMod val="65000"/>
                </a:schemeClr>
              </a:solidFill>
            </a:ln>
          </p:spPr>
        </p:pic>
        <p:pic>
          <p:nvPicPr>
            <p:cNvPr id="98310" name="Picture 6" descr="C:\Users\WSL\Desktop\11.17-11.23\周压缩图片11.17-11.23\保亿丽景紫园11.21晨52版.jpg"/>
            <p:cNvPicPr>
              <a:picLocks noChangeAspect="1" noChangeArrowheads="1"/>
            </p:cNvPicPr>
            <p:nvPr/>
          </p:nvPicPr>
          <p:blipFill>
            <a:blip r:embed="rId7" cstate="print"/>
            <a:srcRect/>
            <a:stretch>
              <a:fillRect/>
            </a:stretch>
          </p:blipFill>
          <p:spPr bwMode="auto">
            <a:xfrm>
              <a:off x="7023970" y="2545770"/>
              <a:ext cx="1620000" cy="391814"/>
            </a:xfrm>
            <a:prstGeom prst="rect">
              <a:avLst/>
            </a:prstGeom>
            <a:noFill/>
            <a:ln>
              <a:solidFill>
                <a:schemeClr val="bg1">
                  <a:lumMod val="65000"/>
                </a:schemeClr>
              </a:solidFill>
            </a:ln>
          </p:spPr>
        </p:pic>
        <p:pic>
          <p:nvPicPr>
            <p:cNvPr id="98311" name="Picture 7" descr="C:\Users\WSL\Desktop\11.17-11.23\周压缩图片11.17-11.23\保亿丽景紫园11.21晨54版.jpg"/>
            <p:cNvPicPr>
              <a:picLocks noChangeAspect="1" noChangeArrowheads="1"/>
            </p:cNvPicPr>
            <p:nvPr/>
          </p:nvPicPr>
          <p:blipFill>
            <a:blip r:embed="rId8" cstate="print"/>
            <a:srcRect/>
            <a:stretch>
              <a:fillRect/>
            </a:stretch>
          </p:blipFill>
          <p:spPr bwMode="auto">
            <a:xfrm>
              <a:off x="7023970" y="2954053"/>
              <a:ext cx="1620000" cy="391814"/>
            </a:xfrm>
            <a:prstGeom prst="rect">
              <a:avLst/>
            </a:prstGeom>
            <a:noFill/>
            <a:ln>
              <a:solidFill>
                <a:schemeClr val="bg1">
                  <a:lumMod val="65000"/>
                </a:schemeClr>
              </a:solidFill>
            </a:ln>
          </p:spPr>
        </p:pic>
        <p:pic>
          <p:nvPicPr>
            <p:cNvPr id="98312" name="Picture 8" descr="C:\Users\WSL\Desktop\11.17-11.23\周压缩图片11.17-11.23\保亿丽景紫园11.21晨56版.jpg"/>
            <p:cNvPicPr>
              <a:picLocks noChangeAspect="1" noChangeArrowheads="1"/>
            </p:cNvPicPr>
            <p:nvPr/>
          </p:nvPicPr>
          <p:blipFill>
            <a:blip r:embed="rId9" cstate="print"/>
            <a:srcRect/>
            <a:stretch>
              <a:fillRect/>
            </a:stretch>
          </p:blipFill>
          <p:spPr bwMode="auto">
            <a:xfrm>
              <a:off x="7030211" y="3361402"/>
              <a:ext cx="1620000" cy="386790"/>
            </a:xfrm>
            <a:prstGeom prst="rect">
              <a:avLst/>
            </a:prstGeom>
            <a:noFill/>
            <a:ln>
              <a:solidFill>
                <a:schemeClr val="bg1">
                  <a:lumMod val="65000"/>
                </a:schemeClr>
              </a:solidFill>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2877" y="2678901"/>
            <a:ext cx="8358246" cy="1500198"/>
            <a:chOff x="428596" y="2357430"/>
            <a:chExt cx="8358246" cy="1500198"/>
          </a:xfrm>
        </p:grpSpPr>
        <p:grpSp>
          <p:nvGrpSpPr>
            <p:cNvPr id="16" name="组合 31"/>
            <p:cNvGrpSpPr/>
            <p:nvPr/>
          </p:nvGrpSpPr>
          <p:grpSpPr>
            <a:xfrm>
              <a:off x="428596" y="2571744"/>
              <a:ext cx="8358247" cy="1285884"/>
              <a:chOff x="857224" y="2571744"/>
              <a:chExt cx="7429552" cy="1143008"/>
            </a:xfrm>
            <a:solidFill>
              <a:srgbClr val="A50021"/>
            </a:solidFill>
          </p:grpSpPr>
          <p:sp>
            <p:nvSpPr>
              <p:cNvPr id="21" name="五边形 20"/>
              <p:cNvSpPr/>
              <p:nvPr/>
            </p:nvSpPr>
            <p:spPr>
              <a:xfrm>
                <a:off x="857224" y="2571744"/>
                <a:ext cx="2071702" cy="1143008"/>
              </a:xfrm>
              <a:prstGeom prst="homePlate">
                <a:avLst/>
              </a:prstGeom>
              <a:solidFill>
                <a:srgbClr val="B7DEE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mtClean="0">
                    <a:solidFill>
                      <a:srgbClr val="C00000"/>
                    </a:solidFill>
                    <a:latin typeface="微软雅黑" pitchFamily="34" charset="-122"/>
                    <a:ea typeface="微软雅黑" pitchFamily="34" charset="-122"/>
                  </a:rPr>
                  <a:t>本周导读</a:t>
                </a:r>
                <a:endParaRPr lang="zh-CN" altLang="en-US" b="1">
                  <a:solidFill>
                    <a:srgbClr val="C00000"/>
                  </a:solidFill>
                  <a:latin typeface="微软雅黑" pitchFamily="34" charset="-122"/>
                  <a:ea typeface="微软雅黑" pitchFamily="34" charset="-122"/>
                </a:endParaRPr>
              </a:p>
            </p:txBody>
          </p:sp>
          <p:sp>
            <p:nvSpPr>
              <p:cNvPr id="22" name="燕尾形 21"/>
              <p:cNvSpPr/>
              <p:nvPr/>
            </p:nvSpPr>
            <p:spPr>
              <a:xfrm>
                <a:off x="2428860" y="2571744"/>
                <a:ext cx="2365392" cy="1143008"/>
              </a:xfrm>
              <a:prstGeom prst="chevron">
                <a:avLst/>
              </a:prstGeom>
              <a:solidFill>
                <a:srgbClr val="B7DEE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mtClean="0">
                    <a:solidFill>
                      <a:srgbClr val="C00000"/>
                    </a:solidFill>
                    <a:latin typeface="微软雅黑" pitchFamily="34" charset="-122"/>
                    <a:ea typeface="微软雅黑" pitchFamily="34" charset="-122"/>
                  </a:rPr>
                  <a:t>产品和营销案例分析</a:t>
                </a:r>
                <a:endParaRPr lang="zh-CN" altLang="en-US" b="1">
                  <a:solidFill>
                    <a:srgbClr val="C00000"/>
                  </a:solidFill>
                  <a:latin typeface="微软雅黑" pitchFamily="34" charset="-122"/>
                  <a:ea typeface="微软雅黑" pitchFamily="34" charset="-122"/>
                </a:endParaRPr>
              </a:p>
            </p:txBody>
          </p:sp>
          <p:sp>
            <p:nvSpPr>
              <p:cNvPr id="23" name="燕尾形 22"/>
              <p:cNvSpPr/>
              <p:nvPr/>
            </p:nvSpPr>
            <p:spPr>
              <a:xfrm>
                <a:off x="4286248" y="2571744"/>
                <a:ext cx="2214578" cy="1143008"/>
              </a:xfrm>
              <a:prstGeom prst="chevron">
                <a:avLst/>
              </a:prstGeom>
              <a:solidFill>
                <a:srgbClr val="B7DEE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00000"/>
                    </a:solidFill>
                    <a:latin typeface="微软雅黑" pitchFamily="34" charset="-122"/>
                    <a:ea typeface="微软雅黑" pitchFamily="34" charset="-122"/>
                  </a:rPr>
                  <a:t>市场概况</a:t>
                </a:r>
              </a:p>
            </p:txBody>
          </p:sp>
          <p:sp>
            <p:nvSpPr>
              <p:cNvPr id="24" name="燕尾形 23"/>
              <p:cNvSpPr/>
              <p:nvPr/>
            </p:nvSpPr>
            <p:spPr>
              <a:xfrm>
                <a:off x="6000760" y="2571744"/>
                <a:ext cx="2286016" cy="1143008"/>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itchFamily="34" charset="-122"/>
                    <a:ea typeface="微软雅黑" pitchFamily="34" charset="-122"/>
                  </a:rPr>
                  <a:t>市场咨询</a:t>
                </a:r>
              </a:p>
            </p:txBody>
          </p:sp>
        </p:grpSp>
        <p:sp>
          <p:nvSpPr>
            <p:cNvPr id="17" name="矩形 16"/>
            <p:cNvSpPr/>
            <p:nvPr/>
          </p:nvSpPr>
          <p:spPr>
            <a:xfrm>
              <a:off x="1071538"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itchFamily="34" charset="-122"/>
                  <a:ea typeface="微软雅黑" pitchFamily="34" charset="-122"/>
                  <a:cs typeface="Arial" pitchFamily="34" charset="0"/>
                </a:rPr>
                <a:t>1</a:t>
              </a:r>
              <a:endParaRPr lang="zh-CN" altLang="en-US" sz="2000" b="1">
                <a:solidFill>
                  <a:schemeClr val="bg1"/>
                </a:solidFill>
                <a:latin typeface="微软雅黑" pitchFamily="34" charset="-122"/>
                <a:ea typeface="微软雅黑" pitchFamily="34" charset="-122"/>
                <a:cs typeface="Arial" pitchFamily="34" charset="0"/>
              </a:endParaRPr>
            </a:p>
          </p:txBody>
        </p:sp>
        <p:sp>
          <p:nvSpPr>
            <p:cNvPr id="18" name="矩形 17"/>
            <p:cNvSpPr/>
            <p:nvPr/>
          </p:nvSpPr>
          <p:spPr>
            <a:xfrm>
              <a:off x="3071802"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itchFamily="34" charset="-122"/>
                  <a:ea typeface="微软雅黑" pitchFamily="34" charset="-122"/>
                  <a:cs typeface="Arial" pitchFamily="34" charset="0"/>
                </a:rPr>
                <a:t>2</a:t>
              </a:r>
              <a:endParaRPr lang="zh-CN" altLang="en-US" sz="2000" b="1">
                <a:solidFill>
                  <a:schemeClr val="bg1"/>
                </a:solidFill>
                <a:latin typeface="微软雅黑" pitchFamily="34" charset="-122"/>
                <a:ea typeface="微软雅黑" pitchFamily="34" charset="-122"/>
                <a:cs typeface="Arial" pitchFamily="34" charset="0"/>
              </a:endParaRPr>
            </a:p>
          </p:txBody>
        </p:sp>
        <p:sp>
          <p:nvSpPr>
            <p:cNvPr id="19" name="矩形 18"/>
            <p:cNvSpPr/>
            <p:nvPr/>
          </p:nvSpPr>
          <p:spPr>
            <a:xfrm>
              <a:off x="5072066"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itchFamily="34" charset="-122"/>
                  <a:ea typeface="微软雅黑" pitchFamily="34" charset="-122"/>
                  <a:cs typeface="Arial" pitchFamily="34" charset="0"/>
                </a:rPr>
                <a:t>3</a:t>
              </a:r>
              <a:endParaRPr lang="zh-CN" altLang="en-US" sz="2000" b="1">
                <a:solidFill>
                  <a:schemeClr val="bg1"/>
                </a:solidFill>
                <a:latin typeface="微软雅黑" pitchFamily="34" charset="-122"/>
                <a:ea typeface="微软雅黑" pitchFamily="34" charset="-122"/>
                <a:cs typeface="Arial" pitchFamily="34" charset="0"/>
              </a:endParaRPr>
            </a:p>
          </p:txBody>
        </p:sp>
        <p:sp>
          <p:nvSpPr>
            <p:cNvPr id="20" name="矩形 19"/>
            <p:cNvSpPr/>
            <p:nvPr/>
          </p:nvSpPr>
          <p:spPr>
            <a:xfrm>
              <a:off x="7072330"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itchFamily="34" charset="-122"/>
                  <a:ea typeface="微软雅黑" pitchFamily="34" charset="-122"/>
                  <a:cs typeface="Arial" pitchFamily="34" charset="0"/>
                </a:rPr>
                <a:t>4</a:t>
              </a:r>
              <a:endParaRPr lang="zh-CN" altLang="en-US" sz="2000" b="1">
                <a:solidFill>
                  <a:schemeClr val="bg1"/>
                </a:solidFill>
                <a:latin typeface="微软雅黑" pitchFamily="34" charset="-122"/>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7"/>
          <p:cNvSpPr>
            <a:spLocks noChangeArrowheads="1"/>
          </p:cNvSpPr>
          <p:nvPr/>
        </p:nvSpPr>
        <p:spPr bwMode="auto">
          <a:xfrm>
            <a:off x="0" y="-25400"/>
            <a:ext cx="3059113" cy="382566"/>
          </a:xfrm>
          <a:prstGeom prst="rect">
            <a:avLst/>
          </a:prstGeom>
          <a:solidFill>
            <a:srgbClr val="A50021"/>
          </a:solidFill>
          <a:ln w="9525">
            <a:noFill/>
            <a:miter lim="800000"/>
            <a:headEnd/>
            <a:tailEnd/>
          </a:ln>
        </p:spPr>
        <p:txBody>
          <a:bodyPr anchorCtr="1"/>
          <a:lstStyle/>
          <a:p>
            <a:r>
              <a:rPr lang="zh-CN" altLang="en-US" b="1" dirty="0">
                <a:solidFill>
                  <a:schemeClr val="bg1"/>
                </a:solidFill>
                <a:latin typeface="Calibri" pitchFamily="34" charset="0"/>
                <a:ea typeface="黑体" pitchFamily="2" charset="-122"/>
              </a:rPr>
              <a:t>一周市场动态资讯</a:t>
            </a:r>
            <a:endParaRPr lang="en-US" altLang="en-US" b="1" dirty="0">
              <a:solidFill>
                <a:schemeClr val="bg1"/>
              </a:solidFill>
              <a:latin typeface="Calibri" pitchFamily="34" charset="0"/>
              <a:ea typeface="黑体" pitchFamily="2" charset="-122"/>
            </a:endParaRPr>
          </a:p>
        </p:txBody>
      </p:sp>
      <p:sp>
        <p:nvSpPr>
          <p:cNvPr id="13315" name="灯片编号占位符 3"/>
          <p:cNvSpPr txBox="1">
            <a:spLocks noGrp="1"/>
          </p:cNvSpPr>
          <p:nvPr/>
        </p:nvSpPr>
        <p:spPr bwMode="auto">
          <a:xfrm>
            <a:off x="7380288" y="6453188"/>
            <a:ext cx="1341437" cy="188912"/>
          </a:xfrm>
          <a:prstGeom prst="rect">
            <a:avLst/>
          </a:prstGeom>
          <a:noFill/>
          <a:ln w="9525">
            <a:noFill/>
            <a:miter lim="800000"/>
            <a:headEnd/>
            <a:tailEnd/>
          </a:ln>
        </p:spPr>
        <p:txBody>
          <a:bodyPr/>
          <a:lstStyle/>
          <a:p>
            <a:pPr algn="r"/>
            <a:fld id="{5D524A1F-1B87-43B2-AECA-2C8A84D255AB}" type="slidenum">
              <a:rPr lang="zh-CN" altLang="en-US" sz="1400" b="0">
                <a:latin typeface="Haettenschweiler" pitchFamily="34" charset="0"/>
              </a:rPr>
              <a:pPr algn="r"/>
              <a:t>38</a:t>
            </a:fld>
            <a:endParaRPr lang="en-US" altLang="zh-CN" sz="1400" b="0">
              <a:latin typeface="Haettenschweiler" pitchFamily="34" charset="0"/>
            </a:endParaRPr>
          </a:p>
        </p:txBody>
      </p:sp>
      <p:graphicFrame>
        <p:nvGraphicFramePr>
          <p:cNvPr id="13355" name="Group 43"/>
          <p:cNvGraphicFramePr>
            <a:graphicFrameLocks noGrp="1"/>
          </p:cNvGraphicFramePr>
          <p:nvPr>
            <p:extLst>
              <p:ext uri="{D42A27DB-BD31-4B8C-83A1-F6EECF244321}">
                <p14:modId xmlns="" xmlns:p14="http://schemas.microsoft.com/office/powerpoint/2010/main" val="2848166428"/>
              </p:ext>
            </p:extLst>
          </p:nvPr>
        </p:nvGraphicFramePr>
        <p:xfrm>
          <a:off x="72000" y="511993"/>
          <a:ext cx="9000000" cy="5663089"/>
        </p:xfrm>
        <a:graphic>
          <a:graphicData uri="http://schemas.openxmlformats.org/drawingml/2006/table">
            <a:tbl>
              <a:tblPr/>
              <a:tblGrid>
                <a:gridCol w="430167"/>
                <a:gridCol w="645250"/>
                <a:gridCol w="5001323"/>
                <a:gridCol w="2923260"/>
              </a:tblGrid>
              <a:tr h="23624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333399"/>
                          </a:solidFill>
                          <a:effectLst/>
                          <a:latin typeface="华文细黑" pitchFamily="2" charset="-122"/>
                          <a:ea typeface="华文细黑" pitchFamily="2" charset="-122"/>
                        </a:rPr>
                        <a:t>类别 </a:t>
                      </a:r>
                    </a:p>
                  </a:txBody>
                  <a:tcPr marL="0" marR="0" marT="0" marB="0" anchor="ctr" horzOverflow="overflow">
                    <a:lnL w="28575" cap="flat" cmpd="sng" algn="ctr">
                      <a:solidFill>
                        <a:srgbClr val="CEECFF"/>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333399"/>
                          </a:solidFill>
                          <a:effectLst/>
                          <a:latin typeface="华文细黑" pitchFamily="2" charset="-122"/>
                          <a:ea typeface="华文细黑" pitchFamily="2" charset="-122"/>
                        </a:rPr>
                        <a:t>标题</a:t>
                      </a:r>
                    </a:p>
                  </a:txBody>
                  <a:tcPr marL="0" marR="0" marT="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主要内容</a:t>
                      </a:r>
                    </a:p>
                  </a:txBody>
                  <a:tcPr marL="0" marR="0" marT="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带来机会</a:t>
                      </a:r>
                      <a:r>
                        <a:rPr kumimoji="0" lang="en-US" altLang="zh-CN"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a:t>
                      </a:r>
                      <a:r>
                        <a:rPr kumimoji="0" lang="zh-CN" altLang="en-US"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威胁</a:t>
                      </a:r>
                    </a:p>
                  </a:txBody>
                  <a:tcPr marL="0" marR="0" marT="0" marB="0" anchor="ctr" horzOverflow="overflow">
                    <a:lnL w="6350" cap="flat" cmpd="sng" algn="ctr">
                      <a:noFill/>
                      <a:prstDash val="solid"/>
                      <a:round/>
                      <a:headEnd type="none" w="med" len="med"/>
                      <a:tailEnd type="none" w="med" len="med"/>
                    </a:lnL>
                    <a:lnR w="28575" cap="flat" cmpd="sng" algn="ctr">
                      <a:solidFill>
                        <a:srgbClr val="CEECFF"/>
                      </a:solid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r>
              <a:tr h="124035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rPr>
                        <a:t>政策</a:t>
                      </a:r>
                    </a:p>
                  </a:txBody>
                  <a:tcPr marL="0" marR="0" marT="0" marB="0" anchor="ctr" horzOverflow="overflow">
                    <a:lnL w="2857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defRPr/>
                      </a:pPr>
                      <a:r>
                        <a:rPr lang="zh-CN" altLang="en-US" sz="900" b="0" kern="100" dirty="0" smtClean="0">
                          <a:solidFill>
                            <a:srgbClr val="000000"/>
                          </a:solidFill>
                          <a:latin typeface="华文细黑" pitchFamily="2" charset="-122"/>
                          <a:ea typeface="华文细黑" pitchFamily="2" charset="-122"/>
                          <a:cs typeface="Arial"/>
                        </a:rPr>
                        <a:t>李克强主持召开国务院常务会议 研究融资成本问题</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0"/>
                        </a:spcAft>
                        <a:buClrTx/>
                        <a:buSzTx/>
                        <a:buFont typeface="Wingdings" pitchFamily="2" charset="2"/>
                        <a:buNone/>
                        <a:tabLst/>
                        <a:defRPr/>
                      </a:pPr>
                      <a:r>
                        <a:rPr lang="zh-CN" altLang="en-US" sz="900" b="0" kern="100" dirty="0" smtClean="0">
                          <a:solidFill>
                            <a:schemeClr val="tx1"/>
                          </a:solidFill>
                          <a:latin typeface="华文细黑" pitchFamily="2" charset="-122"/>
                          <a:ea typeface="华文细黑" pitchFamily="2" charset="-122"/>
                          <a:cs typeface="Arial"/>
                        </a:rPr>
                        <a:t>国务院总理李克强</a:t>
                      </a:r>
                      <a:r>
                        <a:rPr lang="en-US" altLang="zh-CN" sz="900" b="0" kern="100" dirty="0" smtClean="0">
                          <a:solidFill>
                            <a:schemeClr val="tx1"/>
                          </a:solidFill>
                          <a:latin typeface="华文细黑" pitchFamily="2" charset="-122"/>
                          <a:ea typeface="华文细黑" pitchFamily="2" charset="-122"/>
                          <a:cs typeface="Arial"/>
                        </a:rPr>
                        <a:t>11</a:t>
                      </a:r>
                      <a:r>
                        <a:rPr lang="zh-CN" altLang="en-US" sz="900" b="0" kern="100" dirty="0" smtClean="0">
                          <a:solidFill>
                            <a:schemeClr val="tx1"/>
                          </a:solidFill>
                          <a:latin typeface="华文细黑" pitchFamily="2" charset="-122"/>
                          <a:ea typeface="华文细黑" pitchFamily="2" charset="-122"/>
                          <a:cs typeface="Arial"/>
                        </a:rPr>
                        <a:t>月</a:t>
                      </a:r>
                      <a:r>
                        <a:rPr lang="en-US" altLang="zh-CN" sz="900" b="0" kern="100" dirty="0" smtClean="0">
                          <a:solidFill>
                            <a:schemeClr val="tx1"/>
                          </a:solidFill>
                          <a:latin typeface="华文细黑" pitchFamily="2" charset="-122"/>
                          <a:ea typeface="华文细黑" pitchFamily="2" charset="-122"/>
                          <a:cs typeface="Arial"/>
                        </a:rPr>
                        <a:t>19</a:t>
                      </a:r>
                      <a:r>
                        <a:rPr lang="zh-CN" altLang="en-US" sz="900" b="0" kern="100" dirty="0" smtClean="0">
                          <a:solidFill>
                            <a:schemeClr val="tx1"/>
                          </a:solidFill>
                          <a:latin typeface="华文细黑" pitchFamily="2" charset="-122"/>
                          <a:ea typeface="华文细黑" pitchFamily="2" charset="-122"/>
                          <a:cs typeface="Arial"/>
                        </a:rPr>
                        <a:t>日主持召开国务院常务会议，决定</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进一步采取有力措施缓解企业融资成本高问题</a:t>
                      </a:r>
                      <a:r>
                        <a:rPr lang="zh-CN" altLang="en-US" sz="900" b="0" kern="100" dirty="0" smtClean="0">
                          <a:solidFill>
                            <a:schemeClr val="tx1"/>
                          </a:solidFill>
                          <a:latin typeface="华文细黑" pitchFamily="2" charset="-122"/>
                          <a:ea typeface="华文细黑" pitchFamily="2" charset="-122"/>
                          <a:cs typeface="Arial"/>
                        </a:rPr>
                        <a:t>，会议指出，要进一步有针对性地缓解融资成本高问题。</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一是增加存贷比指标弹性</a:t>
                      </a:r>
                      <a:r>
                        <a:rPr lang="zh-CN" altLang="en-US" sz="900" b="0" kern="100" dirty="0" smtClean="0">
                          <a:solidFill>
                            <a:schemeClr val="tx1"/>
                          </a:solidFill>
                          <a:latin typeface="华文细黑" pitchFamily="2" charset="-122"/>
                          <a:ea typeface="华文细黑" pitchFamily="2" charset="-122"/>
                          <a:cs typeface="Arial"/>
                        </a:rPr>
                        <a:t>，增强金融机构扩大小微、“三农”等贷款的能力。</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二是加快发展民营银行等中小金融机构</a:t>
                      </a:r>
                      <a:r>
                        <a:rPr lang="zh-CN" altLang="en-US" sz="900" b="0" kern="100" dirty="0" smtClean="0">
                          <a:solidFill>
                            <a:schemeClr val="tx1"/>
                          </a:solidFill>
                          <a:latin typeface="华文细黑" pitchFamily="2" charset="-122"/>
                          <a:ea typeface="华文细黑" pitchFamily="2" charset="-122"/>
                          <a:cs typeface="Arial"/>
                        </a:rPr>
                        <a:t>，鼓励互联网金融等更好向小微、“三农”提供规范服务。</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三是支持担保和再担保机构发展</a:t>
                      </a:r>
                      <a:r>
                        <a:rPr lang="zh-CN" altLang="en-US" sz="900" b="0" kern="100" dirty="0" smtClean="0">
                          <a:solidFill>
                            <a:schemeClr val="tx1"/>
                          </a:solidFill>
                          <a:latin typeface="华文细黑" pitchFamily="2" charset="-122"/>
                          <a:ea typeface="华文细黑" pitchFamily="2" charset="-122"/>
                          <a:cs typeface="Arial"/>
                        </a:rPr>
                        <a:t>，推广小额贷款保证保险试点。</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四是改进商业银行绩效考核机制</a:t>
                      </a:r>
                      <a:r>
                        <a:rPr lang="zh-CN" altLang="en-US" sz="900" b="0" kern="100" dirty="0" smtClean="0">
                          <a:solidFill>
                            <a:schemeClr val="tx1"/>
                          </a:solidFill>
                          <a:latin typeface="华文细黑" pitchFamily="2" charset="-122"/>
                          <a:ea typeface="华文细黑" pitchFamily="2" charset="-122"/>
                          <a:cs typeface="Arial"/>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五是运用信贷资产证券化等方式盘活资金存量</a:t>
                      </a:r>
                      <a:r>
                        <a:rPr lang="zh-CN" altLang="en-US" sz="900" b="0" kern="100" dirty="0" smtClean="0">
                          <a:solidFill>
                            <a:schemeClr val="tx1"/>
                          </a:solidFill>
                          <a:latin typeface="华文细黑" pitchFamily="2" charset="-122"/>
                          <a:ea typeface="华文细黑" pitchFamily="2" charset="-122"/>
                          <a:cs typeface="Arial"/>
                        </a:rPr>
                        <a:t>。六</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是抓紧出台股票发行注册制改革方案</a:t>
                      </a:r>
                      <a:r>
                        <a:rPr lang="zh-CN" altLang="en-US" sz="900" b="0" kern="100" dirty="0" smtClean="0">
                          <a:solidFill>
                            <a:schemeClr val="tx1"/>
                          </a:solidFill>
                          <a:latin typeface="华文细黑" pitchFamily="2" charset="-122"/>
                          <a:ea typeface="华文细黑" pitchFamily="2" charset="-122"/>
                          <a:cs typeface="Arial"/>
                        </a:rPr>
                        <a:t>，取消股票发行的持续盈利条件。</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七是支持跨境融资</a:t>
                      </a:r>
                      <a:r>
                        <a:rPr lang="zh-CN" altLang="en-US" sz="900" b="0" kern="100" dirty="0" smtClean="0">
                          <a:solidFill>
                            <a:schemeClr val="tx1"/>
                          </a:solidFill>
                          <a:latin typeface="华文细黑" pitchFamily="2" charset="-122"/>
                          <a:ea typeface="华文细黑" pitchFamily="2" charset="-122"/>
                          <a:cs typeface="Arial"/>
                        </a:rPr>
                        <a:t>，让更多企业与全球低成本资金“牵手”。</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八是完善信用体系</a:t>
                      </a:r>
                      <a:r>
                        <a:rPr lang="zh-CN" altLang="en-US" sz="900" b="0" kern="100" dirty="0" smtClean="0">
                          <a:solidFill>
                            <a:schemeClr val="tx1"/>
                          </a:solidFill>
                          <a:latin typeface="华文细黑" pitchFamily="2" charset="-122"/>
                          <a:ea typeface="华文细黑" pitchFamily="2" charset="-122"/>
                          <a:cs typeface="Arial"/>
                        </a:rPr>
                        <a:t>，提高小微企业信用透明度。</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九是加快利率市场化改革</a:t>
                      </a:r>
                      <a:r>
                        <a:rPr lang="zh-CN" altLang="en-US" sz="900" b="0" kern="100" dirty="0" smtClean="0">
                          <a:solidFill>
                            <a:schemeClr val="tx1"/>
                          </a:solidFill>
                          <a:latin typeface="华文细黑" pitchFamily="2" charset="-122"/>
                          <a:ea typeface="华文细黑" pitchFamily="2" charset="-122"/>
                          <a:cs typeface="Arial"/>
                        </a:rPr>
                        <a:t>，建立市场利率定价自律机制，引导金融机构合理调整“虚高”的贷款利率。</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十是健全监督问责机制。</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indent="-108000" algn="l">
                        <a:lnSpc>
                          <a:spcPct val="100000"/>
                        </a:lnSpc>
                        <a:spcAft>
                          <a:spcPts val="0"/>
                        </a:spcAft>
                        <a:buFont typeface="Wingdings" panose="05000000000000000000" pitchFamily="2" charset="2"/>
                        <a:buChar char="l"/>
                        <a:tabLst>
                          <a:tab pos="0" algn="l"/>
                        </a:tabLst>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国务院常务会议针对企业融资成本高的问题再提十条措施，可以看出</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降低企业的融资成本是未来政府工作的重点</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p>
                    <a:p>
                      <a:pPr marL="0" indent="-108000" algn="l">
                        <a:lnSpc>
                          <a:spcPct val="100000"/>
                        </a:lnSpc>
                        <a:spcAft>
                          <a:spcPts val="0"/>
                        </a:spcAft>
                        <a:buFont typeface="Wingdings" panose="05000000000000000000" pitchFamily="2" charset="2"/>
                        <a:buChar char="l"/>
                        <a:tabLst>
                          <a:tab pos="0" algn="l"/>
                        </a:tabLst>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国务院提出增加存贷比指标弹性，在外汇占款低增长和银行资产负债业务多元化的新常态之下，符合市场预期，同时此举也</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或将促进一定流动性的释放。</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r>
              <a:tr h="1185553">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endParaRPr>
                    </a:p>
                  </a:txBody>
                  <a:tcPr marL="0" marR="0" marT="0" marB="0" anchor="ctr" horzOverflow="overflow">
                    <a:lnL w="2857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defRPr/>
                      </a:pPr>
                      <a:r>
                        <a:rPr lang="zh-CN" altLang="en-US" sz="900" b="0" kern="100" dirty="0" smtClean="0">
                          <a:solidFill>
                            <a:srgbClr val="000000"/>
                          </a:solidFill>
                          <a:latin typeface="华文细黑" pitchFamily="2" charset="-122"/>
                          <a:ea typeface="华文细黑" pitchFamily="2" charset="-122"/>
                          <a:cs typeface="Arial"/>
                        </a:rPr>
                        <a:t>国务院正式颁布农村土地流转意见</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0"/>
                        </a:spcAft>
                        <a:buClrTx/>
                        <a:buSzTx/>
                        <a:buFont typeface="Wingdings" pitchFamily="2" charset="2"/>
                        <a:buNone/>
                        <a:tabLst/>
                        <a:defRPr/>
                      </a:pPr>
                      <a:r>
                        <a:rPr lang="zh-CN" altLang="en-US" sz="900" b="0" kern="100" dirty="0" smtClean="0">
                          <a:solidFill>
                            <a:schemeClr val="tx1"/>
                          </a:solidFill>
                          <a:latin typeface="华文细黑" pitchFamily="2" charset="-122"/>
                          <a:ea typeface="华文细黑" pitchFamily="2" charset="-122"/>
                          <a:cs typeface="Arial"/>
                        </a:rPr>
                        <a:t>近日，中共中央办公厅、国务院办公厅印发了</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关于引导农村土地经营权有序流转发展农业适度规模经营的意见</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0" kern="100" dirty="0" smtClean="0">
                          <a:solidFill>
                            <a:schemeClr val="tx1"/>
                          </a:solidFill>
                          <a:latin typeface="华文细黑" pitchFamily="2" charset="-122"/>
                          <a:ea typeface="华文细黑" pitchFamily="2" charset="-122"/>
                          <a:cs typeface="Arial"/>
                        </a:rPr>
                        <a:t>，要求各地区各部门结合实际认真贯彻执行。</a:t>
                      </a:r>
                      <a:r>
                        <a:rPr lang="en-US" altLang="zh-CN" sz="900" b="0" kern="100" dirty="0" smtClean="0">
                          <a:solidFill>
                            <a:schemeClr val="tx1"/>
                          </a:solidFill>
                          <a:latin typeface="华文细黑" pitchFamily="2" charset="-122"/>
                          <a:ea typeface="华文细黑" pitchFamily="2" charset="-122"/>
                          <a:cs typeface="Arial"/>
                        </a:rPr>
                        <a:t>《</a:t>
                      </a:r>
                      <a:r>
                        <a:rPr lang="zh-CN" altLang="en-US" sz="900" b="0" kern="100" dirty="0" smtClean="0">
                          <a:solidFill>
                            <a:schemeClr val="tx1"/>
                          </a:solidFill>
                          <a:latin typeface="华文细黑" pitchFamily="2" charset="-122"/>
                          <a:ea typeface="华文细黑" pitchFamily="2" charset="-122"/>
                          <a:cs typeface="Arial"/>
                        </a:rPr>
                        <a:t>意见</a:t>
                      </a:r>
                      <a:r>
                        <a:rPr lang="en-US" altLang="zh-CN" sz="900" b="0" kern="100" dirty="0" smtClean="0">
                          <a:solidFill>
                            <a:schemeClr val="tx1"/>
                          </a:solidFill>
                          <a:latin typeface="华文细黑" pitchFamily="2" charset="-122"/>
                          <a:ea typeface="华文细黑" pitchFamily="2" charset="-122"/>
                          <a:cs typeface="Arial"/>
                        </a:rPr>
                        <a:t>》</a:t>
                      </a:r>
                      <a:r>
                        <a:rPr lang="zh-CN" altLang="en-US" sz="900" b="0" kern="100" dirty="0" smtClean="0">
                          <a:solidFill>
                            <a:schemeClr val="tx1"/>
                          </a:solidFill>
                          <a:latin typeface="华文细黑" pitchFamily="2" charset="-122"/>
                          <a:ea typeface="华文细黑" pitchFamily="2" charset="-122"/>
                          <a:cs typeface="Arial"/>
                        </a:rPr>
                        <a:t>指出土地流转和适度规模经营是发展现代农业的必由之路，要求</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坚持农村土地集体所有权</a:t>
                      </a:r>
                      <a:r>
                        <a:rPr lang="zh-CN" altLang="en-US" sz="900" b="0" kern="100" dirty="0" smtClean="0">
                          <a:solidFill>
                            <a:schemeClr val="tx1"/>
                          </a:solidFill>
                          <a:latin typeface="华文细黑" pitchFamily="2" charset="-122"/>
                          <a:ea typeface="华文细黑" pitchFamily="2" charset="-122"/>
                          <a:cs typeface="Arial"/>
                        </a:rPr>
                        <a:t>，稳定农户承包权，放活土地经营权，推进土地承包经营权确权登记颁证工作；</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坚持经营规模适度</a:t>
                      </a:r>
                      <a:r>
                        <a:rPr lang="zh-CN" altLang="en-US" sz="900" b="0" kern="100" dirty="0" smtClean="0">
                          <a:solidFill>
                            <a:schemeClr val="tx1"/>
                          </a:solidFill>
                          <a:latin typeface="华文细黑" pitchFamily="2" charset="-122"/>
                          <a:ea typeface="华文细黑" pitchFamily="2" charset="-122"/>
                          <a:cs typeface="Arial"/>
                        </a:rPr>
                        <a:t>，既要注重提升土地经营规模，又要防止土地过度集中；</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稳定完善农村土地承包关系</a:t>
                      </a:r>
                      <a:r>
                        <a:rPr lang="zh-CN" altLang="en-US" sz="900" b="0" kern="100" dirty="0" smtClean="0">
                          <a:solidFill>
                            <a:schemeClr val="tx1"/>
                          </a:solidFill>
                          <a:latin typeface="华文细黑" pitchFamily="2" charset="-122"/>
                          <a:ea typeface="华文细黑" pitchFamily="2" charset="-122"/>
                          <a:cs typeface="Arial"/>
                        </a:rPr>
                        <a:t>，在稳步扩大试点的基础上，用</a:t>
                      </a:r>
                      <a:r>
                        <a:rPr lang="en-US" altLang="zh-CN" sz="900" b="0" kern="100" dirty="0" smtClean="0">
                          <a:solidFill>
                            <a:schemeClr val="tx1"/>
                          </a:solidFill>
                          <a:latin typeface="华文细黑" pitchFamily="2" charset="-122"/>
                          <a:ea typeface="华文细黑" pitchFamily="2" charset="-122"/>
                          <a:cs typeface="Arial"/>
                        </a:rPr>
                        <a:t>5</a:t>
                      </a:r>
                      <a:r>
                        <a:rPr lang="zh-CN" altLang="en-US" sz="900" b="0" kern="100" dirty="0" smtClean="0">
                          <a:solidFill>
                            <a:schemeClr val="tx1"/>
                          </a:solidFill>
                          <a:latin typeface="华文细黑" pitchFamily="2" charset="-122"/>
                          <a:ea typeface="华文细黑" pitchFamily="2" charset="-122"/>
                          <a:cs typeface="Arial"/>
                        </a:rPr>
                        <a:t>年左右时间基本完成土地承包经营权确权登记颁证工作，妥善解决农户承包地块面积不准、四至不清等问题；</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规范引导农村土地经营权有序流转</a:t>
                      </a:r>
                      <a:r>
                        <a:rPr lang="zh-CN" altLang="en-US" sz="900" b="0" kern="100" dirty="0" smtClean="0">
                          <a:solidFill>
                            <a:schemeClr val="tx1"/>
                          </a:solidFill>
                          <a:latin typeface="华文细黑" pitchFamily="2" charset="-122"/>
                          <a:ea typeface="华文细黑" pitchFamily="2" charset="-122"/>
                          <a:cs typeface="Arial"/>
                        </a:rPr>
                        <a:t>，严禁借土地流转之名违规搞非农建设，严禁在流转农地上建设或变相建设旅游度假村、高尔夫球场、别墅、私人会所等；加快培育新型农业经营主体；</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建立健全农业社会化服务体系等。</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indent="-108000" algn="l">
                        <a:lnSpc>
                          <a:spcPct val="100000"/>
                        </a:lnSpc>
                        <a:spcAft>
                          <a:spcPts val="0"/>
                        </a:spcAft>
                        <a:buFont typeface="Wingdings" panose="05000000000000000000" pitchFamily="2" charset="2"/>
                        <a:buChar char="l"/>
                        <a:tabLst>
                          <a:tab pos="0" algn="l"/>
                        </a:tabLst>
                      </a:pP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该</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意见</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明确了农村土地所有权、承包权及经营权三权分离，明确了经营规模适度，同时严禁多条滥用权力占地行为，</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整个</a:t>
                      </a:r>
                      <a:r>
                        <a:rPr lang="en-US" altLang="zh-CN"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意见</a:t>
                      </a:r>
                      <a:r>
                        <a:rPr lang="en-US" altLang="zh-CN"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突破性大，积极意义明显。</a:t>
                      </a:r>
                    </a:p>
                    <a:p>
                      <a:pPr marL="0" indent="-108000" algn="l">
                        <a:lnSpc>
                          <a:spcPct val="100000"/>
                        </a:lnSpc>
                        <a:spcAft>
                          <a:spcPts val="0"/>
                        </a:spcAft>
                        <a:buFont typeface="Wingdings" panose="05000000000000000000" pitchFamily="2" charset="2"/>
                        <a:buChar char="l"/>
                        <a:tabLst>
                          <a:tab pos="0" algn="l"/>
                        </a:tabLst>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随着城镇化建设的推进，农村土地流转本就是大势所趋，农村承包土地登记确权能够切实保障农民的利益，促进农村人口向城镇转移，从而</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利好整个房地产市场发展。 </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r>
              <a:tr h="1053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rPr>
                        <a:t>规划</a:t>
                      </a:r>
                    </a:p>
                  </a:txBody>
                  <a:tcPr marL="0" marR="0" marT="0" marB="0" anchor="ctr" horzOverflow="overflow">
                    <a:lnL w="2857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FFFFFF">
                        <a:alpha val="50196"/>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国务院调整城市规模划分</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196"/>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国务院</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20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日发布</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关于调整城市规模划分标准的通知</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新标准将城市划分为五类七档，城区常住人口</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1000</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万以上的城市为超大城市</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。通知中规定的城市规模划分标准调整为：以城区常住人口为统计口径，将城市划分为五类七档。城区常住人口</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50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万以下的城市为小城市，其中</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20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万以上</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50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Ⅰ</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型小城市，</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20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Ⅱ</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型小城市；城区常住人口</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50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万以上</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万以下的城市为中等城市；城区常住人口</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万以上</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500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万以下的城市为大城市，其中</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300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万以上</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500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Ⅰ</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型大城市，</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万以上</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300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Ⅱ</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型大城市；城区常住人口</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500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万以上</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1000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万以下的城市为特大城市；城区常住人口</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1000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万以上的城市为超大城市。通知强调，城区是指在市辖区和不设区的市，区、市政府驻地的实际建设连接到的居民委员会所辖区域和其他区域。</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196"/>
                      </a:srgbClr>
                    </a:solidFill>
                  </a:tcPr>
                </a:tc>
                <a:tc>
                  <a:txBody>
                    <a:bodyPr/>
                    <a:lstStyle/>
                    <a:p>
                      <a:pPr marL="0" indent="-108000" algn="l">
                        <a:lnSpc>
                          <a:spcPct val="100000"/>
                        </a:lnSpc>
                        <a:spcAft>
                          <a:spcPts val="0"/>
                        </a:spcAft>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新标准与原有城市规模划分标准相比增加了超大城市，统计标准也变为城区常住人口，更好地完善了城市等级体系，而部分城市将会被降级。</a:t>
                      </a:r>
                    </a:p>
                    <a:p>
                      <a:pPr marL="0" indent="-108000" algn="l">
                        <a:lnSpc>
                          <a:spcPct val="100000"/>
                        </a:lnSpc>
                        <a:spcAft>
                          <a:spcPts val="0"/>
                        </a:spcAft>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根据该标准，</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重庆位列超大城市之列，城市地位提升，</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不过下一步或将严格控制人口规模，落户政策变严的可能性加强。</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196"/>
                      </a:srgbClr>
                    </a:solidFill>
                  </a:tcPr>
                </a:tc>
              </a:tr>
              <a:tr h="862517">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0" i="0" u="none" strike="noStrike" kern="1200" cap="none" normalizeH="0" baseline="0" dirty="0" smtClean="0">
                          <a:ln>
                            <a:noFill/>
                          </a:ln>
                          <a:solidFill>
                            <a:srgbClr val="000000"/>
                          </a:solidFill>
                          <a:effectLst/>
                          <a:latin typeface="华文细黑" pitchFamily="2" charset="-122"/>
                          <a:ea typeface="华文细黑" pitchFamily="2" charset="-122"/>
                          <a:cs typeface="+mn-cs"/>
                        </a:rPr>
                        <a:t>经济</a:t>
                      </a:r>
                    </a:p>
                  </a:txBody>
                  <a:tcPr marL="0" marR="0" marT="0" marB="0" anchor="ctr" horzOverflow="overflow">
                    <a:lnL w="2857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solidFill>
                      <a:srgbClr val="CEECFF">
                        <a:alpha val="50196"/>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银监会明确信贷资产证券化不再审批 实行备案制</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20</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日，距离征求意见稿已经</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4</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个多月后，银监会终于下达了</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信贷资产证券化执行备案制的文件</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。据</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关于信贷资产证券化备案登记工作流程的通知</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显示，信贷资产证券化业务将由</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审批制改为业务备案制</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，不再针对证券化产品发行进行逐笔审批，银行业金融机构在完成备案登记后可开展资产支持证券的发行工作，已备案产品需在</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3</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个月内完成发行，</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3</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个月未完成发行的须重新备案。另值得关注的是，备案制的另一重新放开的重要内容是，在备案过程中，各机构监管部应对发起机构合规性进行考察，不再打开产品“资产包”对基础资产等具体发行方案进行审查。</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indent="-108000" algn="just">
                        <a:lnSpc>
                          <a:spcPct val="100000"/>
                        </a:lnSpc>
                        <a:spcAft>
                          <a:spcPts val="0"/>
                        </a:spcAft>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信贷资产证券化实行备案制将大大提高审批效率，更好地盘活信贷存量，</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预计未来一段时间银行发行信贷资产证券化产品积极性和规模都会有所增加</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p>
                    <a:p>
                      <a:pPr marL="0" indent="-108000" algn="just">
                        <a:lnSpc>
                          <a:spcPct val="100000"/>
                        </a:lnSpc>
                        <a:spcAft>
                          <a:spcPts val="0"/>
                        </a:spcAft>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信贷资产证券化备案制的推出将有助于推进中国信贷资产证券化的发展进程。</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r>
              <a:tr h="992247">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zh-CN" altLang="en-US" sz="1200" b="0" i="0" u="none" strike="noStrike" kern="1200" cap="none" normalizeH="0" baseline="0" dirty="0" smtClean="0">
                        <a:ln>
                          <a:noFill/>
                        </a:ln>
                        <a:solidFill>
                          <a:srgbClr val="000000"/>
                        </a:solidFill>
                        <a:effectLst/>
                        <a:latin typeface="华文细黑" pitchFamily="2" charset="-122"/>
                        <a:ea typeface="华文细黑" pitchFamily="2" charset="-122"/>
                        <a:cs typeface="+mn-cs"/>
                      </a:endParaRPr>
                    </a:p>
                  </a:txBody>
                  <a:tcPr marL="0" marR="0" marT="0" marB="0" anchor="ctr" horzOverflow="overflow">
                    <a:lnL w="2857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中国人民银行：自</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11</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月</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22</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日起降息</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0.4</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个百分点</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21</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日央行网站消息，中国人民银行决定，</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自</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2014</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年</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11</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月</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22</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日起下调金融机构人民币贷款和存款基准利率。</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其中，金融机构</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一年期贷款基准利率下调</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0.4</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个百分点至</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5.6%</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一年期存款基准利率下调</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0.25</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个百分点至</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2.75%</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，同时结合推进利率市场化改革，将金融机构存款利率浮动区间的上限由存款基准利率的</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倍调整为</a:t>
                      </a:r>
                      <a:r>
                        <a:rPr kumimoji="0" lang="en-US" altLang="zh-CN"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1.2</a:t>
                      </a:r>
                      <a:r>
                        <a:rPr kumimoji="0" lang="zh-CN" altLang="en-US" sz="900" b="0" i="0" u="none" strike="noStrike" kern="1200" cap="none" normalizeH="0" baseline="0" dirty="0" smtClean="0">
                          <a:ln>
                            <a:noFill/>
                          </a:ln>
                          <a:solidFill>
                            <a:schemeClr val="tx1"/>
                          </a:solidFill>
                          <a:effectLst/>
                          <a:latin typeface="华文细黑" pitchFamily="2" charset="-122"/>
                          <a:ea typeface="华文细黑" pitchFamily="2" charset="-122"/>
                          <a:cs typeface="+mn-cs"/>
                        </a:rPr>
                        <a:t>倍；其他各档次贷款和存款基准利率相应调整，并对基准利率期限档次作适当简并。</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noFill/>
                  </a:tcPr>
                </a:tc>
                <a:tc>
                  <a:txBody>
                    <a:bodyPr/>
                    <a:lstStyle/>
                    <a:p>
                      <a:pPr marL="0" indent="-108000" algn="just">
                        <a:lnSpc>
                          <a:spcPct val="100000"/>
                        </a:lnSpc>
                        <a:spcAft>
                          <a:spcPts val="0"/>
                        </a:spcAft>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此次降息是继</a:t>
                      </a:r>
                      <a:r>
                        <a:rPr lang="en-US" altLang="zh-CN"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2012</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年之后央行的首次降息，目的是为了刺激宏观经济。一方面，</a:t>
                      </a:r>
                      <a:r>
                        <a:rPr lang="en-US" altLang="zh-CN"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月金融数据低迷加重了</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宏观经济下行压力，通胀持续低于预期</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；另一方面贷款基准利率降幅明显大于存款，</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有助于降低企业融资成本</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p>
                    <a:p>
                      <a:pPr marL="0" indent="-108000" algn="just">
                        <a:lnSpc>
                          <a:spcPct val="100000"/>
                        </a:lnSpc>
                        <a:spcAft>
                          <a:spcPts val="0"/>
                        </a:spcAft>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对于房地产市场来说，此次降息使得购房者购房成本降低，</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刺激购房者入市积极性提高</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，房地产低迷态势将得到缓和，不过预计房价不会马上上涨，房价将以稳为主。</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3310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7"/>
          <p:cNvSpPr>
            <a:spLocks noChangeArrowheads="1"/>
          </p:cNvSpPr>
          <p:nvPr/>
        </p:nvSpPr>
        <p:spPr bwMode="auto">
          <a:xfrm>
            <a:off x="0" y="-25400"/>
            <a:ext cx="3059113" cy="382566"/>
          </a:xfrm>
          <a:prstGeom prst="rect">
            <a:avLst/>
          </a:prstGeom>
          <a:solidFill>
            <a:srgbClr val="A50021"/>
          </a:solidFill>
          <a:ln w="9525">
            <a:noFill/>
            <a:miter lim="800000"/>
            <a:headEnd/>
            <a:tailEnd/>
          </a:ln>
        </p:spPr>
        <p:txBody>
          <a:bodyPr anchorCtr="1"/>
          <a:lstStyle/>
          <a:p>
            <a:r>
              <a:rPr lang="zh-CN" altLang="en-US" b="1" dirty="0">
                <a:solidFill>
                  <a:schemeClr val="bg1"/>
                </a:solidFill>
                <a:latin typeface="Calibri" pitchFamily="34" charset="0"/>
                <a:ea typeface="黑体" pitchFamily="2" charset="-122"/>
              </a:rPr>
              <a:t>一周市场动态资讯</a:t>
            </a:r>
            <a:endParaRPr lang="en-US" altLang="en-US" b="1" dirty="0">
              <a:solidFill>
                <a:schemeClr val="bg1"/>
              </a:solidFill>
              <a:latin typeface="Calibri" pitchFamily="34" charset="0"/>
              <a:ea typeface="黑体" pitchFamily="2" charset="-122"/>
            </a:endParaRPr>
          </a:p>
        </p:txBody>
      </p:sp>
      <p:sp>
        <p:nvSpPr>
          <p:cNvPr id="13315" name="灯片编号占位符 3"/>
          <p:cNvSpPr txBox="1">
            <a:spLocks noGrp="1"/>
          </p:cNvSpPr>
          <p:nvPr/>
        </p:nvSpPr>
        <p:spPr bwMode="auto">
          <a:xfrm>
            <a:off x="7380288" y="6453188"/>
            <a:ext cx="1341437" cy="188912"/>
          </a:xfrm>
          <a:prstGeom prst="rect">
            <a:avLst/>
          </a:prstGeom>
          <a:noFill/>
          <a:ln w="9525">
            <a:noFill/>
            <a:miter lim="800000"/>
            <a:headEnd/>
            <a:tailEnd/>
          </a:ln>
        </p:spPr>
        <p:txBody>
          <a:bodyPr/>
          <a:lstStyle/>
          <a:p>
            <a:pPr algn="r"/>
            <a:fld id="{5D524A1F-1B87-43B2-AECA-2C8A84D255AB}" type="slidenum">
              <a:rPr lang="zh-CN" altLang="en-US" sz="1400" b="0">
                <a:latin typeface="Haettenschweiler" pitchFamily="34" charset="0"/>
              </a:rPr>
              <a:pPr algn="r"/>
              <a:t>39</a:t>
            </a:fld>
            <a:endParaRPr lang="en-US" altLang="zh-CN" sz="1400" b="0">
              <a:latin typeface="Haettenschweiler" pitchFamily="34" charset="0"/>
            </a:endParaRPr>
          </a:p>
        </p:txBody>
      </p:sp>
      <p:graphicFrame>
        <p:nvGraphicFramePr>
          <p:cNvPr id="13355" name="Group 43"/>
          <p:cNvGraphicFramePr>
            <a:graphicFrameLocks noGrp="1"/>
          </p:cNvGraphicFramePr>
          <p:nvPr>
            <p:extLst>
              <p:ext uri="{D42A27DB-BD31-4B8C-83A1-F6EECF244321}">
                <p14:modId xmlns="" xmlns:p14="http://schemas.microsoft.com/office/powerpoint/2010/main" val="2848166428"/>
              </p:ext>
            </p:extLst>
          </p:nvPr>
        </p:nvGraphicFramePr>
        <p:xfrm>
          <a:off x="36000" y="525167"/>
          <a:ext cx="9000000" cy="4906929"/>
        </p:xfrm>
        <a:graphic>
          <a:graphicData uri="http://schemas.openxmlformats.org/drawingml/2006/table">
            <a:tbl>
              <a:tblPr/>
              <a:tblGrid>
                <a:gridCol w="417857"/>
                <a:gridCol w="633110"/>
                <a:gridCol w="5140018"/>
                <a:gridCol w="2809015"/>
              </a:tblGrid>
              <a:tr h="22946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333399"/>
                          </a:solidFill>
                          <a:effectLst/>
                          <a:latin typeface="华文细黑" pitchFamily="2" charset="-122"/>
                          <a:ea typeface="华文细黑" pitchFamily="2" charset="-122"/>
                        </a:rPr>
                        <a:t>类别 </a:t>
                      </a:r>
                    </a:p>
                  </a:txBody>
                  <a:tcPr marL="0" marR="0" marT="0" marB="0" anchor="ctr" horzOverflow="overflow">
                    <a:lnL w="28575" cap="flat" cmpd="sng" algn="ctr">
                      <a:solidFill>
                        <a:srgbClr val="CEECFF"/>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333399"/>
                          </a:solidFill>
                          <a:effectLst/>
                          <a:latin typeface="华文细黑" pitchFamily="2" charset="-122"/>
                          <a:ea typeface="华文细黑" pitchFamily="2" charset="-122"/>
                        </a:rPr>
                        <a:t>标题</a:t>
                      </a:r>
                    </a:p>
                  </a:txBody>
                  <a:tcPr marL="0" marR="0" marT="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主要内容</a:t>
                      </a:r>
                    </a:p>
                  </a:txBody>
                  <a:tcPr marL="0" marR="0" marT="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带来机会</a:t>
                      </a:r>
                      <a:r>
                        <a:rPr kumimoji="0" lang="en-US" altLang="zh-CN"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a:t>
                      </a:r>
                      <a:r>
                        <a:rPr kumimoji="0" lang="zh-CN" altLang="en-US" sz="1500" b="1" i="0" u="none" strike="noStrike" kern="1200" cap="none" normalizeH="0" baseline="0" dirty="0" smtClean="0">
                          <a:ln>
                            <a:noFill/>
                          </a:ln>
                          <a:solidFill>
                            <a:srgbClr val="333399"/>
                          </a:solidFill>
                          <a:effectLst/>
                          <a:latin typeface="华文细黑" pitchFamily="2" charset="-122"/>
                          <a:ea typeface="华文细黑" pitchFamily="2" charset="-122"/>
                          <a:cs typeface="+mn-cs"/>
                        </a:rPr>
                        <a:t>威胁</a:t>
                      </a:r>
                    </a:p>
                  </a:txBody>
                  <a:tcPr marL="0" marR="0" marT="0" marB="0" anchor="ctr" horzOverflow="overflow">
                    <a:lnL w="6350" cap="flat" cmpd="sng" algn="ctr">
                      <a:noFill/>
                      <a:prstDash val="solid"/>
                      <a:round/>
                      <a:headEnd type="none" w="med" len="med"/>
                      <a:tailEnd type="none" w="med" len="med"/>
                    </a:lnL>
                    <a:lnR w="28575" cap="flat" cmpd="sng" algn="ctr">
                      <a:solidFill>
                        <a:srgbClr val="CEECFF"/>
                      </a:solidFill>
                      <a:prstDash val="solid"/>
                      <a:round/>
                      <a:headEnd type="none" w="med" len="med"/>
                      <a:tailEnd type="none" w="med" len="med"/>
                    </a:lnR>
                    <a:lnT w="2857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r>
              <a:tr h="826076">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rPr>
                        <a:t>楼市</a:t>
                      </a:r>
                    </a:p>
                  </a:txBody>
                  <a:tcPr marL="0" marR="0" marT="0" marB="0" anchor="ctr" horzOverflow="overflow">
                    <a:lnL w="2857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恒大百亿港元赎回票据 许老板再盘娱乐周刊生意</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16</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日晚，</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恒大地产</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发布公告称，拟于</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2014</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年</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12</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18</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日用自身资金</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提前偿还明年</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月</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27</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日到期的</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13.5</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亿美元</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约</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105</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亿港元</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优先票据</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。据了解，该笔债务是由恒大地产、其他实体</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作为子公司担保人</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与花旗国际有限公司</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作为受托人</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订立的优先票据，利率为</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13%</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，在</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2010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年</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22</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日公告发行、</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2015</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年到期。值得注意的是，</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14</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日，恒大地产公告称已与杨受成控股的新传媒集团控股有限公司签订无约束力谅解备忘录，有意以现金形式，向英皇集团杨受成购入新传媒集团约</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6.48</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亿股股份。此笔交易作价约</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9.5</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亿港元，相当于每股约</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1.466</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港元，较新传媒</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14</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日停牌前最后收市价</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0.475</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港元大幅溢价</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倍，恒大地产购入的股份占新传媒已发行股份总数的</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74.99%</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indent="-10800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恒大地产用自身资金提前偿债，减低公司负债，同时展示出其自身充裕的现金流，</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向资本市场释放出积极信号，有助于提升投资者对企业信心。</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	</a:t>
                      </a:r>
                    </a:p>
                    <a:p>
                      <a:pPr marL="0" marR="0" indent="-10800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恒大购入新传媒集团股份，多元化扩张步伐丝毫未停滞，进一步完善企业文化产业链。</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r>
              <a:tr h="826076">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endParaRPr>
                    </a:p>
                  </a:txBody>
                  <a:tcPr marL="0" marR="0" marT="0" marB="0" anchor="ctr" horzOverflow="overflow">
                    <a:lnL w="28575" cap="flat" cmpd="sng" algn="ctr">
                      <a:solidFill>
                        <a:srgbClr val="CEECFF">
                          <a:alpha val="50196"/>
                        </a:srgbClr>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绿地：</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5</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年内跨国指数超</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25% </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将投海外非房产业务</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17</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绿地集团</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发新闻稿阐述其</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海外业务计划</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称，未来五年，到</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2020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年绿地的企业跨国指数达到</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25%</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以上，除房地产业务海外扩张以外，绿地集团</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正在计划实施海外非房地产业务的投资发展</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，特别是顺应中国市场消费结构和消费需求转型升级的趋势，围绕快速消费品、日用品、医疗健康等“大消费”相关的领域。据了解，目前绿地集团在海外的房地产项目总投资已超过</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200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亿美元，持有酒店超过</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100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家。今年海外房产业务销售收入将达</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200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亿元人民币，明年将倍增。而绿地集团今年总体营收目标为</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4,000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亿元，意即今年其海外营收占比仅</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5%</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indent="-108000">
                        <a:lnSpc>
                          <a:spcPct val="100000"/>
                        </a:lnSpc>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近年来绿地积极进行海外拓展，且成效不错，此次计划实施海外非房地产业务，可以看出绿地海外扩张计划继续提速。	</a:t>
                      </a:r>
                    </a:p>
                    <a:p>
                      <a:pPr marL="0" indent="-108000">
                        <a:lnSpc>
                          <a:spcPct val="100000"/>
                        </a:lnSpc>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虽然</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绿地海外发展取得不错成绩，但是今年前十月绿地仅完成全年目标的</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63%</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，完成效果并不理想</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，不过也与其今年大幅提高全年业绩目标有关。</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r>
              <a:tr h="826076">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借“沪港通”东风 金融街香港发债</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3.5</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亿美元</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“沪港通”开闸，让两地股市热度急升</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，而以金融街控股为代表的</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股房企也不例外。</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14</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日，金融街控股股份有限公司宣布，公司第七届董事会全票审议通过了</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关于金融街控股</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香港</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有限公司境外发行债券的议案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，同意其发行不超过</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3.5</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亿美元的</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3</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年期美元债或同等规模同期限的人民币债。具体来说，金融街控股将通过其香港子公司金融街控股</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香港</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旗下启添投资有限公司，发行不超过</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3.5</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亿美元的</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3</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年期美元债或同等规模同期限的人民币债，具体利率水平根据发行时市场情况确定。</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indent="-108000">
                        <a:lnSpc>
                          <a:spcPct val="100000"/>
                        </a:lnSpc>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金融街控股通过设立香港子公司进行境外融资，以获得较低成本融资，进一步扩大融资渠道。	</a:t>
                      </a:r>
                    </a:p>
                    <a:p>
                      <a:pPr marL="0" indent="-108000">
                        <a:lnSpc>
                          <a:spcPct val="100000"/>
                        </a:lnSpc>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“沪港通”开通试点，境外资本市场进一步打开，</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对于欲赴港上市和已经在港上市的房企来说利好较大。</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r>
              <a:tr h="1239115">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2014</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年</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10</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月份</a:t>
                      </a:r>
                      <a:r>
                        <a:rPr kumimoji="0" lang="en-US" altLang="zh-CN"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70</a:t>
                      </a:r>
                      <a:r>
                        <a:rPr kumimoji="0" lang="zh-CN" altLang="en-US" sz="900" b="0" i="0" u="none" strike="noStrike" kern="1200" cap="none" normalizeH="0" baseline="0" dirty="0" smtClean="0">
                          <a:ln>
                            <a:noFill/>
                          </a:ln>
                          <a:solidFill>
                            <a:srgbClr val="000000"/>
                          </a:solidFill>
                          <a:effectLst/>
                          <a:latin typeface="华文细黑" pitchFamily="2" charset="-122"/>
                          <a:ea typeface="华文细黑" pitchFamily="2" charset="-122"/>
                          <a:cs typeface="Arial" charset="0"/>
                        </a:rPr>
                        <a:t>个大中城市住宅销售价格变动情况</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2014</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年</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月，新建商品住宅（不含保障性住房）价格变动情况，与</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9</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月相比，</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70</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个大中城市中，价格下降的城市有</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69</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个，持平的城市有</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个</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。环比价格变动中，最小降幅为</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0.2%</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，最大降幅为</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1.6%</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。与去年同月相比，</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70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个大中城市中，价格下降的城市有</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67</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个，上涨的城市有</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3</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个。</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月份，同比价格变动中，最高涨幅为</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3.8%</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，最低为下降</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9.1%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。重庆商品住宅环比下降</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0.8%</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，同比下降</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3.6%</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indent="-108000">
                        <a:lnSpc>
                          <a:spcPct val="100000"/>
                        </a:lnSpc>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尽管</a:t>
                      </a:r>
                      <a:r>
                        <a:rPr lang="en-US" altLang="zh-CN"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70</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大中城市中，新建商品住宅价格环比下降城市数量不变，但</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降幅有所收窄</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，主要是受房贷政策调整，市场信心提振所致。	</a:t>
                      </a:r>
                    </a:p>
                    <a:p>
                      <a:pPr marL="0" indent="-108000">
                        <a:lnSpc>
                          <a:spcPct val="100000"/>
                        </a:lnSpc>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就重庆市场来看，</a:t>
                      </a:r>
                      <a:r>
                        <a:rPr lang="en-US" altLang="zh-CN"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月商品住宅价格环比降幅收窄</a:t>
                      </a:r>
                      <a:r>
                        <a:rPr lang="en-US" altLang="zh-CN"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个百分点，成交出现好转，在信贷政策利好下以及两轮市场降价的冲击下，</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预期年底房企将以“稳价走量”为主</a:t>
                      </a: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952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r>
              <a:tr h="826076">
                <a:tc vMerge="1">
                  <a:txBody>
                    <a:bodyPr/>
                    <a:lstStyle/>
                    <a:p>
                      <a:endParaRPr lang="zh-CN" altLang="en-US"/>
                    </a:p>
                  </a:txBody>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zh-CN"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首创置业合伙</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22</a:t>
                      </a:r>
                      <a:r>
                        <a:rPr kumimoji="0" lang="zh-CN"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亿成立基金 投资重庆商住项目</a:t>
                      </a:r>
                      <a:endPar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endParaRP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11</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月</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19</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日晚间，</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首创置业</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股份有限公司宣布，公司持股</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40%</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的珠海横琴首聚创信股权投资基金管理，与公司间接全资子公司珠海横琴瑞元汇金股权投资企业</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有限合伙</a:t>
                      </a:r>
                      <a:r>
                        <a:rPr kumimoji="0" lang="en-US" altLang="zh-CN"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以及其他投资者就成立基金而</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订立一项有限合伙协议</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。根据有限合伙协议，合伙人将出资的基金资本</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承担总额为人民币</a:t>
                      </a:r>
                      <a:r>
                        <a:rPr lang="en-US" altLang="zh-CN"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22</a:t>
                      </a: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亿元</a:t>
                      </a:r>
                      <a:r>
                        <a:rPr kumimoji="0" lang="zh-CN" altLang="en-US" sz="900" b="0" i="0" u="none" strike="noStrike" kern="1200" cap="none" normalizeH="0" baseline="0" dirty="0" smtClean="0">
                          <a:ln>
                            <a:noFill/>
                          </a:ln>
                          <a:solidFill>
                            <a:schemeClr val="tx1"/>
                          </a:solidFill>
                          <a:effectLst/>
                          <a:latin typeface="Times New Roman" pitchFamily="18" charset="0"/>
                          <a:ea typeface="华文细黑" pitchFamily="2" charset="-122"/>
                          <a:cs typeface="+mn-cs"/>
                        </a:rPr>
                        <a:t>。首创置业认为，公司将能透过基金自其于项目公司的投资所作的分派获得稳定的回报及分享项目公司的利润。首创置业投资基金将提高公司内部资金的利用效率，在不增加负债的基础上扩大公司的业务规模，增加公司的市场份额。</a:t>
                      </a:r>
                    </a:p>
                  </a:txBody>
                  <a:tcPr marL="0" marR="0" marT="0" marB="0" anchor="ctr" horzOverflow="overflow">
                    <a:lnL w="9525" cap="flat" cmpd="sng" algn="ctr">
                      <a:solidFill>
                        <a:srgbClr val="CEECFF"/>
                      </a:solidFill>
                      <a:prstDash val="solid"/>
                      <a:round/>
                      <a:headEnd type="none" w="med" len="med"/>
                      <a:tailEnd type="none" w="med" len="med"/>
                    </a:lnL>
                    <a:lnR w="952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c>
                  <a:txBody>
                    <a:bodyPr/>
                    <a:lstStyle/>
                    <a:p>
                      <a:pPr marL="0" indent="-108000">
                        <a:lnSpc>
                          <a:spcPct val="100000"/>
                        </a:lnSpc>
                        <a:buFont typeface="Wingdings" panose="05000000000000000000" pitchFamily="2" charset="2"/>
                        <a:buChar char="l"/>
                      </a:pPr>
                      <a:r>
                        <a:rPr lang="zh-CN" altLang="en-US" sz="900" b="0" kern="1200" dirty="0" smtClean="0">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首创置业又以基金模式投资项目，可以看出首创置业正积极尝试轻资产模式。	</a:t>
                      </a:r>
                    </a:p>
                    <a:p>
                      <a:pPr marL="0" indent="-108000">
                        <a:lnSpc>
                          <a:spcPct val="100000"/>
                        </a:lnSpc>
                        <a:buFont typeface="Wingdings" panose="05000000000000000000" pitchFamily="2" charset="2"/>
                        <a:buChar char="l"/>
                      </a:pPr>
                      <a:r>
                        <a:rPr lang="zh-CN" altLang="en-US" sz="900" b="1" kern="1200" dirty="0" smtClean="0">
                          <a:solidFill>
                            <a:srgbClr val="993300"/>
                          </a:solidFill>
                          <a:effectLst/>
                          <a:latin typeface="Times New Roman" panose="02020603050405020304" pitchFamily="18" charset="0"/>
                          <a:ea typeface="华文细黑" panose="02010600040101010101" pitchFamily="2" charset="-122"/>
                          <a:cs typeface="Times New Roman" panose="02020603050405020304" pitchFamily="18" charset="0"/>
                        </a:rPr>
                        <a:t>随着利润水平的下降和金融环境的收紧，轻资产发展模式或将是未来房企的一个发展趋势。</a:t>
                      </a:r>
                    </a:p>
                  </a:txBody>
                  <a:tcPr marL="0" marR="0" marT="0" marB="0" anchor="ctr" horzOverflow="overflow">
                    <a:lnL w="9525" cap="flat" cmpd="sng" algn="ctr">
                      <a:solidFill>
                        <a:srgbClr val="CEECFF"/>
                      </a:solidFill>
                      <a:prstDash val="solid"/>
                      <a:round/>
                      <a:headEnd type="none" w="med" len="med"/>
                      <a:tailEnd type="none" w="med" len="med"/>
                    </a:lnL>
                    <a:lnR w="28575" cap="flat" cmpd="sng" algn="ctr">
                      <a:solidFill>
                        <a:srgbClr val="CEECFF"/>
                      </a:solidFill>
                      <a:prstDash val="solid"/>
                      <a:round/>
                      <a:headEnd type="none" w="med" len="med"/>
                      <a:tailEnd type="none" w="med" len="med"/>
                    </a:lnR>
                    <a:lnT w="9525" cap="flat" cmpd="sng" algn="ctr">
                      <a:solidFill>
                        <a:srgbClr val="CEECFF"/>
                      </a:solidFill>
                      <a:prstDash val="solid"/>
                      <a:round/>
                      <a:headEnd type="none" w="med" len="med"/>
                      <a:tailEnd type="none" w="med" len="med"/>
                    </a:lnT>
                    <a:lnB w="28575" cap="flat" cmpd="sng" algn="ctr">
                      <a:solidFill>
                        <a:srgbClr val="CEECFF"/>
                      </a:solidFill>
                      <a:prstDash val="solid"/>
                      <a:round/>
                      <a:headEnd type="none" w="med" len="med"/>
                      <a:tailEnd type="none" w="med" len="med"/>
                    </a:lnB>
                    <a:lnTlToBr>
                      <a:noFill/>
                    </a:lnTlToBr>
                    <a:lnBlToTr>
                      <a:noFill/>
                    </a:lnBlToTr>
                    <a:solidFill>
                      <a:srgbClr val="CEECFF">
                        <a:alpha val="50000"/>
                      </a:srgbClr>
                    </a:solidFill>
                  </a:tcPr>
                </a:tc>
              </a:tr>
            </a:tbl>
          </a:graphicData>
        </a:graphic>
      </p:graphicFrame>
    </p:spTree>
    <p:extLst>
      <p:ext uri="{BB962C8B-B14F-4D97-AF65-F5344CB8AC3E}">
        <p14:creationId xmlns="" xmlns:p14="http://schemas.microsoft.com/office/powerpoint/2010/main" val="183310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392877" y="2678901"/>
            <a:ext cx="8358246" cy="1500198"/>
            <a:chOff x="428596" y="2357430"/>
            <a:chExt cx="8358246" cy="1500198"/>
          </a:xfrm>
        </p:grpSpPr>
        <p:grpSp>
          <p:nvGrpSpPr>
            <p:cNvPr id="32" name="组合 31"/>
            <p:cNvGrpSpPr/>
            <p:nvPr/>
          </p:nvGrpSpPr>
          <p:grpSpPr>
            <a:xfrm>
              <a:off x="428596" y="2571744"/>
              <a:ext cx="8358246" cy="1285884"/>
              <a:chOff x="857224" y="2571744"/>
              <a:chExt cx="7429552" cy="1143008"/>
            </a:xfrm>
            <a:solidFill>
              <a:srgbClr val="A50021"/>
            </a:solidFill>
          </p:grpSpPr>
          <p:sp>
            <p:nvSpPr>
              <p:cNvPr id="28" name="五边形 27"/>
              <p:cNvSpPr/>
              <p:nvPr/>
            </p:nvSpPr>
            <p:spPr>
              <a:xfrm>
                <a:off x="857224" y="2571744"/>
                <a:ext cx="2071702" cy="1143008"/>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mtClean="0">
                    <a:latin typeface="微软雅黑" pitchFamily="34" charset="-122"/>
                    <a:ea typeface="微软雅黑" pitchFamily="34" charset="-122"/>
                  </a:rPr>
                  <a:t>本周导读</a:t>
                </a:r>
                <a:endParaRPr lang="zh-CN" altLang="en-US" b="1">
                  <a:latin typeface="微软雅黑" pitchFamily="34" charset="-122"/>
                  <a:ea typeface="微软雅黑" pitchFamily="34" charset="-122"/>
                </a:endParaRPr>
              </a:p>
            </p:txBody>
          </p:sp>
          <p:sp>
            <p:nvSpPr>
              <p:cNvPr id="29" name="燕尾形 28"/>
              <p:cNvSpPr/>
              <p:nvPr/>
            </p:nvSpPr>
            <p:spPr>
              <a:xfrm>
                <a:off x="2428860" y="2571744"/>
                <a:ext cx="2365392" cy="1143008"/>
              </a:xfrm>
              <a:prstGeom prst="chevron">
                <a:avLst/>
              </a:prstGeom>
              <a:solidFill>
                <a:srgbClr val="B7DEE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微软雅黑" pitchFamily="34" charset="-122"/>
                    <a:ea typeface="微软雅黑" pitchFamily="34" charset="-122"/>
                  </a:rPr>
                  <a:t>产品和营销案例分析</a:t>
                </a:r>
                <a:endParaRPr lang="zh-CN" altLang="en-US" b="1" dirty="0">
                  <a:solidFill>
                    <a:srgbClr val="C00000"/>
                  </a:solidFill>
                  <a:latin typeface="微软雅黑" pitchFamily="34" charset="-122"/>
                  <a:ea typeface="微软雅黑" pitchFamily="34" charset="-122"/>
                </a:endParaRPr>
              </a:p>
            </p:txBody>
          </p:sp>
          <p:sp>
            <p:nvSpPr>
              <p:cNvPr id="30" name="燕尾形 29"/>
              <p:cNvSpPr/>
              <p:nvPr/>
            </p:nvSpPr>
            <p:spPr>
              <a:xfrm>
                <a:off x="4286248" y="2571744"/>
                <a:ext cx="2214578" cy="1143008"/>
              </a:xfrm>
              <a:prstGeom prst="chevron">
                <a:avLst/>
              </a:prstGeom>
              <a:solidFill>
                <a:srgbClr val="B7DEE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latin typeface="微软雅黑" pitchFamily="34" charset="-122"/>
                    <a:ea typeface="微软雅黑" pitchFamily="34" charset="-122"/>
                  </a:rPr>
                  <a:t>市场概况</a:t>
                </a:r>
              </a:p>
            </p:txBody>
          </p:sp>
          <p:sp>
            <p:nvSpPr>
              <p:cNvPr id="31" name="燕尾形 30"/>
              <p:cNvSpPr/>
              <p:nvPr/>
            </p:nvSpPr>
            <p:spPr>
              <a:xfrm>
                <a:off x="6000760" y="2571744"/>
                <a:ext cx="2286016" cy="1143008"/>
              </a:xfrm>
              <a:prstGeom prst="chevron">
                <a:avLst/>
              </a:prstGeom>
              <a:solidFill>
                <a:srgbClr val="B7DEE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00000"/>
                    </a:solidFill>
                    <a:latin typeface="微软雅黑" pitchFamily="34" charset="-122"/>
                    <a:ea typeface="微软雅黑" pitchFamily="34" charset="-122"/>
                  </a:rPr>
                  <a:t>市场咨询</a:t>
                </a:r>
              </a:p>
            </p:txBody>
          </p:sp>
        </p:grpSp>
        <p:sp>
          <p:nvSpPr>
            <p:cNvPr id="33" name="矩形 32"/>
            <p:cNvSpPr/>
            <p:nvPr/>
          </p:nvSpPr>
          <p:spPr>
            <a:xfrm>
              <a:off x="1071538"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itchFamily="34" charset="-122"/>
                  <a:ea typeface="微软雅黑" pitchFamily="34" charset="-122"/>
                  <a:cs typeface="Arial" pitchFamily="34" charset="0"/>
                </a:rPr>
                <a:t>1</a:t>
              </a:r>
              <a:endParaRPr lang="zh-CN" altLang="en-US" sz="2000" b="1" dirty="0">
                <a:solidFill>
                  <a:schemeClr val="bg1"/>
                </a:solidFill>
                <a:latin typeface="微软雅黑" pitchFamily="34" charset="-122"/>
                <a:ea typeface="微软雅黑" pitchFamily="34" charset="-122"/>
                <a:cs typeface="Arial" pitchFamily="34" charset="0"/>
              </a:endParaRPr>
            </a:p>
          </p:txBody>
        </p:sp>
        <p:sp>
          <p:nvSpPr>
            <p:cNvPr id="34" name="矩形 33"/>
            <p:cNvSpPr/>
            <p:nvPr/>
          </p:nvSpPr>
          <p:spPr>
            <a:xfrm>
              <a:off x="3071802"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itchFamily="34" charset="-122"/>
                  <a:ea typeface="微软雅黑" pitchFamily="34" charset="-122"/>
                  <a:cs typeface="Arial" pitchFamily="34" charset="0"/>
                </a:rPr>
                <a:t>2</a:t>
              </a:r>
              <a:endParaRPr lang="zh-CN" altLang="en-US" sz="2000" b="1">
                <a:solidFill>
                  <a:schemeClr val="bg1"/>
                </a:solidFill>
                <a:latin typeface="微软雅黑" pitchFamily="34" charset="-122"/>
                <a:ea typeface="微软雅黑" pitchFamily="34" charset="-122"/>
                <a:cs typeface="Arial" pitchFamily="34" charset="0"/>
              </a:endParaRPr>
            </a:p>
          </p:txBody>
        </p:sp>
        <p:sp>
          <p:nvSpPr>
            <p:cNvPr id="35" name="矩形 34"/>
            <p:cNvSpPr/>
            <p:nvPr/>
          </p:nvSpPr>
          <p:spPr>
            <a:xfrm>
              <a:off x="5072066"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itchFamily="34" charset="-122"/>
                  <a:ea typeface="微软雅黑" pitchFamily="34" charset="-122"/>
                  <a:cs typeface="Arial" pitchFamily="34" charset="0"/>
                </a:rPr>
                <a:t>3</a:t>
              </a:r>
              <a:endParaRPr lang="zh-CN" altLang="en-US" sz="2000" b="1">
                <a:solidFill>
                  <a:schemeClr val="bg1"/>
                </a:solidFill>
                <a:latin typeface="微软雅黑" pitchFamily="34" charset="-122"/>
                <a:ea typeface="微软雅黑" pitchFamily="34" charset="-122"/>
                <a:cs typeface="Arial" pitchFamily="34" charset="0"/>
              </a:endParaRPr>
            </a:p>
          </p:txBody>
        </p:sp>
        <p:sp>
          <p:nvSpPr>
            <p:cNvPr id="36" name="矩形 35"/>
            <p:cNvSpPr/>
            <p:nvPr/>
          </p:nvSpPr>
          <p:spPr>
            <a:xfrm>
              <a:off x="7072330" y="2357430"/>
              <a:ext cx="500066" cy="357190"/>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itchFamily="34" charset="-122"/>
                  <a:ea typeface="微软雅黑" pitchFamily="34" charset="-122"/>
                  <a:cs typeface="Arial" pitchFamily="34" charset="0"/>
                </a:rPr>
                <a:t>4</a:t>
              </a:r>
              <a:endParaRPr lang="zh-CN" altLang="en-US" sz="2000" b="1">
                <a:solidFill>
                  <a:schemeClr val="bg1"/>
                </a:solidFill>
                <a:latin typeface="微软雅黑" pitchFamily="34" charset="-122"/>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696923" y="2776541"/>
            <a:ext cx="1943100" cy="1079500"/>
            <a:chOff x="431" y="1741"/>
            <a:chExt cx="907" cy="555"/>
          </a:xfrm>
        </p:grpSpPr>
        <p:pic>
          <p:nvPicPr>
            <p:cNvPr id="76804" name="Picture 9" descr="{E2C8F949-E13A-4184-AD21-60B727E4E010}"/>
            <p:cNvPicPr>
              <a:picLocks noChangeAspect="1" noChangeArrowheads="1"/>
            </p:cNvPicPr>
            <p:nvPr/>
          </p:nvPicPr>
          <p:blipFill>
            <a:blip r:embed="rId2" cstate="print"/>
            <a:srcRect/>
            <a:stretch>
              <a:fillRect/>
            </a:stretch>
          </p:blipFill>
          <p:spPr bwMode="auto">
            <a:xfrm>
              <a:off x="975" y="2132"/>
              <a:ext cx="136" cy="164"/>
            </a:xfrm>
            <a:prstGeom prst="rect">
              <a:avLst/>
            </a:prstGeom>
            <a:noFill/>
            <a:ln w="9525">
              <a:noFill/>
              <a:miter lim="800000"/>
              <a:headEnd/>
              <a:tailEnd/>
            </a:ln>
          </p:spPr>
        </p:pic>
        <p:pic>
          <p:nvPicPr>
            <p:cNvPr id="76805" name="Picture 15" descr="{E2C8F949-E13A-4184-AD21-60B727E4E010}"/>
            <p:cNvPicPr>
              <a:picLocks noChangeAspect="1" noChangeArrowheads="1"/>
            </p:cNvPicPr>
            <p:nvPr/>
          </p:nvPicPr>
          <p:blipFill>
            <a:blip r:embed="rId2" cstate="print"/>
            <a:srcRect/>
            <a:stretch>
              <a:fillRect/>
            </a:stretch>
          </p:blipFill>
          <p:spPr bwMode="auto">
            <a:xfrm>
              <a:off x="1202" y="1923"/>
              <a:ext cx="136" cy="164"/>
            </a:xfrm>
            <a:prstGeom prst="rect">
              <a:avLst/>
            </a:prstGeom>
            <a:noFill/>
            <a:ln w="9525">
              <a:noFill/>
              <a:miter lim="800000"/>
              <a:headEnd/>
              <a:tailEnd/>
            </a:ln>
          </p:spPr>
        </p:pic>
        <p:pic>
          <p:nvPicPr>
            <p:cNvPr id="76806" name="Picture 16" descr="{E2C8F949-E13A-4184-AD21-60B727E4E010}"/>
            <p:cNvPicPr>
              <a:picLocks noChangeAspect="1" noChangeArrowheads="1"/>
            </p:cNvPicPr>
            <p:nvPr/>
          </p:nvPicPr>
          <p:blipFill>
            <a:blip r:embed="rId2" cstate="print"/>
            <a:srcRect/>
            <a:stretch>
              <a:fillRect/>
            </a:stretch>
          </p:blipFill>
          <p:spPr bwMode="auto">
            <a:xfrm>
              <a:off x="1111" y="1832"/>
              <a:ext cx="136" cy="164"/>
            </a:xfrm>
            <a:prstGeom prst="rect">
              <a:avLst/>
            </a:prstGeom>
            <a:noFill/>
            <a:ln w="9525">
              <a:noFill/>
              <a:miter lim="800000"/>
              <a:headEnd/>
              <a:tailEnd/>
            </a:ln>
          </p:spPr>
        </p:pic>
        <p:pic>
          <p:nvPicPr>
            <p:cNvPr id="76807" name="Picture 17" descr="{E2C8F949-E13A-4184-AD21-60B727E4E010}"/>
            <p:cNvPicPr>
              <a:picLocks noChangeAspect="1" noChangeArrowheads="1"/>
            </p:cNvPicPr>
            <p:nvPr/>
          </p:nvPicPr>
          <p:blipFill>
            <a:blip r:embed="rId2" cstate="print"/>
            <a:srcRect/>
            <a:stretch>
              <a:fillRect/>
            </a:stretch>
          </p:blipFill>
          <p:spPr bwMode="auto">
            <a:xfrm>
              <a:off x="975" y="1741"/>
              <a:ext cx="136" cy="164"/>
            </a:xfrm>
            <a:prstGeom prst="rect">
              <a:avLst/>
            </a:prstGeom>
            <a:noFill/>
            <a:ln w="9525">
              <a:noFill/>
              <a:miter lim="800000"/>
              <a:headEnd/>
              <a:tailEnd/>
            </a:ln>
          </p:spPr>
        </p:pic>
        <p:pic>
          <p:nvPicPr>
            <p:cNvPr id="76808" name="Picture 18" descr="{E2C8F949-E13A-4184-AD21-60B727E4E010}"/>
            <p:cNvPicPr>
              <a:picLocks noChangeAspect="1" noChangeArrowheads="1"/>
            </p:cNvPicPr>
            <p:nvPr/>
          </p:nvPicPr>
          <p:blipFill>
            <a:blip r:embed="rId2" cstate="print"/>
            <a:srcRect/>
            <a:stretch>
              <a:fillRect/>
            </a:stretch>
          </p:blipFill>
          <p:spPr bwMode="auto">
            <a:xfrm>
              <a:off x="975" y="1940"/>
              <a:ext cx="136" cy="164"/>
            </a:xfrm>
            <a:prstGeom prst="rect">
              <a:avLst/>
            </a:prstGeom>
            <a:noFill/>
            <a:ln w="9525">
              <a:noFill/>
              <a:miter lim="800000"/>
              <a:headEnd/>
              <a:tailEnd/>
            </a:ln>
          </p:spPr>
        </p:pic>
        <p:pic>
          <p:nvPicPr>
            <p:cNvPr id="76809" name="Picture 19" descr="{E2C8F949-E13A-4184-AD21-60B727E4E010}"/>
            <p:cNvPicPr>
              <a:picLocks noChangeAspect="1" noChangeArrowheads="1"/>
            </p:cNvPicPr>
            <p:nvPr/>
          </p:nvPicPr>
          <p:blipFill>
            <a:blip r:embed="rId2" cstate="print"/>
            <a:srcRect/>
            <a:stretch>
              <a:fillRect/>
            </a:stretch>
          </p:blipFill>
          <p:spPr bwMode="auto">
            <a:xfrm>
              <a:off x="839" y="1940"/>
              <a:ext cx="136" cy="164"/>
            </a:xfrm>
            <a:prstGeom prst="rect">
              <a:avLst/>
            </a:prstGeom>
            <a:noFill/>
            <a:ln w="9525">
              <a:noFill/>
              <a:miter lim="800000"/>
              <a:headEnd/>
              <a:tailEnd/>
            </a:ln>
          </p:spPr>
        </p:pic>
        <p:pic>
          <p:nvPicPr>
            <p:cNvPr id="76810" name="Picture 20" descr="{E2C8F949-E13A-4184-AD21-60B727E4E010}"/>
            <p:cNvPicPr>
              <a:picLocks noChangeAspect="1" noChangeArrowheads="1"/>
            </p:cNvPicPr>
            <p:nvPr/>
          </p:nvPicPr>
          <p:blipFill>
            <a:blip r:embed="rId2" cstate="print"/>
            <a:srcRect/>
            <a:stretch>
              <a:fillRect/>
            </a:stretch>
          </p:blipFill>
          <p:spPr bwMode="auto">
            <a:xfrm>
              <a:off x="703" y="1940"/>
              <a:ext cx="136" cy="164"/>
            </a:xfrm>
            <a:prstGeom prst="rect">
              <a:avLst/>
            </a:prstGeom>
            <a:noFill/>
            <a:ln w="9525">
              <a:noFill/>
              <a:miter lim="800000"/>
              <a:headEnd/>
              <a:tailEnd/>
            </a:ln>
          </p:spPr>
        </p:pic>
        <p:pic>
          <p:nvPicPr>
            <p:cNvPr id="76811" name="Picture 21" descr="{E2C8F949-E13A-4184-AD21-60B727E4E010}"/>
            <p:cNvPicPr>
              <a:picLocks noChangeAspect="1" noChangeArrowheads="1"/>
            </p:cNvPicPr>
            <p:nvPr/>
          </p:nvPicPr>
          <p:blipFill>
            <a:blip r:embed="rId2" cstate="print"/>
            <a:srcRect/>
            <a:stretch>
              <a:fillRect/>
            </a:stretch>
          </p:blipFill>
          <p:spPr bwMode="auto">
            <a:xfrm>
              <a:off x="567" y="1940"/>
              <a:ext cx="136" cy="164"/>
            </a:xfrm>
            <a:prstGeom prst="rect">
              <a:avLst/>
            </a:prstGeom>
            <a:noFill/>
            <a:ln w="9525">
              <a:noFill/>
              <a:miter lim="800000"/>
              <a:headEnd/>
              <a:tailEnd/>
            </a:ln>
          </p:spPr>
        </p:pic>
        <p:pic>
          <p:nvPicPr>
            <p:cNvPr id="76812" name="Picture 22" descr="{E2C8F949-E13A-4184-AD21-60B727E4E010}"/>
            <p:cNvPicPr>
              <a:picLocks noChangeAspect="1" noChangeArrowheads="1"/>
            </p:cNvPicPr>
            <p:nvPr/>
          </p:nvPicPr>
          <p:blipFill>
            <a:blip r:embed="rId2" cstate="print"/>
            <a:srcRect/>
            <a:stretch>
              <a:fillRect/>
            </a:stretch>
          </p:blipFill>
          <p:spPr bwMode="auto">
            <a:xfrm>
              <a:off x="431" y="1940"/>
              <a:ext cx="136" cy="164"/>
            </a:xfrm>
            <a:prstGeom prst="rect">
              <a:avLst/>
            </a:prstGeom>
            <a:noFill/>
            <a:ln w="9525">
              <a:noFill/>
              <a:miter lim="800000"/>
              <a:headEnd/>
              <a:tailEnd/>
            </a:ln>
          </p:spPr>
        </p:pic>
        <p:pic>
          <p:nvPicPr>
            <p:cNvPr id="76813" name="Picture 14" descr="{E2C8F949-E13A-4184-AD21-60B727E4E010}"/>
            <p:cNvPicPr>
              <a:picLocks noChangeAspect="1" noChangeArrowheads="1"/>
            </p:cNvPicPr>
            <p:nvPr/>
          </p:nvPicPr>
          <p:blipFill>
            <a:blip r:embed="rId2" cstate="print"/>
            <a:srcRect/>
            <a:stretch>
              <a:fillRect/>
            </a:stretch>
          </p:blipFill>
          <p:spPr bwMode="auto">
            <a:xfrm>
              <a:off x="1111" y="2024"/>
              <a:ext cx="136" cy="164"/>
            </a:xfrm>
            <a:prstGeom prst="rect">
              <a:avLst/>
            </a:prstGeom>
            <a:noFill/>
            <a:ln w="9525">
              <a:noFill/>
              <a:miter lim="800000"/>
              <a:headEnd/>
              <a:tailEnd/>
            </a:ln>
          </p:spPr>
        </p:pic>
      </p:grpSp>
      <p:pic>
        <p:nvPicPr>
          <p:cNvPr id="76803" name="Picture 13"/>
          <p:cNvPicPr>
            <a:picLocks noChangeAspect="1" noChangeArrowheads="1"/>
          </p:cNvPicPr>
          <p:nvPr/>
        </p:nvPicPr>
        <p:blipFill>
          <a:blip r:embed="rId3" cstate="print"/>
          <a:srcRect/>
          <a:stretch>
            <a:fillRect/>
          </a:stretch>
        </p:blipFill>
        <p:spPr bwMode="auto">
          <a:xfrm>
            <a:off x="3071823" y="2667004"/>
            <a:ext cx="3000375" cy="13335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2" y="-24"/>
            <a:ext cx="9144032" cy="2214578"/>
            <a:chOff x="120" y="768"/>
            <a:chExt cx="5544" cy="1440"/>
          </a:xfrm>
        </p:grpSpPr>
        <p:pic>
          <p:nvPicPr>
            <p:cNvPr id="14348" name="Picture 5" descr="1224142682"/>
            <p:cNvPicPr>
              <a:picLocks noChangeAspect="1" noChangeArrowheads="1"/>
            </p:cNvPicPr>
            <p:nvPr/>
          </p:nvPicPr>
          <p:blipFill>
            <a:blip r:embed="rId2" cstate="print"/>
            <a:srcRect/>
            <a:stretch>
              <a:fillRect/>
            </a:stretch>
          </p:blipFill>
          <p:spPr bwMode="auto">
            <a:xfrm>
              <a:off x="3856" y="768"/>
              <a:ext cx="1808" cy="1440"/>
            </a:xfrm>
            <a:prstGeom prst="rect">
              <a:avLst/>
            </a:prstGeom>
            <a:noFill/>
            <a:ln w="9525">
              <a:noFill/>
              <a:miter lim="800000"/>
              <a:headEnd/>
              <a:tailEnd/>
            </a:ln>
          </p:spPr>
        </p:pic>
        <p:pic>
          <p:nvPicPr>
            <p:cNvPr id="14349" name="Picture 6"/>
            <p:cNvPicPr>
              <a:picLocks noChangeAspect="1" noChangeArrowheads="1"/>
            </p:cNvPicPr>
            <p:nvPr/>
          </p:nvPicPr>
          <p:blipFill>
            <a:blip r:embed="rId3" cstate="print"/>
            <a:srcRect/>
            <a:stretch>
              <a:fillRect/>
            </a:stretch>
          </p:blipFill>
          <p:spPr bwMode="auto">
            <a:xfrm>
              <a:off x="2016" y="768"/>
              <a:ext cx="1872" cy="1440"/>
            </a:xfrm>
            <a:prstGeom prst="rect">
              <a:avLst/>
            </a:prstGeom>
            <a:noFill/>
            <a:ln w="9525">
              <a:noFill/>
              <a:miter lim="800000"/>
              <a:headEnd/>
              <a:tailEnd/>
            </a:ln>
          </p:spPr>
        </p:pic>
        <p:pic>
          <p:nvPicPr>
            <p:cNvPr id="14350" name="Picture 7"/>
            <p:cNvPicPr>
              <a:picLocks noChangeAspect="1" noChangeArrowheads="1"/>
            </p:cNvPicPr>
            <p:nvPr/>
          </p:nvPicPr>
          <p:blipFill>
            <a:blip r:embed="rId4" cstate="print"/>
            <a:srcRect/>
            <a:stretch>
              <a:fillRect/>
            </a:stretch>
          </p:blipFill>
          <p:spPr bwMode="auto">
            <a:xfrm>
              <a:off x="120" y="768"/>
              <a:ext cx="1896" cy="1440"/>
            </a:xfrm>
            <a:prstGeom prst="rect">
              <a:avLst/>
            </a:prstGeom>
            <a:noFill/>
            <a:ln w="9525">
              <a:noFill/>
              <a:miter lim="800000"/>
              <a:headEnd/>
              <a:tailEnd/>
            </a:ln>
          </p:spPr>
        </p:pic>
      </p:grpSp>
      <p:graphicFrame>
        <p:nvGraphicFramePr>
          <p:cNvPr id="3" name="图示 2"/>
          <p:cNvGraphicFramePr/>
          <p:nvPr/>
        </p:nvGraphicFramePr>
        <p:xfrm>
          <a:off x="2667000" y="3789363"/>
          <a:ext cx="3657600" cy="2590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347" name="Text Box 16"/>
          <p:cNvSpPr txBox="1">
            <a:spLocks noChangeArrowheads="1"/>
          </p:cNvSpPr>
          <p:nvPr/>
        </p:nvSpPr>
        <p:spPr bwMode="auto">
          <a:xfrm>
            <a:off x="0" y="2981325"/>
            <a:ext cx="9144000" cy="519113"/>
          </a:xfrm>
          <a:prstGeom prst="rect">
            <a:avLst/>
          </a:prstGeom>
          <a:noFill/>
          <a:ln w="9525" algn="ctr">
            <a:noFill/>
            <a:miter lim="800000"/>
            <a:headEnd/>
            <a:tailEnd/>
          </a:ln>
        </p:spPr>
        <p:txBody>
          <a:bodyPr>
            <a:spAutoFit/>
          </a:bodyPr>
          <a:lstStyle/>
          <a:p>
            <a:pPr algn="ctr">
              <a:spcBef>
                <a:spcPct val="50000"/>
              </a:spcBef>
            </a:pPr>
            <a:r>
              <a:rPr lang="zh-CN" altLang="en-US" sz="2800" b="1">
                <a:solidFill>
                  <a:srgbClr val="B2B2B2"/>
                </a:solidFill>
                <a:ea typeface="微软雅黑" pitchFamily="34" charset="-122"/>
              </a:rPr>
              <a:t>重庆铭腾汇景市场信息咨询有限公司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6"/>
          <p:cNvSpPr>
            <a:spLocks noChangeArrowheads="1"/>
          </p:cNvSpPr>
          <p:nvPr/>
        </p:nvSpPr>
        <p:spPr bwMode="auto">
          <a:xfrm>
            <a:off x="4071934" y="3857628"/>
            <a:ext cx="4860000" cy="2808000"/>
          </a:xfrm>
          <a:prstGeom prst="roundRect">
            <a:avLst>
              <a:gd name="adj" fmla="val 16667"/>
            </a:avLst>
          </a:prstGeom>
          <a:solidFill>
            <a:srgbClr val="808000">
              <a:alpha val="30000"/>
            </a:srgbClr>
          </a:solidFill>
          <a:ln>
            <a:noFill/>
          </a:ln>
          <a:extLst/>
        </p:spPr>
        <p:txBody>
          <a:bodyPr wrap="none" anchor="ctr"/>
          <a:lstStyle/>
          <a:p>
            <a:pPr>
              <a:defRPr/>
            </a:pPr>
            <a:endParaRPr lang="zh-CN" altLang="en-US" sz="1600" i="1">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20" name="Rectangle 14"/>
          <p:cNvSpPr>
            <a:spLocks noChangeArrowheads="1"/>
          </p:cNvSpPr>
          <p:nvPr/>
        </p:nvSpPr>
        <p:spPr bwMode="auto">
          <a:xfrm>
            <a:off x="0" y="188913"/>
            <a:ext cx="3708400" cy="503237"/>
          </a:xfrm>
          <a:prstGeom prst="rect">
            <a:avLst/>
          </a:prstGeom>
          <a:solidFill>
            <a:srgbClr val="A50021"/>
          </a:solidFill>
          <a:ln w="9525">
            <a:noFill/>
            <a:miter lim="800000"/>
            <a:headEnd/>
            <a:tailEnd/>
          </a:ln>
        </p:spPr>
        <p:txBody>
          <a:bodyPr anchorCtr="1"/>
          <a:lstStyle/>
          <a:p>
            <a:pPr algn="l"/>
            <a:r>
              <a:rPr lang="zh-CN" altLang="en-US" sz="2200" b="1" dirty="0">
                <a:solidFill>
                  <a:schemeClr val="bg1"/>
                </a:solidFill>
                <a:latin typeface="微软雅黑" pitchFamily="34" charset="-122"/>
                <a:ea typeface="微软雅黑" pitchFamily="34" charset="-122"/>
              </a:rPr>
              <a:t>本周导读</a:t>
            </a:r>
            <a:r>
              <a:rPr lang="en-US" altLang="zh-CN" sz="2200" b="1" dirty="0">
                <a:solidFill>
                  <a:schemeClr val="bg1"/>
                </a:solidFill>
                <a:latin typeface="微软雅黑" pitchFamily="34" charset="-122"/>
                <a:ea typeface="微软雅黑" pitchFamily="34" charset="-122"/>
              </a:rPr>
              <a:t>——</a:t>
            </a:r>
            <a:r>
              <a:rPr lang="zh-CN" altLang="en-US" sz="2200" b="1" dirty="0">
                <a:solidFill>
                  <a:srgbClr val="FFCC66"/>
                </a:solidFill>
                <a:latin typeface="微软雅黑" pitchFamily="34" charset="-122"/>
                <a:ea typeface="微软雅黑" pitchFamily="34" charset="-122"/>
              </a:rPr>
              <a:t>本周大事件</a:t>
            </a:r>
          </a:p>
        </p:txBody>
      </p:sp>
      <p:cxnSp>
        <p:nvCxnSpPr>
          <p:cNvPr id="9221" name="直接连接符 4"/>
          <p:cNvCxnSpPr>
            <a:cxnSpLocks noChangeShapeType="1"/>
          </p:cNvCxnSpPr>
          <p:nvPr/>
        </p:nvCxnSpPr>
        <p:spPr bwMode="auto">
          <a:xfrm>
            <a:off x="0" y="855663"/>
            <a:ext cx="9144000" cy="1587"/>
          </a:xfrm>
          <a:prstGeom prst="line">
            <a:avLst/>
          </a:prstGeom>
          <a:noFill/>
          <a:ln w="63500" algn="ctr">
            <a:solidFill>
              <a:srgbClr val="A50021"/>
            </a:solidFill>
            <a:round/>
            <a:headEnd/>
            <a:tailEnd/>
          </a:ln>
        </p:spPr>
      </p:cxnSp>
      <p:sp>
        <p:nvSpPr>
          <p:cNvPr id="15" name="AutoShape 6"/>
          <p:cNvSpPr>
            <a:spLocks noChangeArrowheads="1"/>
          </p:cNvSpPr>
          <p:nvPr/>
        </p:nvSpPr>
        <p:spPr bwMode="auto">
          <a:xfrm>
            <a:off x="179388" y="1000108"/>
            <a:ext cx="4729963" cy="2808000"/>
          </a:xfrm>
          <a:prstGeom prst="roundRect">
            <a:avLst>
              <a:gd name="adj" fmla="val 16667"/>
            </a:avLst>
          </a:prstGeom>
          <a:solidFill>
            <a:srgbClr val="808000">
              <a:alpha val="30000"/>
            </a:srgbClr>
          </a:solidFill>
          <a:ln>
            <a:noFill/>
          </a:ln>
          <a:extLst/>
        </p:spPr>
        <p:txBody>
          <a:bodyPr wrap="none" anchor="ctr"/>
          <a:lstStyle/>
          <a:p>
            <a:pPr>
              <a:defRPr/>
            </a:pPr>
            <a:endParaRPr lang="zh-CN" altLang="en-US" sz="1600" i="1">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23" name="Text Box 4"/>
          <p:cNvSpPr txBox="1">
            <a:spLocks noChangeArrowheads="1"/>
          </p:cNvSpPr>
          <p:nvPr/>
        </p:nvSpPr>
        <p:spPr bwMode="auto">
          <a:xfrm>
            <a:off x="701676" y="1137234"/>
            <a:ext cx="4118900" cy="2550373"/>
          </a:xfrm>
          <a:prstGeom prst="rect">
            <a:avLst/>
          </a:prstGeom>
          <a:noFill/>
          <a:ln w="9525" algn="ctr">
            <a:noFill/>
            <a:miter lim="800000"/>
            <a:headEnd/>
            <a:tailEnd/>
          </a:ln>
        </p:spPr>
        <p:txBody>
          <a:bodyPr wrap="square" tIns="18000" bIns="18000">
            <a:spAutoFit/>
          </a:bodyPr>
          <a:lstStyle/>
          <a:p>
            <a:pPr>
              <a:lnSpc>
                <a:spcPct val="120000"/>
              </a:lnSpc>
              <a:spcBef>
                <a:spcPct val="50000"/>
              </a:spcBef>
            </a:pPr>
            <a:r>
              <a:rPr lang="zh-CN" altLang="en-US" sz="1600" b="1" dirty="0" smtClean="0">
                <a:solidFill>
                  <a:srgbClr val="A50021"/>
                </a:solidFill>
                <a:latin typeface="微软雅黑" pitchFamily="34" charset="-122"/>
                <a:ea typeface="微软雅黑" pitchFamily="34" charset="-122"/>
                <a:cs typeface="Times New Roman" panose="02020603050405020304" pitchFamily="18" charset="0"/>
              </a:rPr>
              <a:t>央行时隔两年首度降息，刺激宏观经济，提高购房者入市积极性 </a:t>
            </a:r>
          </a:p>
          <a:p>
            <a:pPr>
              <a:lnSpc>
                <a:spcPct val="130000"/>
              </a:lnSpc>
              <a:spcBef>
                <a:spcPts val="780"/>
              </a:spcBef>
            </a:pP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11</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月</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21</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日，央行决定，自</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2014</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年</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11</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月</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22</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日起</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，金融机构</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一年期贷款基准利率下调</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0.4</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个百分点至</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5.6%</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，一年期存款基准利率下调</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0.25</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个百分点至</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2.75%</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。当前经济下行压力大，通胀持续低于预期，央行此举直接刺激宏观经济，降低企业融资成本。对于楼市来说，一方面</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实质上降低了购房者成本</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，另一方面与前期政策形成叠加效应，</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购房者入市积极性提高</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a:t>
            </a:r>
          </a:p>
        </p:txBody>
      </p:sp>
      <p:sp>
        <p:nvSpPr>
          <p:cNvPr id="9224" name="WordArt 6" descr="白色大理石"/>
          <p:cNvSpPr>
            <a:spLocks noChangeArrowheads="1" noChangeShapeType="1" noTextEdit="1"/>
          </p:cNvSpPr>
          <p:nvPr/>
        </p:nvSpPr>
        <p:spPr bwMode="auto">
          <a:xfrm>
            <a:off x="261938" y="1229854"/>
            <a:ext cx="503237" cy="3603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altLang="zh-CN" sz="3600" kern="10" dirty="0">
                <a:ln w="9525">
                  <a:round/>
                  <a:headEnd/>
                  <a:tailEnd/>
                </a:ln>
                <a:blipFill dpi="0" rotWithShape="0">
                  <a:blip r:embed="rId2"/>
                  <a:srcRect/>
                  <a:tile tx="0" ty="0" sx="100000" sy="100000" flip="none" algn="tl"/>
                </a:blipFill>
                <a:latin typeface="微软雅黑" pitchFamily="34" charset="-122"/>
                <a:ea typeface="微软雅黑" pitchFamily="34" charset="-122"/>
                <a:cs typeface="Arial"/>
              </a:rPr>
              <a:t>&amp;1.</a:t>
            </a:r>
            <a:endParaRPr lang="zh-CN" altLang="en-US" sz="3600" kern="10" dirty="0">
              <a:ln w="9525">
                <a:round/>
                <a:headEnd/>
                <a:tailEnd/>
              </a:ln>
              <a:blipFill dpi="0" rotWithShape="0">
                <a:blip r:embed="rId2"/>
                <a:srcRect/>
                <a:tile tx="0" ty="0" sx="100000" sy="100000" flip="none" algn="tl"/>
              </a:blipFill>
              <a:latin typeface="微软雅黑" pitchFamily="34" charset="-122"/>
              <a:ea typeface="微软雅黑" pitchFamily="34" charset="-122"/>
              <a:cs typeface="Arial"/>
            </a:endParaRPr>
          </a:p>
        </p:txBody>
      </p:sp>
      <p:sp>
        <p:nvSpPr>
          <p:cNvPr id="9225" name="Text Box 4"/>
          <p:cNvSpPr txBox="1">
            <a:spLocks noChangeArrowheads="1"/>
          </p:cNvSpPr>
          <p:nvPr/>
        </p:nvSpPr>
        <p:spPr bwMode="auto">
          <a:xfrm>
            <a:off x="4643438" y="3994139"/>
            <a:ext cx="4243110" cy="2603790"/>
          </a:xfrm>
          <a:prstGeom prst="rect">
            <a:avLst/>
          </a:prstGeom>
          <a:noFill/>
          <a:ln w="9525" algn="ctr">
            <a:noFill/>
            <a:miter lim="800000"/>
            <a:headEnd/>
            <a:tailEnd/>
          </a:ln>
        </p:spPr>
        <p:txBody>
          <a:bodyPr wrap="square">
            <a:spAutoFit/>
          </a:bodyPr>
          <a:lstStyle/>
          <a:p>
            <a:pPr>
              <a:lnSpc>
                <a:spcPct val="120000"/>
              </a:lnSpc>
              <a:spcBef>
                <a:spcPct val="50000"/>
              </a:spcBef>
            </a:pPr>
            <a:r>
              <a:rPr lang="zh-CN" altLang="en-US" sz="1600" b="1" dirty="0" smtClean="0">
                <a:solidFill>
                  <a:srgbClr val="A50021"/>
                </a:solidFill>
                <a:latin typeface="微软雅黑" pitchFamily="34" charset="-122"/>
                <a:ea typeface="微软雅黑" pitchFamily="34" charset="-122"/>
                <a:cs typeface="Times New Roman" panose="02020603050405020304" pitchFamily="18" charset="0"/>
              </a:rPr>
              <a:t>国务院调整城市规模划分调整，统计口径变为城区常住人口，重庆位居超大城市行列</a:t>
            </a:r>
          </a:p>
          <a:p>
            <a:pPr>
              <a:lnSpc>
                <a:spcPct val="130000"/>
              </a:lnSpc>
              <a:spcBef>
                <a:spcPct val="50000"/>
              </a:spcBef>
            </a:pP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国务院发布</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关于调整城市规模划分标准的通知</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，新标准</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以城区常住人口为统计口径</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，将城市划分为五类七档，</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新增设超大城市（城区常住人口</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1000</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万以上的城市），将小城市和大城市分别划分为两档，人口规模上下限也普遍提高</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。调整后，部分城市面临被降级，截至</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2013</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年全国城区人口超过</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1000</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万的有</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7</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个城市，分别是北京、上海、天津、重庆、广州、深圳、武汉。</a:t>
            </a:r>
          </a:p>
        </p:txBody>
      </p:sp>
      <p:sp>
        <p:nvSpPr>
          <p:cNvPr id="9226" name="WordArt 6" descr="白色大理石"/>
          <p:cNvSpPr>
            <a:spLocks noChangeArrowheads="1" noChangeShapeType="1" noTextEdit="1"/>
          </p:cNvSpPr>
          <p:nvPr/>
        </p:nvSpPr>
        <p:spPr bwMode="auto">
          <a:xfrm>
            <a:off x="4140200" y="4071942"/>
            <a:ext cx="503238" cy="3603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altLang="zh-CN" sz="3600" kern="10" dirty="0">
                <a:ln w="9525">
                  <a:round/>
                  <a:headEnd/>
                  <a:tailEnd/>
                </a:ln>
                <a:blipFill dpi="0" rotWithShape="0">
                  <a:blip r:embed="rId2"/>
                  <a:srcRect/>
                  <a:tile tx="0" ty="0" sx="100000" sy="100000" flip="none" algn="tl"/>
                </a:blipFill>
                <a:latin typeface="微软雅黑" pitchFamily="34" charset="-122"/>
                <a:ea typeface="微软雅黑" pitchFamily="34" charset="-122"/>
                <a:cs typeface="Arial"/>
              </a:rPr>
              <a:t>&amp;2.</a:t>
            </a:r>
            <a:endParaRPr lang="zh-CN" altLang="en-US" sz="3600" kern="10" dirty="0">
              <a:ln w="9525">
                <a:round/>
                <a:headEnd/>
                <a:tailEnd/>
              </a:ln>
              <a:blipFill dpi="0" rotWithShape="0">
                <a:blip r:embed="rId2"/>
                <a:srcRect/>
                <a:tile tx="0" ty="0" sx="100000" sy="100000" flip="none" algn="tl"/>
              </a:blipFill>
              <a:latin typeface="微软雅黑" pitchFamily="34" charset="-122"/>
              <a:ea typeface="微软雅黑" pitchFamily="34" charset="-122"/>
              <a:cs typeface="Arial"/>
            </a:endParaRPr>
          </a:p>
        </p:txBody>
      </p:sp>
      <p:sp>
        <p:nvSpPr>
          <p:cNvPr id="39938" name="AutoShape 2" descr="http://s5.sinaimg.cn/large/005vUXaczy6KSkjxyfy7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9940" name="AutoShape 4" descr="http://s5.sinaimg.cn/large/005vUXaczy6KSkjxyfy7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pic>
        <p:nvPicPr>
          <p:cNvPr id="17" name="图片 16"/>
          <p:cNvPicPr/>
          <p:nvPr/>
        </p:nvPicPr>
        <p:blipFill>
          <a:blip r:embed="rId3" cstate="print"/>
          <a:srcRect/>
          <a:stretch>
            <a:fillRect/>
          </a:stretch>
        </p:blipFill>
        <p:spPr bwMode="auto">
          <a:xfrm>
            <a:off x="5942237" y="1142419"/>
            <a:ext cx="2160000" cy="2478032"/>
          </a:xfrm>
          <a:prstGeom prst="rect">
            <a:avLst/>
          </a:prstGeom>
          <a:noFill/>
          <a:ln w="9525">
            <a:noFill/>
            <a:miter lim="800000"/>
            <a:headEnd/>
            <a:tailEnd/>
          </a:ln>
        </p:spPr>
      </p:pic>
      <p:pic>
        <p:nvPicPr>
          <p:cNvPr id="3073" name="Picture 1" descr="C:\Users\WSL\Desktop\fcabc49e-fd02-4447-a973-08fbaf397f6c_副本.jpg"/>
          <p:cNvPicPr>
            <a:picLocks noChangeAspect="1" noChangeArrowheads="1"/>
          </p:cNvPicPr>
          <p:nvPr/>
        </p:nvPicPr>
        <p:blipFill>
          <a:blip r:embed="rId4" cstate="print"/>
          <a:srcRect/>
          <a:stretch>
            <a:fillRect/>
          </a:stretch>
        </p:blipFill>
        <p:spPr bwMode="auto">
          <a:xfrm>
            <a:off x="376436" y="3920940"/>
            <a:ext cx="3423208" cy="2692923"/>
          </a:xfrm>
          <a:prstGeom prst="rect">
            <a:avLst/>
          </a:prstGeom>
          <a:noFill/>
        </p:spPr>
      </p:pic>
      <p:sp>
        <p:nvSpPr>
          <p:cNvPr id="16" name="灯片编号占位符 3"/>
          <p:cNvSpPr txBox="1">
            <a:spLocks noGrp="1" noChangeArrowheads="1"/>
          </p:cNvSpPr>
          <p:nvPr/>
        </p:nvSpPr>
        <p:spPr bwMode="auto">
          <a:xfrm>
            <a:off x="7380288" y="6524625"/>
            <a:ext cx="1341437" cy="260350"/>
          </a:xfrm>
          <a:prstGeom prst="rect">
            <a:avLst/>
          </a:prstGeom>
          <a:noFill/>
          <a:ln w="9525">
            <a:noFill/>
            <a:miter lim="800000"/>
            <a:headEnd/>
            <a:tailEnd/>
          </a:ln>
        </p:spPr>
        <p:txBody>
          <a:bodyPr/>
          <a:lstStyle/>
          <a:p>
            <a:pPr algn="r"/>
            <a:fld id="{CE6851DA-D469-4842-9206-A73B5A472030}" type="slidenum">
              <a:rPr lang="zh-CN" altLang="en-US" sz="1400" b="0">
                <a:solidFill>
                  <a:schemeClr val="tx1"/>
                </a:solidFill>
                <a:latin typeface="Haettenschweiler" pitchFamily="34" charset="0"/>
              </a:rPr>
              <a:pPr algn="r"/>
              <a:t>5</a:t>
            </a:fld>
            <a:endParaRPr lang="en-US" altLang="zh-CN" sz="1400" b="0" dirty="0">
              <a:solidFill>
                <a:schemeClr val="tx1"/>
              </a:solidFill>
              <a:latin typeface="Haettenschweiler" pitchFamily="34" charset="0"/>
            </a:endParaRPr>
          </a:p>
        </p:txBody>
      </p:sp>
    </p:spTree>
    <p:extLst>
      <p:ext uri="{BB962C8B-B14F-4D97-AF65-F5344CB8AC3E}">
        <p14:creationId xmlns="" xmlns:p14="http://schemas.microsoft.com/office/powerpoint/2010/main" val="1869257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6"/>
          <p:cNvSpPr>
            <a:spLocks noChangeArrowheads="1"/>
          </p:cNvSpPr>
          <p:nvPr/>
        </p:nvSpPr>
        <p:spPr bwMode="auto">
          <a:xfrm>
            <a:off x="4071934" y="3857628"/>
            <a:ext cx="4860000" cy="2808000"/>
          </a:xfrm>
          <a:prstGeom prst="roundRect">
            <a:avLst>
              <a:gd name="adj" fmla="val 16667"/>
            </a:avLst>
          </a:prstGeom>
          <a:solidFill>
            <a:srgbClr val="808000">
              <a:alpha val="30000"/>
            </a:srgbClr>
          </a:solidFill>
          <a:ln>
            <a:noFill/>
          </a:ln>
          <a:extLst/>
        </p:spPr>
        <p:txBody>
          <a:bodyPr wrap="none" anchor="ctr"/>
          <a:lstStyle/>
          <a:p>
            <a:pPr>
              <a:defRPr/>
            </a:pPr>
            <a:endParaRPr lang="zh-CN" altLang="en-US" sz="1600" i="1">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20" name="Rectangle 14"/>
          <p:cNvSpPr>
            <a:spLocks noChangeArrowheads="1"/>
          </p:cNvSpPr>
          <p:nvPr/>
        </p:nvSpPr>
        <p:spPr bwMode="auto">
          <a:xfrm>
            <a:off x="0" y="188913"/>
            <a:ext cx="3708400" cy="503237"/>
          </a:xfrm>
          <a:prstGeom prst="rect">
            <a:avLst/>
          </a:prstGeom>
          <a:solidFill>
            <a:srgbClr val="A50021"/>
          </a:solidFill>
          <a:ln w="9525">
            <a:noFill/>
            <a:miter lim="800000"/>
            <a:headEnd/>
            <a:tailEnd/>
          </a:ln>
        </p:spPr>
        <p:txBody>
          <a:bodyPr anchorCtr="1"/>
          <a:lstStyle/>
          <a:p>
            <a:pPr algn="l"/>
            <a:r>
              <a:rPr lang="zh-CN" altLang="en-US" sz="2200" b="1" dirty="0">
                <a:solidFill>
                  <a:schemeClr val="bg1"/>
                </a:solidFill>
                <a:latin typeface="微软雅黑" pitchFamily="34" charset="-122"/>
                <a:ea typeface="微软雅黑" pitchFamily="34" charset="-122"/>
              </a:rPr>
              <a:t>本周导读</a:t>
            </a:r>
            <a:r>
              <a:rPr lang="en-US" altLang="zh-CN" sz="2200" b="1" dirty="0">
                <a:solidFill>
                  <a:schemeClr val="bg1"/>
                </a:solidFill>
                <a:latin typeface="微软雅黑" pitchFamily="34" charset="-122"/>
                <a:ea typeface="微软雅黑" pitchFamily="34" charset="-122"/>
              </a:rPr>
              <a:t>——</a:t>
            </a:r>
            <a:r>
              <a:rPr lang="zh-CN" altLang="en-US" sz="2200" b="1" dirty="0">
                <a:solidFill>
                  <a:srgbClr val="FFCC66"/>
                </a:solidFill>
                <a:latin typeface="微软雅黑" pitchFamily="34" charset="-122"/>
                <a:ea typeface="微软雅黑" pitchFamily="34" charset="-122"/>
              </a:rPr>
              <a:t>本周大事件</a:t>
            </a:r>
          </a:p>
        </p:txBody>
      </p:sp>
      <p:cxnSp>
        <p:nvCxnSpPr>
          <p:cNvPr id="9221" name="直接连接符 4"/>
          <p:cNvCxnSpPr>
            <a:cxnSpLocks noChangeShapeType="1"/>
          </p:cNvCxnSpPr>
          <p:nvPr/>
        </p:nvCxnSpPr>
        <p:spPr bwMode="auto">
          <a:xfrm>
            <a:off x="0" y="855663"/>
            <a:ext cx="9144000" cy="1587"/>
          </a:xfrm>
          <a:prstGeom prst="line">
            <a:avLst/>
          </a:prstGeom>
          <a:noFill/>
          <a:ln w="63500" algn="ctr">
            <a:solidFill>
              <a:srgbClr val="A50021"/>
            </a:solidFill>
            <a:round/>
            <a:headEnd/>
            <a:tailEnd/>
          </a:ln>
        </p:spPr>
      </p:cxnSp>
      <p:sp>
        <p:nvSpPr>
          <p:cNvPr id="15" name="AutoShape 6"/>
          <p:cNvSpPr>
            <a:spLocks noChangeArrowheads="1"/>
          </p:cNvSpPr>
          <p:nvPr/>
        </p:nvSpPr>
        <p:spPr bwMode="auto">
          <a:xfrm>
            <a:off x="179388" y="1000108"/>
            <a:ext cx="4860000" cy="2808000"/>
          </a:xfrm>
          <a:prstGeom prst="roundRect">
            <a:avLst>
              <a:gd name="adj" fmla="val 16667"/>
            </a:avLst>
          </a:prstGeom>
          <a:solidFill>
            <a:srgbClr val="808000">
              <a:alpha val="30000"/>
            </a:srgbClr>
          </a:solidFill>
          <a:ln>
            <a:noFill/>
          </a:ln>
          <a:extLst/>
        </p:spPr>
        <p:txBody>
          <a:bodyPr wrap="none" anchor="ctr"/>
          <a:lstStyle/>
          <a:p>
            <a:pPr>
              <a:defRPr/>
            </a:pPr>
            <a:endParaRPr lang="zh-CN" altLang="en-US" sz="1600" i="1">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23" name="Text Box 4"/>
          <p:cNvSpPr txBox="1">
            <a:spLocks noChangeArrowheads="1"/>
          </p:cNvSpPr>
          <p:nvPr/>
        </p:nvSpPr>
        <p:spPr bwMode="auto">
          <a:xfrm>
            <a:off x="701675" y="1137234"/>
            <a:ext cx="4369089" cy="2290302"/>
          </a:xfrm>
          <a:prstGeom prst="rect">
            <a:avLst/>
          </a:prstGeom>
          <a:noFill/>
          <a:ln w="9525" algn="ctr">
            <a:noFill/>
            <a:miter lim="800000"/>
            <a:headEnd/>
            <a:tailEnd/>
          </a:ln>
        </p:spPr>
        <p:txBody>
          <a:bodyPr wrap="square" tIns="18000" bIns="18000">
            <a:spAutoFit/>
          </a:bodyPr>
          <a:lstStyle/>
          <a:p>
            <a:pPr lvl="0">
              <a:lnSpc>
                <a:spcPct val="120000"/>
              </a:lnSpc>
              <a:spcBef>
                <a:spcPct val="50000"/>
              </a:spcBef>
            </a:pPr>
            <a:r>
              <a:rPr lang="en-US" altLang="zh-CN" sz="1600" b="1" dirty="0" smtClean="0">
                <a:solidFill>
                  <a:srgbClr val="A50021"/>
                </a:solidFill>
                <a:latin typeface="微软雅黑" pitchFamily="34" charset="-122"/>
                <a:ea typeface="微软雅黑" pitchFamily="34" charset="-122"/>
                <a:cs typeface="Times New Roman" panose="02020603050405020304" pitchFamily="18" charset="0"/>
              </a:rPr>
              <a:t>10</a:t>
            </a:r>
            <a:r>
              <a:rPr lang="zh-CN" altLang="en-US" sz="1600" b="1" dirty="0" smtClean="0">
                <a:solidFill>
                  <a:srgbClr val="A50021"/>
                </a:solidFill>
                <a:latin typeface="微软雅黑" pitchFamily="34" charset="-122"/>
                <a:ea typeface="微软雅黑" pitchFamily="34" charset="-122"/>
                <a:cs typeface="Times New Roman" panose="02020603050405020304" pitchFamily="18" charset="0"/>
              </a:rPr>
              <a:t>月</a:t>
            </a:r>
            <a:r>
              <a:rPr lang="en-US" altLang="zh-CN" sz="1600" b="1" dirty="0" smtClean="0">
                <a:solidFill>
                  <a:srgbClr val="A50021"/>
                </a:solidFill>
                <a:latin typeface="微软雅黑" pitchFamily="34" charset="-122"/>
                <a:ea typeface="微软雅黑" pitchFamily="34" charset="-122"/>
                <a:cs typeface="Times New Roman" panose="02020603050405020304" pitchFamily="18" charset="0"/>
              </a:rPr>
              <a:t>70</a:t>
            </a:r>
            <a:r>
              <a:rPr lang="zh-CN" altLang="en-US" sz="1600" b="1" dirty="0" smtClean="0">
                <a:solidFill>
                  <a:srgbClr val="A50021"/>
                </a:solidFill>
                <a:latin typeface="微软雅黑" pitchFamily="34" charset="-122"/>
                <a:ea typeface="微软雅黑" pitchFamily="34" charset="-122"/>
                <a:cs typeface="Times New Roman" panose="02020603050405020304" pitchFamily="18" charset="0"/>
              </a:rPr>
              <a:t>大中城市房价环比下降趋势不变，不过降幅持续收窄，重庆环比下降</a:t>
            </a:r>
            <a:r>
              <a:rPr lang="en-US" altLang="zh-CN" sz="1600" b="1" dirty="0" smtClean="0">
                <a:solidFill>
                  <a:srgbClr val="A50021"/>
                </a:solidFill>
                <a:latin typeface="微软雅黑" pitchFamily="34" charset="-122"/>
                <a:ea typeface="微软雅黑" pitchFamily="34" charset="-122"/>
                <a:cs typeface="Times New Roman" panose="02020603050405020304" pitchFamily="18" charset="0"/>
              </a:rPr>
              <a:t>0.8% </a:t>
            </a:r>
            <a:endParaRPr lang="zh-CN" altLang="en-US" sz="16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30000"/>
              </a:lnSpc>
              <a:spcBef>
                <a:spcPts val="780"/>
              </a:spcBef>
            </a:pP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国家统计局数据显示，</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与</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2014</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年</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9</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月相比</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10</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月</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70</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个大中城市中，新建商品住宅价格</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下降的城市为</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69</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个</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，持平的城市有</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个，房价环比下降趋势不变，但</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降幅持续收窄</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，最小降幅为</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0.2%</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，最大降幅为</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1.6%</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。重庆商品住宅环比下降</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0.8%</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，降幅收窄</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个百分点。与</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2013</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年同月相比，价格下降的城市增至</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67</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个，上涨的城市有</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3</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个。</a:t>
            </a:r>
          </a:p>
        </p:txBody>
      </p:sp>
      <p:sp>
        <p:nvSpPr>
          <p:cNvPr id="9224" name="WordArt 6" descr="白色大理石"/>
          <p:cNvSpPr>
            <a:spLocks noChangeArrowheads="1" noChangeShapeType="1" noTextEdit="1"/>
          </p:cNvSpPr>
          <p:nvPr/>
        </p:nvSpPr>
        <p:spPr bwMode="auto">
          <a:xfrm>
            <a:off x="261938" y="1229854"/>
            <a:ext cx="503237" cy="3603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altLang="zh-CN" sz="3600" kern="10" dirty="0" smtClean="0">
                <a:ln w="9525">
                  <a:round/>
                  <a:headEnd/>
                  <a:tailEnd/>
                </a:ln>
                <a:blipFill dpi="0" rotWithShape="0">
                  <a:blip r:embed="rId2"/>
                  <a:srcRect/>
                  <a:tile tx="0" ty="0" sx="100000" sy="100000" flip="none" algn="tl"/>
                </a:blipFill>
                <a:latin typeface="微软雅黑" pitchFamily="34" charset="-122"/>
                <a:ea typeface="微软雅黑" pitchFamily="34" charset="-122"/>
                <a:cs typeface="Arial"/>
              </a:rPr>
              <a:t>&amp;3.</a:t>
            </a:r>
            <a:endParaRPr lang="zh-CN" altLang="en-US" sz="3600" kern="10" dirty="0">
              <a:ln w="9525">
                <a:round/>
                <a:headEnd/>
                <a:tailEnd/>
              </a:ln>
              <a:blipFill dpi="0" rotWithShape="0">
                <a:blip r:embed="rId2"/>
                <a:srcRect/>
                <a:tile tx="0" ty="0" sx="100000" sy="100000" flip="none" algn="tl"/>
              </a:blipFill>
              <a:latin typeface="微软雅黑" pitchFamily="34" charset="-122"/>
              <a:ea typeface="微软雅黑" pitchFamily="34" charset="-122"/>
              <a:cs typeface="Arial"/>
            </a:endParaRPr>
          </a:p>
        </p:txBody>
      </p:sp>
      <p:sp>
        <p:nvSpPr>
          <p:cNvPr id="9225" name="Text Box 4"/>
          <p:cNvSpPr txBox="1">
            <a:spLocks noChangeArrowheads="1"/>
          </p:cNvSpPr>
          <p:nvPr/>
        </p:nvSpPr>
        <p:spPr bwMode="auto">
          <a:xfrm>
            <a:off x="4643438" y="3994139"/>
            <a:ext cx="4243110" cy="2603790"/>
          </a:xfrm>
          <a:prstGeom prst="rect">
            <a:avLst/>
          </a:prstGeom>
          <a:noFill/>
          <a:ln w="9525" algn="ctr">
            <a:noFill/>
            <a:miter lim="800000"/>
            <a:headEnd/>
            <a:tailEnd/>
          </a:ln>
        </p:spPr>
        <p:txBody>
          <a:bodyPr wrap="square">
            <a:spAutoFit/>
          </a:bodyPr>
          <a:lstStyle/>
          <a:p>
            <a:pPr>
              <a:lnSpc>
                <a:spcPct val="120000"/>
              </a:lnSpc>
              <a:spcBef>
                <a:spcPct val="50000"/>
              </a:spcBef>
            </a:pPr>
            <a:r>
              <a:rPr lang="zh-CN" altLang="en-US" sz="1600" b="1" dirty="0" smtClean="0">
                <a:solidFill>
                  <a:srgbClr val="A50021"/>
                </a:solidFill>
                <a:latin typeface="微软雅黑" pitchFamily="34" charset="-122"/>
                <a:ea typeface="微软雅黑" pitchFamily="34" charset="-122"/>
                <a:cs typeface="Times New Roman" panose="02020603050405020304" pitchFamily="18" charset="0"/>
              </a:rPr>
              <a:t>本周（</a:t>
            </a:r>
            <a:r>
              <a:rPr lang="en-US" altLang="zh-CN" sz="1600" b="1" dirty="0" smtClean="0">
                <a:solidFill>
                  <a:srgbClr val="A50021"/>
                </a:solidFill>
                <a:latin typeface="微软雅黑" pitchFamily="34" charset="-122"/>
                <a:ea typeface="微软雅黑" pitchFamily="34" charset="-122"/>
                <a:cs typeface="Times New Roman" panose="02020603050405020304" pitchFamily="18" charset="0"/>
              </a:rPr>
              <a:t>11.17-11.23</a:t>
            </a:r>
            <a:r>
              <a:rPr lang="zh-CN" altLang="en-US" sz="1600" b="1" dirty="0" smtClean="0">
                <a:solidFill>
                  <a:srgbClr val="A50021"/>
                </a:solidFill>
                <a:latin typeface="微软雅黑" pitchFamily="34" charset="-122"/>
                <a:ea typeface="微软雅黑" pitchFamily="34" charset="-122"/>
                <a:cs typeface="Times New Roman" panose="02020603050405020304" pitchFamily="18" charset="0"/>
              </a:rPr>
              <a:t>）土地市场成交</a:t>
            </a:r>
            <a:r>
              <a:rPr lang="en-US" altLang="zh-CN" sz="1600" b="1" dirty="0" smtClean="0">
                <a:solidFill>
                  <a:srgbClr val="A50021"/>
                </a:solidFill>
                <a:latin typeface="微软雅黑" pitchFamily="34" charset="-122"/>
                <a:ea typeface="微软雅黑" pitchFamily="34" charset="-122"/>
                <a:cs typeface="Times New Roman" panose="02020603050405020304" pitchFamily="18" charset="0"/>
              </a:rPr>
              <a:t>4</a:t>
            </a:r>
            <a:r>
              <a:rPr lang="zh-CN" altLang="en-US" sz="1600" b="1" dirty="0" smtClean="0">
                <a:solidFill>
                  <a:srgbClr val="A50021"/>
                </a:solidFill>
                <a:latin typeface="微软雅黑" pitchFamily="34" charset="-122"/>
                <a:ea typeface="微软雅黑" pitchFamily="34" charset="-122"/>
                <a:cs typeface="Times New Roman" panose="02020603050405020304" pitchFamily="18" charset="0"/>
              </a:rPr>
              <a:t>宗地块，蓝光底价收入东风村剩余地块</a:t>
            </a:r>
          </a:p>
          <a:p>
            <a:pPr>
              <a:lnSpc>
                <a:spcPct val="130000"/>
              </a:lnSpc>
              <a:spcBef>
                <a:spcPct val="50000"/>
              </a:spcBef>
            </a:pP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本周（</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11.17-11.23</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）商住类土地</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供应量缩减</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，仅</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八桥村地块面世</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，土地面积</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215</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亩，可开发体量</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32.40</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万方，出让总金额</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5.83</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亿元；成交则以挂牌成交为主，共成交土地</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4</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宗</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117</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亩，可开发体量</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35.88</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万方，成交金额</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11.94</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亿元，楼面地价</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3327</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元</a:t>
            </a:r>
            <a:r>
              <a:rPr lang="en-US" altLang="zh-CN" sz="1300" dirty="0" smtClean="0">
                <a:solidFill>
                  <a:srgbClr val="000000"/>
                </a:solidFill>
                <a:latin typeface="微软雅黑" pitchFamily="34" charset="-122"/>
                <a:ea typeface="微软雅黑" pitchFamily="34" charset="-122"/>
                <a:cs typeface="Times New Roman" panose="02020603050405020304" pitchFamily="18" charset="0"/>
              </a:rPr>
              <a:t>/㎡</a:t>
            </a:r>
            <a:r>
              <a:rPr lang="zh-CN" altLang="en-US" sz="1300" dirty="0" smtClean="0">
                <a:solidFill>
                  <a:srgbClr val="000000"/>
                </a:solidFill>
                <a:latin typeface="微软雅黑" pitchFamily="34" charset="-122"/>
                <a:ea typeface="微软雅黑" pitchFamily="34" charset="-122"/>
                <a:cs typeface="Times New Roman" panose="02020603050405020304" pitchFamily="18" charset="0"/>
              </a:rPr>
              <a:t>。值得关注的是，</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蓝光以</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78255</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万元底价收入东风村剩余地块，楼面均价达</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4303</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元</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，地块商住比例约为</a:t>
            </a:r>
            <a:r>
              <a:rPr lang="en-US" altLang="zh-CN" sz="1300" b="1" dirty="0" smtClean="0">
                <a:solidFill>
                  <a:srgbClr val="993366"/>
                </a:solidFill>
                <a:latin typeface="微软雅黑" pitchFamily="34" charset="-122"/>
                <a:ea typeface="微软雅黑" pitchFamily="34" charset="-122"/>
                <a:cs typeface="Arial" panose="020B0604020202020204" pitchFamily="34" charset="0"/>
              </a:rPr>
              <a:t>6:4</a:t>
            </a:r>
            <a:r>
              <a:rPr lang="zh-CN" altLang="en-US" sz="1300" b="1" dirty="0" smtClean="0">
                <a:solidFill>
                  <a:srgbClr val="993366"/>
                </a:solidFill>
                <a:latin typeface="微软雅黑" pitchFamily="34" charset="-122"/>
                <a:ea typeface="微软雅黑" pitchFamily="34" charset="-122"/>
                <a:cs typeface="Arial" panose="020B0604020202020204" pitchFamily="34" charset="0"/>
              </a:rPr>
              <a:t>。</a:t>
            </a:r>
          </a:p>
        </p:txBody>
      </p:sp>
      <p:sp>
        <p:nvSpPr>
          <p:cNvPr id="39938" name="AutoShape 2" descr="http://s5.sinaimg.cn/large/005vUXaczy6KSkjxyfy7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9940" name="AutoShape 4" descr="http://s5.sinaimg.cn/large/005vUXaczy6KSkjxyfy7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7" name="WordArt 6" descr="白色大理石"/>
          <p:cNvSpPr>
            <a:spLocks noChangeArrowheads="1" noChangeShapeType="1" noTextEdit="1"/>
          </p:cNvSpPr>
          <p:nvPr/>
        </p:nvSpPr>
        <p:spPr bwMode="auto">
          <a:xfrm>
            <a:off x="4140200" y="4071942"/>
            <a:ext cx="503238" cy="3603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altLang="zh-CN" sz="3600" kern="10" dirty="0" smtClean="0">
                <a:ln w="9525">
                  <a:round/>
                  <a:headEnd/>
                  <a:tailEnd/>
                </a:ln>
                <a:blipFill dpi="0" rotWithShape="0">
                  <a:blip r:embed="rId2"/>
                  <a:srcRect/>
                  <a:tile tx="0" ty="0" sx="100000" sy="100000" flip="none" algn="tl"/>
                </a:blipFill>
                <a:latin typeface="微软雅黑" pitchFamily="34" charset="-122"/>
                <a:ea typeface="微软雅黑" pitchFamily="34" charset="-122"/>
                <a:cs typeface="Arial"/>
              </a:rPr>
              <a:t>&amp;4.</a:t>
            </a:r>
            <a:endParaRPr lang="zh-CN" altLang="en-US" sz="3600" kern="10" dirty="0">
              <a:ln w="9525">
                <a:round/>
                <a:headEnd/>
                <a:tailEnd/>
              </a:ln>
              <a:blipFill dpi="0" rotWithShape="0">
                <a:blip r:embed="rId2"/>
                <a:srcRect/>
                <a:tile tx="0" ty="0" sx="100000" sy="100000" flip="none" algn="tl"/>
              </a:blipFill>
              <a:latin typeface="微软雅黑" pitchFamily="34" charset="-122"/>
              <a:ea typeface="微软雅黑" pitchFamily="34" charset="-122"/>
              <a:cs typeface="Arial"/>
            </a:endParaRPr>
          </a:p>
        </p:txBody>
      </p:sp>
      <p:pic>
        <p:nvPicPr>
          <p:cNvPr id="20" name="图片 19"/>
          <p:cNvPicPr/>
          <p:nvPr/>
        </p:nvPicPr>
        <p:blipFill>
          <a:blip r:embed="rId3" cstate="print"/>
          <a:srcRect/>
          <a:stretch>
            <a:fillRect/>
          </a:stretch>
        </p:blipFill>
        <p:spPr bwMode="auto">
          <a:xfrm>
            <a:off x="5868140" y="971678"/>
            <a:ext cx="2349507" cy="2748066"/>
          </a:xfrm>
          <a:prstGeom prst="rect">
            <a:avLst/>
          </a:prstGeom>
          <a:noFill/>
          <a:ln w="9525">
            <a:noFill/>
            <a:miter lim="800000"/>
            <a:headEnd/>
            <a:tailEnd/>
          </a:ln>
        </p:spPr>
      </p:pic>
      <p:pic>
        <p:nvPicPr>
          <p:cNvPr id="2049" name="Picture 1"/>
          <p:cNvPicPr>
            <a:picLocks noChangeAspect="1" noChangeArrowheads="1"/>
          </p:cNvPicPr>
          <p:nvPr/>
        </p:nvPicPr>
        <p:blipFill>
          <a:blip r:embed="rId4" cstate="print"/>
          <a:srcRect/>
          <a:stretch>
            <a:fillRect/>
          </a:stretch>
        </p:blipFill>
        <p:spPr bwMode="auto">
          <a:xfrm>
            <a:off x="615076" y="3903995"/>
            <a:ext cx="2882726" cy="2807524"/>
          </a:xfrm>
          <a:prstGeom prst="rect">
            <a:avLst/>
          </a:prstGeom>
          <a:noFill/>
          <a:ln w="9525">
            <a:noFill/>
            <a:miter lim="800000"/>
            <a:headEnd/>
            <a:tailEnd/>
          </a:ln>
        </p:spPr>
      </p:pic>
      <p:sp>
        <p:nvSpPr>
          <p:cNvPr id="21" name="TextBox 20"/>
          <p:cNvSpPr txBox="1"/>
          <p:nvPr/>
        </p:nvSpPr>
        <p:spPr>
          <a:xfrm>
            <a:off x="787693" y="4632614"/>
            <a:ext cx="1171852" cy="369332"/>
          </a:xfrm>
          <a:prstGeom prst="rect">
            <a:avLst/>
          </a:prstGeom>
          <a:solidFill>
            <a:schemeClr val="accent1">
              <a:alpha val="83000"/>
            </a:schemeClr>
          </a:solidFill>
        </p:spPr>
        <p:txBody>
          <a:bodyPr wrap="square" rtlCol="0">
            <a:spAutoFit/>
          </a:bodyPr>
          <a:lstStyle/>
          <a:p>
            <a:pPr algn="ctr"/>
            <a:r>
              <a:rPr lang="zh-CN" altLang="en-US" dirty="0" smtClean="0">
                <a:solidFill>
                  <a:schemeClr val="bg1"/>
                </a:solidFill>
                <a:latin typeface="微软雅黑" pitchFamily="34" charset="-122"/>
                <a:ea typeface="微软雅黑" pitchFamily="34" charset="-122"/>
              </a:rPr>
              <a:t>蓝光地块</a:t>
            </a:r>
            <a:endParaRPr lang="zh-CN" altLang="en-US" dirty="0">
              <a:solidFill>
                <a:schemeClr val="bg1"/>
              </a:solidFill>
              <a:latin typeface="微软雅黑" pitchFamily="34" charset="-122"/>
              <a:ea typeface="微软雅黑" pitchFamily="34" charset="-122"/>
            </a:endParaRPr>
          </a:p>
        </p:txBody>
      </p:sp>
      <p:sp>
        <p:nvSpPr>
          <p:cNvPr id="16" name="灯片编号占位符 3"/>
          <p:cNvSpPr txBox="1">
            <a:spLocks noGrp="1" noChangeArrowheads="1"/>
          </p:cNvSpPr>
          <p:nvPr/>
        </p:nvSpPr>
        <p:spPr bwMode="auto">
          <a:xfrm>
            <a:off x="7380288" y="6524625"/>
            <a:ext cx="1341437" cy="260350"/>
          </a:xfrm>
          <a:prstGeom prst="rect">
            <a:avLst/>
          </a:prstGeom>
          <a:noFill/>
          <a:ln w="9525">
            <a:noFill/>
            <a:miter lim="800000"/>
            <a:headEnd/>
            <a:tailEnd/>
          </a:ln>
        </p:spPr>
        <p:txBody>
          <a:bodyPr/>
          <a:lstStyle/>
          <a:p>
            <a:pPr algn="r"/>
            <a:fld id="{CE6851DA-D469-4842-9206-A73B5A472030}" type="slidenum">
              <a:rPr lang="zh-CN" altLang="en-US" sz="1400" b="0">
                <a:solidFill>
                  <a:schemeClr val="tx1"/>
                </a:solidFill>
                <a:latin typeface="Haettenschweiler" pitchFamily="34" charset="0"/>
              </a:rPr>
              <a:pPr algn="r"/>
              <a:t>6</a:t>
            </a:fld>
            <a:endParaRPr lang="en-US" altLang="zh-CN" sz="1400" b="0" dirty="0">
              <a:solidFill>
                <a:schemeClr val="tx1"/>
              </a:solidFill>
              <a:latin typeface="Haettenschweiler" pitchFamily="34" charset="0"/>
            </a:endParaRPr>
          </a:p>
        </p:txBody>
      </p:sp>
    </p:spTree>
    <p:extLst>
      <p:ext uri="{BB962C8B-B14F-4D97-AF65-F5344CB8AC3E}">
        <p14:creationId xmlns="" xmlns:p14="http://schemas.microsoft.com/office/powerpoint/2010/main" val="1869257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4"/>
          <p:cNvSpPr>
            <a:spLocks noChangeArrowheads="1"/>
          </p:cNvSpPr>
          <p:nvPr/>
        </p:nvSpPr>
        <p:spPr bwMode="auto">
          <a:xfrm>
            <a:off x="0" y="280988"/>
            <a:ext cx="3708400" cy="503237"/>
          </a:xfrm>
          <a:prstGeom prst="rect">
            <a:avLst/>
          </a:prstGeom>
          <a:solidFill>
            <a:srgbClr val="A50021"/>
          </a:solidFill>
          <a:ln w="9525">
            <a:noFill/>
            <a:miter lim="800000"/>
            <a:headEnd/>
            <a:tailEnd/>
          </a:ln>
        </p:spPr>
        <p:txBody>
          <a:bodyPr anchorCtr="1"/>
          <a:lstStyle/>
          <a:p>
            <a:pPr algn="l"/>
            <a:r>
              <a:rPr lang="zh-CN" altLang="en-US" sz="2200" b="1" dirty="0">
                <a:solidFill>
                  <a:schemeClr val="bg1"/>
                </a:solidFill>
                <a:latin typeface="黑体" pitchFamily="49" charset="-122"/>
                <a:ea typeface="黑体" pitchFamily="49" charset="-122"/>
              </a:rPr>
              <a:t>本周导读</a:t>
            </a:r>
            <a:r>
              <a:rPr lang="en-US" altLang="zh-CN" sz="2200" b="1" dirty="0">
                <a:solidFill>
                  <a:schemeClr val="bg1"/>
                </a:solidFill>
                <a:latin typeface="黑体" pitchFamily="49" charset="-122"/>
                <a:ea typeface="黑体" pitchFamily="49" charset="-122"/>
              </a:rPr>
              <a:t>——</a:t>
            </a:r>
            <a:r>
              <a:rPr lang="zh-CN" altLang="en-US" sz="2200" b="1" dirty="0">
                <a:solidFill>
                  <a:srgbClr val="FFCC66"/>
                </a:solidFill>
                <a:latin typeface="黑体" pitchFamily="49" charset="-122"/>
                <a:ea typeface="黑体" pitchFamily="49" charset="-122"/>
              </a:rPr>
              <a:t>本周供求关系</a:t>
            </a:r>
          </a:p>
        </p:txBody>
      </p:sp>
      <p:sp>
        <p:nvSpPr>
          <p:cNvPr id="1028"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210656F7-2703-4615-BF38-9474A154597D}" type="slidenum">
              <a:rPr lang="zh-CN" altLang="en-US" sz="1400" b="0">
                <a:solidFill>
                  <a:schemeClr val="tx1"/>
                </a:solidFill>
                <a:latin typeface="Haettenschweiler" pitchFamily="34" charset="0"/>
              </a:rPr>
              <a:pPr algn="r"/>
              <a:t>7</a:t>
            </a:fld>
            <a:endParaRPr lang="en-US" altLang="zh-CN" sz="1400" b="0">
              <a:solidFill>
                <a:schemeClr val="tx1"/>
              </a:solidFill>
              <a:latin typeface="Haettenschweiler" pitchFamily="34" charset="0"/>
            </a:endParaRPr>
          </a:p>
        </p:txBody>
      </p:sp>
      <p:cxnSp>
        <p:nvCxnSpPr>
          <p:cNvPr id="1029" name="直接连接符 4"/>
          <p:cNvCxnSpPr>
            <a:cxnSpLocks noChangeShapeType="1"/>
          </p:cNvCxnSpPr>
          <p:nvPr/>
        </p:nvCxnSpPr>
        <p:spPr bwMode="auto">
          <a:xfrm>
            <a:off x="0" y="906463"/>
            <a:ext cx="9144000" cy="1587"/>
          </a:xfrm>
          <a:prstGeom prst="line">
            <a:avLst/>
          </a:prstGeom>
          <a:noFill/>
          <a:ln w="63500" algn="ctr">
            <a:solidFill>
              <a:srgbClr val="993300"/>
            </a:solidFill>
            <a:round/>
            <a:headEnd/>
            <a:tailEnd/>
          </a:ln>
        </p:spPr>
      </p:cxnSp>
      <p:sp>
        <p:nvSpPr>
          <p:cNvPr id="12" name="TextBox 11"/>
          <p:cNvSpPr txBox="1"/>
          <p:nvPr/>
        </p:nvSpPr>
        <p:spPr>
          <a:xfrm>
            <a:off x="251520" y="6561975"/>
            <a:ext cx="2304256" cy="276999"/>
          </a:xfrm>
          <a:prstGeom prst="rect">
            <a:avLst/>
          </a:prstGeom>
          <a:noFill/>
        </p:spPr>
        <p:txBody>
          <a:bodyPr wrap="square" rtlCol="0">
            <a:spAutoFit/>
          </a:bodyPr>
          <a:lstStyle/>
          <a:p>
            <a:pPr algn="l"/>
            <a:r>
              <a:rPr lang="zh-CN" altLang="zh-CN" sz="1200" b="1" dirty="0" smtClean="0">
                <a:solidFill>
                  <a:schemeClr val="tx1"/>
                </a:solidFill>
                <a:latin typeface="微软雅黑" pitchFamily="34" charset="-122"/>
                <a:ea typeface="微软雅黑" pitchFamily="34" charset="-122"/>
              </a:rPr>
              <a:t>注：数据口径为商品房</a:t>
            </a:r>
            <a:endParaRPr lang="zh-CN" altLang="zh-CN" sz="1200" b="1" dirty="0">
              <a:solidFill>
                <a:schemeClr val="tx1"/>
              </a:solidFill>
              <a:latin typeface="微软雅黑" pitchFamily="34" charset="-122"/>
              <a:ea typeface="微软雅黑" pitchFamily="34" charset="-122"/>
            </a:endParaRPr>
          </a:p>
        </p:txBody>
      </p:sp>
      <p:graphicFrame>
        <p:nvGraphicFramePr>
          <p:cNvPr id="8" name="图表 7"/>
          <p:cNvGraphicFramePr/>
          <p:nvPr>
            <p:extLst>
              <p:ext uri="{D42A27DB-BD31-4B8C-83A1-F6EECF244321}">
                <p14:modId xmlns="" xmlns:p14="http://schemas.microsoft.com/office/powerpoint/2010/main" val="840581763"/>
              </p:ext>
            </p:extLst>
          </p:nvPr>
        </p:nvGraphicFramePr>
        <p:xfrm>
          <a:off x="285720" y="1114182"/>
          <a:ext cx="857256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14282" y="4543206"/>
            <a:ext cx="8929718" cy="1600438"/>
          </a:xfrm>
          <a:prstGeom prst="rect">
            <a:avLst/>
          </a:prstGeom>
          <a:noFill/>
        </p:spPr>
        <p:txBody>
          <a:bodyPr wrap="square" rtlCol="0">
            <a:spAutoFit/>
          </a:bodyPr>
          <a:lstStyle/>
          <a:p>
            <a:pPr>
              <a:buClr>
                <a:srgbClr val="993300"/>
              </a:buClr>
              <a:buFont typeface="Wingdings" pitchFamily="2" charset="2"/>
              <a:buChar char="p"/>
            </a:pPr>
            <a:r>
              <a:rPr lang="en-US" altLang="zh-CN" sz="1400" b="1" dirty="0" smtClean="0">
                <a:solidFill>
                  <a:schemeClr val="tx1"/>
                </a:solidFill>
                <a:latin typeface="微软雅黑" pitchFamily="34" charset="-122"/>
                <a:ea typeface="微软雅黑" pitchFamily="34" charset="-122"/>
              </a:rPr>
              <a:t> </a:t>
            </a:r>
            <a:r>
              <a:rPr lang="zh-CN" altLang="zh-CN" sz="1400" dirty="0" smtClean="0">
                <a:solidFill>
                  <a:schemeClr val="tx1"/>
                </a:solidFill>
                <a:latin typeface="微软雅黑" pitchFamily="34" charset="-122"/>
                <a:ea typeface="微软雅黑" pitchFamily="34" charset="-122"/>
              </a:rPr>
              <a:t>本周</a:t>
            </a:r>
            <a:r>
              <a:rPr lang="zh-CN" altLang="zh-CN" sz="1400" b="1" u="sng" dirty="0" smtClean="0">
                <a:solidFill>
                  <a:srgbClr val="800000"/>
                </a:solidFill>
                <a:latin typeface="微软雅黑" pitchFamily="34" charset="-122"/>
                <a:ea typeface="微软雅黑" pitchFamily="34" charset="-122"/>
              </a:rPr>
              <a:t>成交面积</a:t>
            </a:r>
            <a:r>
              <a:rPr lang="en-US" altLang="zh-CN" sz="1400" b="1" u="sng" dirty="0" smtClean="0">
                <a:solidFill>
                  <a:srgbClr val="800000"/>
                </a:solidFill>
                <a:latin typeface="微软雅黑" pitchFamily="34" charset="-122"/>
                <a:ea typeface="微软雅黑" pitchFamily="34" charset="-122"/>
              </a:rPr>
              <a:t>59.95</a:t>
            </a:r>
            <a:r>
              <a:rPr lang="zh-CN" altLang="zh-CN" sz="1400" b="1" u="sng" dirty="0" smtClean="0">
                <a:solidFill>
                  <a:srgbClr val="800000"/>
                </a:solidFill>
                <a:latin typeface="微软雅黑" pitchFamily="34" charset="-122"/>
                <a:ea typeface="微软雅黑" pitchFamily="34" charset="-122"/>
              </a:rPr>
              <a:t>万方</a:t>
            </a:r>
            <a:r>
              <a:rPr lang="zh-CN" altLang="zh-CN" sz="1400" b="1" u="sng" dirty="0">
                <a:solidFill>
                  <a:srgbClr val="800000"/>
                </a:solidFill>
                <a:latin typeface="微软雅黑" pitchFamily="34" charset="-122"/>
                <a:ea typeface="微软雅黑" pitchFamily="34" charset="-122"/>
              </a:rPr>
              <a:t>，</a:t>
            </a:r>
            <a:r>
              <a:rPr lang="zh-CN" altLang="zh-CN" sz="1400" b="1" u="sng" dirty="0" smtClean="0">
                <a:solidFill>
                  <a:srgbClr val="800000"/>
                </a:solidFill>
                <a:latin typeface="微软雅黑" pitchFamily="34" charset="-122"/>
                <a:ea typeface="微软雅黑" pitchFamily="34" charset="-122"/>
              </a:rPr>
              <a:t>均价</a:t>
            </a:r>
            <a:r>
              <a:rPr lang="en-US" altLang="zh-CN" sz="1400" b="1" u="sng" dirty="0" smtClean="0">
                <a:solidFill>
                  <a:srgbClr val="800000"/>
                </a:solidFill>
                <a:latin typeface="微软雅黑" pitchFamily="34" charset="-122"/>
                <a:ea typeface="微软雅黑" pitchFamily="34" charset="-122"/>
              </a:rPr>
              <a:t>6300</a:t>
            </a:r>
            <a:r>
              <a:rPr lang="zh-CN" altLang="zh-CN" sz="1400" b="1" u="sng" dirty="0" smtClean="0">
                <a:solidFill>
                  <a:srgbClr val="800000"/>
                </a:solidFill>
                <a:latin typeface="微软雅黑" pitchFamily="34" charset="-122"/>
                <a:ea typeface="微软雅黑" pitchFamily="34" charset="-122"/>
              </a:rPr>
              <a:t>元</a:t>
            </a:r>
            <a:r>
              <a:rPr lang="zh-CN" altLang="zh-CN" sz="1400" b="1" u="sng" dirty="0">
                <a:solidFill>
                  <a:srgbClr val="800000"/>
                </a:solidFill>
                <a:latin typeface="微软雅黑" pitchFamily="34" charset="-122"/>
                <a:ea typeface="微软雅黑" pitchFamily="34" charset="-122"/>
              </a:rPr>
              <a:t>/㎡</a:t>
            </a:r>
            <a:r>
              <a:rPr lang="zh-CN" altLang="zh-CN" sz="1400" b="1" u="sng" dirty="0" smtClean="0">
                <a:solidFill>
                  <a:srgbClr val="800000"/>
                </a:solidFill>
                <a:latin typeface="微软雅黑" pitchFamily="34" charset="-122"/>
                <a:ea typeface="微软雅黑" pitchFamily="34" charset="-122"/>
              </a:rPr>
              <a:t>，</a:t>
            </a:r>
            <a:r>
              <a:rPr lang="zh-CN" altLang="en-US" sz="1400" b="1" u="sng" dirty="0" smtClean="0">
                <a:solidFill>
                  <a:srgbClr val="800000"/>
                </a:solidFill>
                <a:latin typeface="微软雅黑" pitchFamily="34" charset="-122"/>
                <a:ea typeface="微软雅黑" pitchFamily="34" charset="-122"/>
              </a:rPr>
              <a:t>量涨价跌</a:t>
            </a:r>
            <a:r>
              <a:rPr lang="zh-CN" altLang="zh-CN" sz="1400" b="1" u="sng" dirty="0" smtClean="0">
                <a:solidFill>
                  <a:srgbClr val="800000"/>
                </a:solidFill>
                <a:latin typeface="微软雅黑" pitchFamily="34" charset="-122"/>
                <a:ea typeface="微软雅黑" pitchFamily="34" charset="-122"/>
              </a:rPr>
              <a:t>；</a:t>
            </a:r>
            <a:r>
              <a:rPr lang="zh-CN" altLang="zh-CN" sz="1400" b="1" u="sng" dirty="0">
                <a:solidFill>
                  <a:srgbClr val="800000"/>
                </a:solidFill>
                <a:latin typeface="微软雅黑" pitchFamily="34" charset="-122"/>
                <a:ea typeface="微软雅黑" pitchFamily="34" charset="-122"/>
              </a:rPr>
              <a:t>新开盘</a:t>
            </a:r>
            <a:r>
              <a:rPr lang="zh-CN" altLang="zh-CN" sz="1400" b="1" u="sng" dirty="0" smtClean="0">
                <a:solidFill>
                  <a:srgbClr val="800000"/>
                </a:solidFill>
                <a:latin typeface="微软雅黑" pitchFamily="34" charset="-122"/>
                <a:ea typeface="微软雅黑" pitchFamily="34" charset="-122"/>
              </a:rPr>
              <a:t>项目</a:t>
            </a:r>
            <a:r>
              <a:rPr lang="en-US" altLang="zh-CN" sz="1400" b="1" u="sng" dirty="0" smtClean="0">
                <a:solidFill>
                  <a:srgbClr val="800000"/>
                </a:solidFill>
                <a:latin typeface="微软雅黑" pitchFamily="34" charset="-122"/>
                <a:ea typeface="微软雅黑" pitchFamily="34" charset="-122"/>
              </a:rPr>
              <a:t>2</a:t>
            </a:r>
            <a:r>
              <a:rPr lang="zh-CN" altLang="zh-CN" sz="1400" b="1" u="sng" dirty="0" smtClean="0">
                <a:solidFill>
                  <a:srgbClr val="800000"/>
                </a:solidFill>
                <a:latin typeface="微软雅黑" pitchFamily="34" charset="-122"/>
                <a:ea typeface="微软雅黑" pitchFamily="34" charset="-122"/>
              </a:rPr>
              <a:t>个</a:t>
            </a:r>
            <a:r>
              <a:rPr lang="zh-CN" altLang="zh-CN" sz="1400" b="1" u="sng" dirty="0">
                <a:solidFill>
                  <a:srgbClr val="800000"/>
                </a:solidFill>
                <a:latin typeface="微软雅黑" pitchFamily="34" charset="-122"/>
                <a:ea typeface="微软雅黑" pitchFamily="34" charset="-122"/>
              </a:rPr>
              <a:t>，当天认购</a:t>
            </a:r>
            <a:r>
              <a:rPr lang="zh-CN" altLang="zh-CN" sz="1400" b="1" u="sng" dirty="0" smtClean="0">
                <a:solidFill>
                  <a:srgbClr val="800000"/>
                </a:solidFill>
                <a:latin typeface="微软雅黑" pitchFamily="34" charset="-122"/>
                <a:ea typeface="微软雅黑" pitchFamily="34" charset="-122"/>
              </a:rPr>
              <a:t>率</a:t>
            </a:r>
            <a:r>
              <a:rPr lang="en-US" altLang="zh-CN" sz="1400" b="1" u="sng" dirty="0" smtClean="0">
                <a:solidFill>
                  <a:srgbClr val="800000"/>
                </a:solidFill>
                <a:latin typeface="微软雅黑" pitchFamily="34" charset="-122"/>
                <a:ea typeface="微软雅黑" pitchFamily="34" charset="-122"/>
              </a:rPr>
              <a:t>33</a:t>
            </a:r>
            <a:r>
              <a:rPr lang="zh-CN" altLang="zh-CN" sz="1400" b="1" u="sng" dirty="0" smtClean="0">
                <a:solidFill>
                  <a:srgbClr val="800000"/>
                </a:solidFill>
                <a:latin typeface="微软雅黑" pitchFamily="34" charset="-122"/>
                <a:ea typeface="微软雅黑" pitchFamily="34" charset="-122"/>
              </a:rPr>
              <a:t>%</a:t>
            </a:r>
            <a:r>
              <a:rPr lang="zh-CN" altLang="zh-CN" sz="1400" dirty="0" smtClean="0">
                <a:solidFill>
                  <a:schemeClr val="tx1"/>
                </a:solidFill>
                <a:latin typeface="微软雅黑" pitchFamily="34" charset="-122"/>
                <a:ea typeface="微软雅黑" pitchFamily="34" charset="-122"/>
              </a:rPr>
              <a:t>；</a:t>
            </a:r>
            <a:endParaRPr lang="en-US" altLang="zh-CN" sz="1400" dirty="0" smtClean="0">
              <a:solidFill>
                <a:schemeClr val="tx1"/>
              </a:solidFill>
              <a:latin typeface="微软雅黑" pitchFamily="34" charset="-122"/>
              <a:ea typeface="微软雅黑" pitchFamily="34" charset="-122"/>
            </a:endParaRPr>
          </a:p>
          <a:p>
            <a:pPr>
              <a:buFont typeface="Wingdings" pitchFamily="2" charset="2"/>
              <a:buChar char="p"/>
            </a:pPr>
            <a:endParaRPr lang="en-US" altLang="zh-CN" sz="1400" b="1" u="sng" dirty="0">
              <a:solidFill>
                <a:srgbClr val="800000"/>
              </a:solidFill>
              <a:latin typeface="微软雅黑" pitchFamily="34" charset="-122"/>
              <a:ea typeface="微软雅黑" pitchFamily="34" charset="-122"/>
            </a:endParaRPr>
          </a:p>
          <a:p>
            <a:pPr>
              <a:buClr>
                <a:srgbClr val="993300"/>
              </a:buClr>
              <a:buFont typeface="Wingdings" pitchFamily="2" charset="2"/>
              <a:buChar char="p"/>
            </a:pPr>
            <a:r>
              <a:rPr lang="en-US" altLang="zh-CN" sz="1400" b="1" dirty="0" smtClean="0">
                <a:latin typeface="微软雅黑" pitchFamily="34" charset="-122"/>
                <a:ea typeface="微软雅黑" pitchFamily="34" charset="-122"/>
              </a:rPr>
              <a:t> </a:t>
            </a:r>
            <a:r>
              <a:rPr lang="zh-CN" altLang="zh-CN" sz="1400" dirty="0" smtClean="0">
                <a:solidFill>
                  <a:schemeClr val="tx1"/>
                </a:solidFill>
                <a:latin typeface="微软雅黑" pitchFamily="34" charset="-122"/>
                <a:ea typeface="微软雅黑" pitchFamily="34" charset="-122"/>
              </a:rPr>
              <a:t>本周</a:t>
            </a:r>
            <a:r>
              <a:rPr lang="zh-CN" altLang="zh-CN" sz="1400" b="1" u="sng" dirty="0">
                <a:solidFill>
                  <a:srgbClr val="800000"/>
                </a:solidFill>
                <a:latin typeface="微软雅黑" pitchFamily="34" charset="-122"/>
                <a:ea typeface="微软雅黑" pitchFamily="34" charset="-122"/>
              </a:rPr>
              <a:t>新增</a:t>
            </a:r>
            <a:r>
              <a:rPr lang="zh-CN" altLang="zh-CN" sz="1400" b="1" u="sng" dirty="0" smtClean="0">
                <a:solidFill>
                  <a:srgbClr val="800000"/>
                </a:solidFill>
                <a:latin typeface="微软雅黑" pitchFamily="34" charset="-122"/>
                <a:ea typeface="微软雅黑" pitchFamily="34" charset="-122"/>
              </a:rPr>
              <a:t>供应</a:t>
            </a:r>
            <a:r>
              <a:rPr lang="en-US" altLang="zh-CN" sz="1400" b="1" u="sng" dirty="0" smtClean="0">
                <a:solidFill>
                  <a:srgbClr val="800000"/>
                </a:solidFill>
                <a:latin typeface="微软雅黑" pitchFamily="34" charset="-122"/>
                <a:ea typeface="微软雅黑" pitchFamily="34" charset="-122"/>
              </a:rPr>
              <a:t>85.56</a:t>
            </a:r>
            <a:r>
              <a:rPr lang="zh-CN" altLang="zh-CN" sz="1400" b="1" u="sng" dirty="0" smtClean="0">
                <a:solidFill>
                  <a:srgbClr val="800000"/>
                </a:solidFill>
                <a:latin typeface="微软雅黑" pitchFamily="34" charset="-122"/>
                <a:ea typeface="微软雅黑" pitchFamily="34" charset="-122"/>
              </a:rPr>
              <a:t>万方</a:t>
            </a:r>
            <a:r>
              <a:rPr lang="zh-CN" altLang="zh-CN" sz="1400" b="1" u="sng" dirty="0">
                <a:solidFill>
                  <a:srgbClr val="800000"/>
                </a:solidFill>
                <a:latin typeface="微软雅黑" pitchFamily="34" charset="-122"/>
                <a:ea typeface="微软雅黑" pitchFamily="34" charset="-122"/>
              </a:rPr>
              <a:t>，环</a:t>
            </a:r>
            <a:r>
              <a:rPr lang="zh-CN" altLang="zh-CN" sz="1400" b="1" u="sng" dirty="0" smtClean="0">
                <a:solidFill>
                  <a:srgbClr val="800000"/>
                </a:solidFill>
                <a:latin typeface="微软雅黑" pitchFamily="34" charset="-122"/>
                <a:ea typeface="微软雅黑" pitchFamily="34" charset="-122"/>
              </a:rPr>
              <a:t>比</a:t>
            </a:r>
            <a:r>
              <a:rPr lang="zh-CN" altLang="en-US" sz="1400" b="1" u="sng" dirty="0" smtClean="0">
                <a:solidFill>
                  <a:srgbClr val="800000"/>
                </a:solidFill>
                <a:latin typeface="微软雅黑" pitchFamily="34" charset="-122"/>
                <a:ea typeface="微软雅黑" pitchFamily="34" charset="-122"/>
              </a:rPr>
              <a:t>上涨</a:t>
            </a:r>
            <a:r>
              <a:rPr lang="en-US" altLang="zh-CN" sz="1400" b="1" u="sng" dirty="0" smtClean="0">
                <a:solidFill>
                  <a:srgbClr val="800000"/>
                </a:solidFill>
                <a:latin typeface="微软雅黑" pitchFamily="34" charset="-122"/>
                <a:ea typeface="微软雅黑" pitchFamily="34" charset="-122"/>
              </a:rPr>
              <a:t>36.92</a:t>
            </a:r>
            <a:r>
              <a:rPr lang="zh-CN" altLang="zh-CN" sz="1400" b="1" u="sng" dirty="0" smtClean="0">
                <a:solidFill>
                  <a:srgbClr val="800000"/>
                </a:solidFill>
                <a:latin typeface="微软雅黑" pitchFamily="34" charset="-122"/>
                <a:ea typeface="微软雅黑" pitchFamily="34" charset="-122"/>
              </a:rPr>
              <a:t>%</a:t>
            </a:r>
            <a:r>
              <a:rPr lang="zh-CN" altLang="zh-CN" sz="1400" b="1" u="sng" dirty="0">
                <a:solidFill>
                  <a:srgbClr val="800000"/>
                </a:solidFill>
                <a:latin typeface="微软雅黑" pitchFamily="34" charset="-122"/>
                <a:ea typeface="微软雅黑" pitchFamily="34" charset="-122"/>
              </a:rPr>
              <a:t>，新增</a:t>
            </a:r>
            <a:r>
              <a:rPr lang="zh-CN" altLang="zh-CN" sz="1400" b="1" u="sng" dirty="0" smtClean="0">
                <a:solidFill>
                  <a:srgbClr val="800000"/>
                </a:solidFill>
                <a:latin typeface="微软雅黑" pitchFamily="34" charset="-122"/>
                <a:ea typeface="微软雅黑" pitchFamily="34" charset="-122"/>
              </a:rPr>
              <a:t>供应量</a:t>
            </a:r>
            <a:r>
              <a:rPr lang="zh-CN" altLang="en-US" sz="1400" b="1" u="sng" dirty="0" smtClean="0">
                <a:solidFill>
                  <a:srgbClr val="800000"/>
                </a:solidFill>
                <a:latin typeface="微软雅黑" pitchFamily="34" charset="-122"/>
                <a:ea typeface="微软雅黑" pitchFamily="34" charset="-122"/>
              </a:rPr>
              <a:t>持续上涨</a:t>
            </a:r>
            <a:r>
              <a:rPr lang="zh-CN" altLang="zh-CN" sz="1400" b="1" u="sng" dirty="0" smtClean="0">
                <a:solidFill>
                  <a:srgbClr val="800000"/>
                </a:solidFill>
                <a:latin typeface="微软雅黑" pitchFamily="34" charset="-122"/>
                <a:ea typeface="微软雅黑" pitchFamily="34" charset="-122"/>
              </a:rPr>
              <a:t>，非</a:t>
            </a:r>
            <a:r>
              <a:rPr lang="zh-CN" altLang="zh-CN" sz="1400" b="1" u="sng" dirty="0">
                <a:solidFill>
                  <a:srgbClr val="800000"/>
                </a:solidFill>
                <a:latin typeface="微软雅黑" pitchFamily="34" charset="-122"/>
                <a:ea typeface="微软雅黑" pitchFamily="34" charset="-122"/>
              </a:rPr>
              <a:t>住宅占</a:t>
            </a:r>
            <a:r>
              <a:rPr lang="zh-CN" altLang="zh-CN" sz="1400" b="1" u="sng" dirty="0" smtClean="0">
                <a:solidFill>
                  <a:srgbClr val="800000"/>
                </a:solidFill>
                <a:latin typeface="微软雅黑" pitchFamily="34" charset="-122"/>
                <a:ea typeface="微软雅黑" pitchFamily="34" charset="-122"/>
              </a:rPr>
              <a:t>比</a:t>
            </a:r>
            <a:r>
              <a:rPr lang="en-US" altLang="zh-CN" sz="1400" b="1" u="sng" dirty="0" smtClean="0">
                <a:solidFill>
                  <a:srgbClr val="800000"/>
                </a:solidFill>
                <a:latin typeface="微软雅黑" pitchFamily="34" charset="-122"/>
                <a:ea typeface="微软雅黑" pitchFamily="34" charset="-122"/>
              </a:rPr>
              <a:t>26.44</a:t>
            </a:r>
            <a:r>
              <a:rPr lang="zh-CN" altLang="zh-CN" sz="1400" b="1" u="sng" dirty="0" smtClean="0">
                <a:solidFill>
                  <a:srgbClr val="800000"/>
                </a:solidFill>
                <a:latin typeface="微软雅黑" pitchFamily="34" charset="-122"/>
                <a:ea typeface="微软雅黑" pitchFamily="34" charset="-122"/>
              </a:rPr>
              <a:t>%</a:t>
            </a:r>
            <a:r>
              <a:rPr lang="zh-CN" altLang="zh-CN" sz="1400" dirty="0" smtClean="0">
                <a:solidFill>
                  <a:schemeClr val="tx1"/>
                </a:solidFill>
                <a:latin typeface="微软雅黑" pitchFamily="34" charset="-122"/>
                <a:ea typeface="微软雅黑" pitchFamily="34" charset="-122"/>
              </a:rPr>
              <a:t>；</a:t>
            </a:r>
            <a:endParaRPr lang="en-US" altLang="zh-CN" sz="1400" dirty="0" smtClean="0">
              <a:solidFill>
                <a:schemeClr val="tx1"/>
              </a:solidFill>
              <a:latin typeface="微软雅黑" pitchFamily="34" charset="-122"/>
              <a:ea typeface="微软雅黑" pitchFamily="34" charset="-122"/>
            </a:endParaRPr>
          </a:p>
          <a:p>
            <a:pPr>
              <a:buFont typeface="Wingdings" pitchFamily="2" charset="2"/>
              <a:buChar char="p"/>
            </a:pPr>
            <a:endParaRPr lang="en-US" altLang="zh-CN" sz="1400" b="1" dirty="0" smtClean="0">
              <a:latin typeface="微软雅黑" pitchFamily="34" charset="-122"/>
              <a:ea typeface="微软雅黑" pitchFamily="34" charset="-122"/>
            </a:endParaRPr>
          </a:p>
          <a:p>
            <a:pPr>
              <a:buClr>
                <a:srgbClr val="993300"/>
              </a:buClr>
              <a:buFont typeface="Wingdings" pitchFamily="2" charset="2"/>
              <a:buChar char="p"/>
            </a:pPr>
            <a:r>
              <a:rPr lang="en-US" altLang="zh-CN" sz="1400" b="1" dirty="0" smtClean="0">
                <a:solidFill>
                  <a:schemeClr val="tx1"/>
                </a:solidFill>
                <a:latin typeface="微软雅黑" pitchFamily="34" charset="-122"/>
                <a:ea typeface="微软雅黑" pitchFamily="34" charset="-122"/>
              </a:rPr>
              <a:t> </a:t>
            </a:r>
            <a:r>
              <a:rPr lang="zh-CN" altLang="zh-CN" sz="1400" dirty="0" smtClean="0">
                <a:solidFill>
                  <a:schemeClr val="tx1"/>
                </a:solidFill>
                <a:latin typeface="微软雅黑" pitchFamily="34" charset="-122"/>
                <a:ea typeface="微软雅黑" pitchFamily="34" charset="-122"/>
              </a:rPr>
              <a:t>本周</a:t>
            </a:r>
            <a:r>
              <a:rPr lang="zh-CN" altLang="zh-CN" sz="1400" b="1" u="sng" dirty="0">
                <a:solidFill>
                  <a:srgbClr val="800000"/>
                </a:solidFill>
                <a:latin typeface="微软雅黑" pitchFamily="34" charset="-122"/>
                <a:ea typeface="微软雅黑" pitchFamily="34" charset="-122"/>
              </a:rPr>
              <a:t>成交</a:t>
            </a:r>
            <a:r>
              <a:rPr lang="zh-CN" altLang="zh-CN" sz="1400" b="1" u="sng" dirty="0" smtClean="0">
                <a:solidFill>
                  <a:srgbClr val="800000"/>
                </a:solidFill>
                <a:latin typeface="微软雅黑" pitchFamily="34" charset="-122"/>
                <a:ea typeface="微软雅黑" pitchFamily="34" charset="-122"/>
              </a:rPr>
              <a:t>面积</a:t>
            </a:r>
            <a:r>
              <a:rPr lang="en-US" altLang="zh-CN" sz="1400" b="1" u="sng" dirty="0" smtClean="0">
                <a:solidFill>
                  <a:srgbClr val="800000"/>
                </a:solidFill>
                <a:latin typeface="微软雅黑" pitchFamily="34" charset="-122"/>
                <a:ea typeface="微软雅黑" pitchFamily="34" charset="-122"/>
              </a:rPr>
              <a:t>59.95</a:t>
            </a:r>
            <a:r>
              <a:rPr lang="zh-CN" altLang="zh-CN" sz="1400" b="1" u="sng" dirty="0" smtClean="0">
                <a:solidFill>
                  <a:srgbClr val="800000"/>
                </a:solidFill>
                <a:latin typeface="微软雅黑" pitchFamily="34" charset="-122"/>
                <a:ea typeface="微软雅黑" pitchFamily="34" charset="-122"/>
              </a:rPr>
              <a:t>万方</a:t>
            </a:r>
            <a:r>
              <a:rPr lang="zh-CN" altLang="zh-CN" sz="1400" b="1" u="sng" dirty="0">
                <a:solidFill>
                  <a:srgbClr val="800000"/>
                </a:solidFill>
                <a:latin typeface="微软雅黑" pitchFamily="34" charset="-122"/>
                <a:ea typeface="微软雅黑" pitchFamily="34" charset="-122"/>
              </a:rPr>
              <a:t>，环</a:t>
            </a:r>
            <a:r>
              <a:rPr lang="zh-CN" altLang="zh-CN" sz="1400" b="1" u="sng" dirty="0" smtClean="0">
                <a:solidFill>
                  <a:srgbClr val="800000"/>
                </a:solidFill>
                <a:latin typeface="微软雅黑" pitchFamily="34" charset="-122"/>
                <a:ea typeface="微软雅黑" pitchFamily="34" charset="-122"/>
              </a:rPr>
              <a:t>比</a:t>
            </a:r>
            <a:r>
              <a:rPr lang="zh-CN" altLang="en-US" sz="1400" b="1" u="sng" dirty="0" smtClean="0">
                <a:solidFill>
                  <a:srgbClr val="800000"/>
                </a:solidFill>
                <a:latin typeface="微软雅黑" pitchFamily="34" charset="-122"/>
                <a:ea typeface="微软雅黑" pitchFamily="34" charset="-122"/>
              </a:rPr>
              <a:t>上涨</a:t>
            </a:r>
            <a:r>
              <a:rPr lang="en-US" altLang="zh-CN" sz="1400" b="1" u="sng" dirty="0" smtClean="0">
                <a:solidFill>
                  <a:srgbClr val="800000"/>
                </a:solidFill>
                <a:latin typeface="微软雅黑" pitchFamily="34" charset="-122"/>
                <a:ea typeface="微软雅黑" pitchFamily="34" charset="-122"/>
              </a:rPr>
              <a:t>16.91</a:t>
            </a:r>
            <a:r>
              <a:rPr lang="zh-CN" altLang="zh-CN" sz="1400" b="1" u="sng" dirty="0" smtClean="0">
                <a:solidFill>
                  <a:srgbClr val="800000"/>
                </a:solidFill>
                <a:latin typeface="微软雅黑" pitchFamily="34" charset="-122"/>
                <a:ea typeface="微软雅黑" pitchFamily="34" charset="-122"/>
              </a:rPr>
              <a:t>%</a:t>
            </a:r>
            <a:r>
              <a:rPr lang="zh-CN" altLang="zh-CN" sz="1400" b="1" dirty="0">
                <a:solidFill>
                  <a:schemeClr val="tx1"/>
                </a:solidFill>
                <a:latin typeface="微软雅黑" pitchFamily="34" charset="-122"/>
                <a:ea typeface="微软雅黑" pitchFamily="34" charset="-122"/>
              </a:rPr>
              <a:t>，</a:t>
            </a:r>
            <a:r>
              <a:rPr lang="zh-CN" altLang="zh-CN" sz="1400" dirty="0">
                <a:solidFill>
                  <a:schemeClr val="tx1"/>
                </a:solidFill>
                <a:latin typeface="微软雅黑" pitchFamily="34" charset="-122"/>
                <a:ea typeface="微软雅黑" pitchFamily="34" charset="-122"/>
              </a:rPr>
              <a:t>其中</a:t>
            </a:r>
            <a:r>
              <a:rPr lang="zh-CN" altLang="zh-CN" sz="1400" b="1" u="sng" dirty="0" smtClean="0">
                <a:solidFill>
                  <a:srgbClr val="800000"/>
                </a:solidFill>
                <a:latin typeface="微软雅黑" pitchFamily="34" charset="-122"/>
                <a:ea typeface="微软雅黑" pitchFamily="34" charset="-122"/>
              </a:rPr>
              <a:t>住宅</a:t>
            </a:r>
            <a:r>
              <a:rPr lang="en-US" altLang="zh-CN" sz="1400" b="1" u="sng" dirty="0" smtClean="0">
                <a:solidFill>
                  <a:srgbClr val="800000"/>
                </a:solidFill>
                <a:latin typeface="微软雅黑" pitchFamily="34" charset="-122"/>
                <a:ea typeface="微软雅黑" pitchFamily="34" charset="-122"/>
              </a:rPr>
              <a:t>49.14</a:t>
            </a:r>
            <a:r>
              <a:rPr lang="zh-CN" altLang="zh-CN" sz="1400" b="1" u="sng" dirty="0" smtClean="0">
                <a:solidFill>
                  <a:srgbClr val="800000"/>
                </a:solidFill>
                <a:latin typeface="微软雅黑" pitchFamily="34" charset="-122"/>
                <a:ea typeface="微软雅黑" pitchFamily="34" charset="-122"/>
              </a:rPr>
              <a:t>万方</a:t>
            </a:r>
            <a:r>
              <a:rPr lang="zh-CN" altLang="zh-CN" sz="1400" b="1" u="sng" dirty="0">
                <a:solidFill>
                  <a:srgbClr val="800000"/>
                </a:solidFill>
                <a:latin typeface="微软雅黑" pitchFamily="34" charset="-122"/>
                <a:ea typeface="微软雅黑" pitchFamily="34" charset="-122"/>
              </a:rPr>
              <a:t>，占</a:t>
            </a:r>
            <a:r>
              <a:rPr lang="zh-CN" altLang="zh-CN" sz="1400" b="1" u="sng" dirty="0" smtClean="0">
                <a:solidFill>
                  <a:srgbClr val="800000"/>
                </a:solidFill>
                <a:latin typeface="微软雅黑" pitchFamily="34" charset="-122"/>
                <a:ea typeface="微软雅黑" pitchFamily="34" charset="-122"/>
              </a:rPr>
              <a:t>比</a:t>
            </a:r>
            <a:r>
              <a:rPr lang="en-US" altLang="zh-CN" sz="1400" b="1" u="sng" dirty="0" smtClean="0">
                <a:solidFill>
                  <a:srgbClr val="800000"/>
                </a:solidFill>
                <a:latin typeface="微软雅黑" pitchFamily="34" charset="-122"/>
                <a:ea typeface="微软雅黑" pitchFamily="34" charset="-122"/>
              </a:rPr>
              <a:t>81.97</a:t>
            </a:r>
            <a:r>
              <a:rPr lang="zh-CN" altLang="zh-CN" sz="1400" b="1" u="sng" dirty="0" smtClean="0">
                <a:solidFill>
                  <a:srgbClr val="800000"/>
                </a:solidFill>
                <a:latin typeface="微软雅黑" pitchFamily="34" charset="-122"/>
                <a:ea typeface="微软雅黑" pitchFamily="34" charset="-122"/>
              </a:rPr>
              <a:t>%</a:t>
            </a:r>
            <a:r>
              <a:rPr lang="zh-CN" altLang="zh-CN" sz="1400" dirty="0">
                <a:solidFill>
                  <a:schemeClr val="tx1"/>
                </a:solidFill>
                <a:latin typeface="微软雅黑" pitchFamily="34" charset="-122"/>
                <a:ea typeface="微软雅黑" pitchFamily="34" charset="-122"/>
              </a:rPr>
              <a:t>（含经适</a:t>
            </a:r>
            <a:r>
              <a:rPr lang="zh-CN" altLang="zh-CN" sz="1400" dirty="0" smtClean="0">
                <a:solidFill>
                  <a:schemeClr val="tx1"/>
                </a:solidFill>
                <a:latin typeface="微软雅黑" pitchFamily="34" charset="-122"/>
                <a:ea typeface="微软雅黑" pitchFamily="34" charset="-122"/>
              </a:rPr>
              <a:t>房</a:t>
            </a:r>
            <a:r>
              <a:rPr lang="en-US" altLang="zh-CN" sz="1400" dirty="0" smtClean="0">
                <a:solidFill>
                  <a:schemeClr val="tx1"/>
                </a:solidFill>
                <a:latin typeface="微软雅黑" pitchFamily="34" charset="-122"/>
                <a:ea typeface="微软雅黑" pitchFamily="34" charset="-122"/>
              </a:rPr>
              <a:t>11.34</a:t>
            </a:r>
            <a:r>
              <a:rPr lang="zh-CN" altLang="zh-CN" sz="1400" dirty="0" smtClean="0">
                <a:solidFill>
                  <a:schemeClr val="tx1"/>
                </a:solidFill>
                <a:latin typeface="微软雅黑" pitchFamily="34" charset="-122"/>
                <a:ea typeface="微软雅黑" pitchFamily="34" charset="-122"/>
              </a:rPr>
              <a:t>万方</a:t>
            </a:r>
            <a:r>
              <a:rPr lang="zh-CN" altLang="zh-CN" sz="1400" dirty="0">
                <a:solidFill>
                  <a:schemeClr val="tx1"/>
                </a:solidFill>
                <a:latin typeface="微软雅黑" pitchFamily="34" charset="-122"/>
                <a:ea typeface="微软雅黑" pitchFamily="34" charset="-122"/>
              </a:rPr>
              <a:t>）</a:t>
            </a:r>
            <a:r>
              <a:rPr lang="zh-CN" altLang="zh-CN" sz="1400" dirty="0" smtClean="0">
                <a:solidFill>
                  <a:schemeClr val="tx1"/>
                </a:solidFill>
                <a:latin typeface="微软雅黑" pitchFamily="34" charset="-122"/>
                <a:ea typeface="微软雅黑" pitchFamily="34" charset="-122"/>
              </a:rPr>
              <a:t>；</a:t>
            </a:r>
            <a:endParaRPr lang="en-US" altLang="zh-CN" sz="1400" dirty="0" smtClean="0">
              <a:solidFill>
                <a:schemeClr val="tx1"/>
              </a:solidFill>
              <a:latin typeface="微软雅黑" pitchFamily="34" charset="-122"/>
              <a:ea typeface="微软雅黑" pitchFamily="34" charset="-122"/>
            </a:endParaRPr>
          </a:p>
          <a:p>
            <a:pPr>
              <a:buFont typeface="Wingdings" pitchFamily="2" charset="2"/>
              <a:buChar char="p"/>
            </a:pPr>
            <a:endParaRPr lang="en-US" altLang="zh-CN" sz="1400" b="1" dirty="0" smtClean="0">
              <a:latin typeface="微软雅黑" pitchFamily="34" charset="-122"/>
              <a:ea typeface="微软雅黑" pitchFamily="34" charset="-122"/>
            </a:endParaRPr>
          </a:p>
          <a:p>
            <a:pPr>
              <a:buClr>
                <a:srgbClr val="993300"/>
              </a:buClr>
              <a:buFont typeface="Wingdings" pitchFamily="2" charset="2"/>
              <a:buChar char="p"/>
            </a:pPr>
            <a:r>
              <a:rPr lang="en-US" altLang="zh-CN" sz="1400" b="1" dirty="0" smtClean="0">
                <a:solidFill>
                  <a:schemeClr val="tx1"/>
                </a:solidFill>
                <a:latin typeface="微软雅黑" pitchFamily="34" charset="-122"/>
                <a:ea typeface="微软雅黑" pitchFamily="34" charset="-122"/>
              </a:rPr>
              <a:t> </a:t>
            </a:r>
            <a:r>
              <a:rPr lang="zh-CN" altLang="zh-CN" sz="1400" dirty="0" smtClean="0">
                <a:solidFill>
                  <a:schemeClr val="tx1"/>
                </a:solidFill>
                <a:latin typeface="微软雅黑" pitchFamily="34" charset="-122"/>
                <a:ea typeface="微软雅黑" pitchFamily="34" charset="-122"/>
              </a:rPr>
              <a:t>本周</a:t>
            </a:r>
            <a:r>
              <a:rPr lang="zh-CN" altLang="zh-CN" sz="1400" b="1" u="sng" dirty="0">
                <a:solidFill>
                  <a:srgbClr val="800000"/>
                </a:solidFill>
                <a:latin typeface="微软雅黑" pitchFamily="34" charset="-122"/>
                <a:ea typeface="微软雅黑" pitchFamily="34" charset="-122"/>
              </a:rPr>
              <a:t>成交</a:t>
            </a:r>
            <a:r>
              <a:rPr lang="zh-CN" altLang="zh-CN" sz="1400" b="1" u="sng" dirty="0" smtClean="0">
                <a:solidFill>
                  <a:srgbClr val="800000"/>
                </a:solidFill>
                <a:latin typeface="微软雅黑" pitchFamily="34" charset="-122"/>
                <a:ea typeface="微软雅黑" pitchFamily="34" charset="-122"/>
              </a:rPr>
              <a:t>价格</a:t>
            </a:r>
            <a:r>
              <a:rPr lang="en-US" altLang="zh-CN" sz="1400" b="1" u="sng" dirty="0" smtClean="0">
                <a:solidFill>
                  <a:srgbClr val="800000"/>
                </a:solidFill>
                <a:latin typeface="微软雅黑" pitchFamily="34" charset="-122"/>
                <a:ea typeface="微软雅黑" pitchFamily="34" charset="-122"/>
              </a:rPr>
              <a:t>6300</a:t>
            </a:r>
            <a:r>
              <a:rPr lang="zh-CN" altLang="zh-CN" sz="1400" b="1" u="sng" dirty="0" smtClean="0">
                <a:solidFill>
                  <a:srgbClr val="800000"/>
                </a:solidFill>
                <a:latin typeface="微软雅黑" pitchFamily="34" charset="-122"/>
                <a:ea typeface="微软雅黑" pitchFamily="34" charset="-122"/>
              </a:rPr>
              <a:t>元</a:t>
            </a:r>
            <a:r>
              <a:rPr lang="zh-CN" altLang="zh-CN" sz="1400" b="1" u="sng" dirty="0">
                <a:solidFill>
                  <a:srgbClr val="800000"/>
                </a:solidFill>
                <a:latin typeface="微软雅黑" pitchFamily="34" charset="-122"/>
                <a:ea typeface="微软雅黑" pitchFamily="34" charset="-122"/>
              </a:rPr>
              <a:t>/㎡，环</a:t>
            </a:r>
            <a:r>
              <a:rPr lang="zh-CN" altLang="zh-CN" sz="1400" b="1" u="sng" dirty="0" smtClean="0">
                <a:solidFill>
                  <a:srgbClr val="800000"/>
                </a:solidFill>
                <a:latin typeface="微软雅黑" pitchFamily="34" charset="-122"/>
                <a:ea typeface="微软雅黑" pitchFamily="34" charset="-122"/>
              </a:rPr>
              <a:t>比</a:t>
            </a:r>
            <a:r>
              <a:rPr lang="zh-CN" altLang="en-US" sz="1400" b="1" u="sng" dirty="0" smtClean="0">
                <a:solidFill>
                  <a:srgbClr val="800000"/>
                </a:solidFill>
                <a:latin typeface="微软雅黑" pitchFamily="34" charset="-122"/>
                <a:ea typeface="微软雅黑" pitchFamily="34" charset="-122"/>
              </a:rPr>
              <a:t>下降</a:t>
            </a:r>
            <a:r>
              <a:rPr lang="en-US" altLang="zh-CN" sz="1400" b="1" u="sng" dirty="0" smtClean="0">
                <a:solidFill>
                  <a:srgbClr val="800000"/>
                </a:solidFill>
                <a:latin typeface="微软雅黑" pitchFamily="34" charset="-122"/>
                <a:ea typeface="微软雅黑" pitchFamily="34" charset="-122"/>
              </a:rPr>
              <a:t>12.95%</a:t>
            </a:r>
            <a:r>
              <a:rPr lang="zh-CN" altLang="zh-CN" sz="1400" b="1" u="sng" dirty="0" smtClean="0">
                <a:solidFill>
                  <a:srgbClr val="800000"/>
                </a:solidFill>
                <a:latin typeface="微软雅黑" pitchFamily="34" charset="-122"/>
                <a:ea typeface="微软雅黑" pitchFamily="34" charset="-122"/>
              </a:rPr>
              <a:t>，</a:t>
            </a:r>
            <a:r>
              <a:rPr lang="zh-CN" altLang="zh-CN" sz="1400" b="1" u="sng" dirty="0">
                <a:solidFill>
                  <a:srgbClr val="800000"/>
                </a:solidFill>
                <a:latin typeface="微软雅黑" pitchFamily="34" charset="-122"/>
                <a:ea typeface="微软雅黑" pitchFamily="34" charset="-122"/>
              </a:rPr>
              <a:t>商品住宅建面</a:t>
            </a:r>
            <a:r>
              <a:rPr lang="zh-CN" altLang="zh-CN" sz="1400" b="1" u="sng" dirty="0" smtClean="0">
                <a:solidFill>
                  <a:srgbClr val="800000"/>
                </a:solidFill>
                <a:latin typeface="微软雅黑" pitchFamily="34" charset="-122"/>
                <a:ea typeface="微软雅黑" pitchFamily="34" charset="-122"/>
              </a:rPr>
              <a:t>均价</a:t>
            </a:r>
            <a:r>
              <a:rPr lang="en-US" altLang="zh-CN" sz="1400" b="1" u="sng" dirty="0" smtClean="0">
                <a:solidFill>
                  <a:srgbClr val="800000"/>
                </a:solidFill>
                <a:latin typeface="微软雅黑" pitchFamily="34" charset="-122"/>
                <a:ea typeface="微软雅黑" pitchFamily="34" charset="-122"/>
              </a:rPr>
              <a:t>6547</a:t>
            </a:r>
            <a:r>
              <a:rPr lang="zh-CN" altLang="zh-CN" sz="1400" b="1" u="sng" dirty="0" smtClean="0">
                <a:solidFill>
                  <a:srgbClr val="800000"/>
                </a:solidFill>
                <a:latin typeface="微软雅黑" pitchFamily="34" charset="-122"/>
                <a:ea typeface="微软雅黑" pitchFamily="34" charset="-122"/>
              </a:rPr>
              <a:t>元</a:t>
            </a:r>
            <a:r>
              <a:rPr lang="zh-CN" altLang="zh-CN" sz="1400" b="1" u="sng" dirty="0">
                <a:solidFill>
                  <a:srgbClr val="800000"/>
                </a:solidFill>
                <a:latin typeface="微软雅黑" pitchFamily="34" charset="-122"/>
                <a:ea typeface="微软雅黑" pitchFamily="34" charset="-122"/>
              </a:rPr>
              <a:t>/㎡（套</a:t>
            </a:r>
            <a:r>
              <a:rPr lang="zh-CN" altLang="zh-CN" sz="1400" b="1" u="sng" dirty="0" smtClean="0">
                <a:solidFill>
                  <a:srgbClr val="800000"/>
                </a:solidFill>
                <a:latin typeface="微软雅黑" pitchFamily="34" charset="-122"/>
                <a:ea typeface="微软雅黑" pitchFamily="34" charset="-122"/>
              </a:rPr>
              <a:t>内</a:t>
            </a:r>
            <a:r>
              <a:rPr lang="en-US" altLang="zh-CN" sz="1400" b="1" u="sng" dirty="0" smtClean="0">
                <a:solidFill>
                  <a:srgbClr val="800000"/>
                </a:solidFill>
                <a:latin typeface="微软雅黑" pitchFamily="34" charset="-122"/>
                <a:ea typeface="微软雅黑" pitchFamily="34" charset="-122"/>
              </a:rPr>
              <a:t>7943</a:t>
            </a:r>
            <a:r>
              <a:rPr lang="zh-CN" altLang="zh-CN" sz="1400" b="1" u="sng" dirty="0" smtClean="0">
                <a:solidFill>
                  <a:srgbClr val="800000"/>
                </a:solidFill>
                <a:latin typeface="微软雅黑" pitchFamily="34" charset="-122"/>
                <a:ea typeface="微软雅黑" pitchFamily="34" charset="-122"/>
              </a:rPr>
              <a:t>元</a:t>
            </a:r>
            <a:r>
              <a:rPr lang="zh-CN" altLang="zh-CN" sz="1400" b="1" u="sng" dirty="0">
                <a:solidFill>
                  <a:srgbClr val="800000"/>
                </a:solidFill>
                <a:latin typeface="微软雅黑" pitchFamily="34" charset="-122"/>
                <a:ea typeface="微软雅黑" pitchFamily="34" charset="-122"/>
              </a:rPr>
              <a:t>/㎡ ）</a:t>
            </a:r>
            <a:r>
              <a:rPr lang="zh-CN" altLang="zh-CN" sz="1400" dirty="0" smtClean="0">
                <a:solidFill>
                  <a:schemeClr val="tx1"/>
                </a:solidFill>
                <a:latin typeface="微软雅黑" pitchFamily="34" charset="-122"/>
                <a:ea typeface="微软雅黑" pitchFamily="34" charset="-122"/>
              </a:rPr>
              <a:t>。</a:t>
            </a:r>
            <a:endParaRPr lang="zh-CN" altLang="zh-CN" sz="1400"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4"/>
          <p:cNvSpPr>
            <a:spLocks noChangeArrowheads="1"/>
          </p:cNvSpPr>
          <p:nvPr/>
        </p:nvSpPr>
        <p:spPr bwMode="auto">
          <a:xfrm>
            <a:off x="0" y="300038"/>
            <a:ext cx="3708400" cy="503237"/>
          </a:xfrm>
          <a:prstGeom prst="rect">
            <a:avLst/>
          </a:prstGeom>
          <a:solidFill>
            <a:srgbClr val="A50021"/>
          </a:solidFill>
          <a:ln w="9525">
            <a:noFill/>
            <a:miter lim="800000"/>
            <a:headEnd/>
            <a:tailEnd/>
          </a:ln>
        </p:spPr>
        <p:txBody>
          <a:bodyPr anchorCtr="1"/>
          <a:lstStyle/>
          <a:p>
            <a:pPr algn="l"/>
            <a:r>
              <a:rPr lang="zh-CN" altLang="en-US" sz="2200" b="1" dirty="0">
                <a:solidFill>
                  <a:schemeClr val="bg1"/>
                </a:solidFill>
                <a:latin typeface="黑体" pitchFamily="49" charset="-122"/>
                <a:ea typeface="黑体" pitchFamily="49" charset="-122"/>
              </a:rPr>
              <a:t>本周导读</a:t>
            </a:r>
            <a:r>
              <a:rPr lang="en-US" altLang="zh-CN" sz="2200" b="1" dirty="0">
                <a:solidFill>
                  <a:schemeClr val="bg1"/>
                </a:solidFill>
                <a:latin typeface="黑体" pitchFamily="49" charset="-122"/>
                <a:ea typeface="黑体" pitchFamily="49" charset="-122"/>
              </a:rPr>
              <a:t>——</a:t>
            </a:r>
            <a:r>
              <a:rPr lang="zh-CN" altLang="en-US" sz="2200" b="1" dirty="0">
                <a:solidFill>
                  <a:srgbClr val="FFCC66"/>
                </a:solidFill>
                <a:latin typeface="黑体" pitchFamily="49" charset="-122"/>
                <a:ea typeface="黑体" pitchFamily="49" charset="-122"/>
              </a:rPr>
              <a:t>本周新开盘</a:t>
            </a:r>
          </a:p>
        </p:txBody>
      </p:sp>
      <p:sp>
        <p:nvSpPr>
          <p:cNvPr id="14" name="Rectangle 7"/>
          <p:cNvSpPr>
            <a:spLocks noChangeArrowheads="1"/>
          </p:cNvSpPr>
          <p:nvPr/>
        </p:nvSpPr>
        <p:spPr bwMode="auto">
          <a:xfrm>
            <a:off x="942" y="6433755"/>
            <a:ext cx="2520950" cy="404813"/>
          </a:xfrm>
          <a:prstGeom prst="rect">
            <a:avLst/>
          </a:prstGeom>
          <a:noFill/>
          <a:ln w="9525" algn="ctr">
            <a:noFill/>
            <a:miter lim="800000"/>
            <a:headEnd/>
            <a:tailEnd/>
          </a:ln>
          <a:effectLst>
            <a:prstShdw prst="shdw17" dist="17961" dir="2700000">
              <a:srgbClr val="990000">
                <a:alpha val="50000"/>
              </a:srgbClr>
            </a:prstShdw>
          </a:effectLst>
        </p:spPr>
        <p:txBody>
          <a:bodyPr wrap="none" anchor="ctr"/>
          <a:lstStyle/>
          <a:p>
            <a:pPr algn="l"/>
            <a:r>
              <a:rPr lang="zh-CN" altLang="en-US" sz="1200" b="1" dirty="0">
                <a:solidFill>
                  <a:schemeClr val="tx1"/>
                </a:solidFill>
                <a:latin typeface="微软雅黑" pitchFamily="34" charset="-122"/>
                <a:ea typeface="微软雅黑" pitchFamily="34" charset="-122"/>
              </a:rPr>
              <a:t>注：数据口径为新开盘当天认购</a:t>
            </a:r>
            <a:endParaRPr lang="en-US" altLang="zh-CN" sz="1200" b="1" dirty="0">
              <a:solidFill>
                <a:schemeClr val="tx1"/>
              </a:solidFill>
              <a:latin typeface="微软雅黑" pitchFamily="34" charset="-122"/>
              <a:ea typeface="微软雅黑" pitchFamily="34" charset="-122"/>
            </a:endParaRPr>
          </a:p>
        </p:txBody>
      </p:sp>
      <p:sp>
        <p:nvSpPr>
          <p:cNvPr id="10"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9AE252E8-120F-4B30-91D7-FF4E542D216F}" type="slidenum">
              <a:rPr lang="zh-CN" altLang="en-US" sz="1400">
                <a:solidFill>
                  <a:schemeClr val="tx1"/>
                </a:solidFill>
                <a:latin typeface="Haettenschweiler" pitchFamily="34" charset="0"/>
              </a:rPr>
              <a:pPr algn="r"/>
              <a:t>8</a:t>
            </a:fld>
            <a:endParaRPr lang="en-US" altLang="zh-CN" sz="1400">
              <a:solidFill>
                <a:schemeClr val="tx1"/>
              </a:solidFill>
              <a:latin typeface="Haettenschweiler" pitchFamily="34" charset="0"/>
            </a:endParaRPr>
          </a:p>
        </p:txBody>
      </p:sp>
      <p:sp>
        <p:nvSpPr>
          <p:cNvPr id="9" name="TextBox 5"/>
          <p:cNvSpPr txBox="1">
            <a:spLocks noChangeArrowheads="1"/>
          </p:cNvSpPr>
          <p:nvPr/>
        </p:nvSpPr>
        <p:spPr bwMode="auto">
          <a:xfrm>
            <a:off x="125413" y="1000108"/>
            <a:ext cx="8804305" cy="1772793"/>
          </a:xfrm>
          <a:prstGeom prst="rect">
            <a:avLst/>
          </a:prstGeom>
          <a:noFill/>
          <a:ln w="9525">
            <a:noFill/>
            <a:miter lim="800000"/>
            <a:headEnd/>
            <a:tailEnd/>
          </a:ln>
        </p:spPr>
        <p:txBody>
          <a:bodyPr wrap="square">
            <a:spAutoFit/>
          </a:bodyPr>
          <a:lstStyle/>
          <a:p>
            <a:pPr>
              <a:lnSpc>
                <a:spcPct val="130000"/>
              </a:lnSpc>
              <a:spcBef>
                <a:spcPct val="30000"/>
              </a:spcBef>
              <a:buClr>
                <a:srgbClr val="990000"/>
              </a:buClr>
              <a:buFont typeface="Wingdings" pitchFamily="2" charset="2"/>
              <a:buChar char="p"/>
            </a:pPr>
            <a:r>
              <a:rPr lang="zh-CN" altLang="en-US" sz="1300" dirty="0">
                <a:solidFill>
                  <a:srgbClr val="000000"/>
                </a:solidFill>
                <a:latin typeface="黑体" pitchFamily="49" charset="-122"/>
                <a:ea typeface="黑体" pitchFamily="49" charset="-122"/>
              </a:rPr>
              <a:t> 本周新</a:t>
            </a:r>
            <a:r>
              <a:rPr lang="zh-CN" altLang="en-US" sz="1300" dirty="0" smtClean="0">
                <a:solidFill>
                  <a:srgbClr val="000000"/>
                </a:solidFill>
                <a:latin typeface="黑体" pitchFamily="49" charset="-122"/>
                <a:ea typeface="黑体" pitchFamily="49" charset="-122"/>
              </a:rPr>
              <a:t>开项目</a:t>
            </a:r>
            <a:r>
              <a:rPr lang="en-US" altLang="zh-CN" sz="1300" b="1" dirty="0" smtClean="0">
                <a:solidFill>
                  <a:srgbClr val="800000"/>
                </a:solidFill>
                <a:latin typeface="黑体" pitchFamily="49" charset="-122"/>
                <a:ea typeface="黑体" pitchFamily="49" charset="-122"/>
              </a:rPr>
              <a:t>2</a:t>
            </a:r>
            <a:r>
              <a:rPr lang="zh-CN" altLang="en-US" sz="1300" b="1" dirty="0" smtClean="0">
                <a:solidFill>
                  <a:srgbClr val="800000"/>
                </a:solidFill>
                <a:latin typeface="黑体" pitchFamily="49" charset="-122"/>
                <a:ea typeface="黑体" pitchFamily="49" charset="-122"/>
              </a:rPr>
              <a:t>个</a:t>
            </a:r>
            <a:r>
              <a:rPr lang="zh-CN" altLang="en-US" sz="1300" dirty="0" smtClean="0">
                <a:solidFill>
                  <a:srgbClr val="000000"/>
                </a:solidFill>
                <a:latin typeface="黑体" pitchFamily="49" charset="-122"/>
                <a:ea typeface="黑体" pitchFamily="49" charset="-122"/>
              </a:rPr>
              <a:t>（高层项目</a:t>
            </a:r>
            <a:r>
              <a:rPr lang="en-US" altLang="zh-CN" sz="1300" dirty="0" smtClean="0">
                <a:solidFill>
                  <a:srgbClr val="000000"/>
                </a:solidFill>
                <a:latin typeface="黑体" pitchFamily="49" charset="-122"/>
                <a:ea typeface="黑体" pitchFamily="49" charset="-122"/>
              </a:rPr>
              <a:t>1</a:t>
            </a:r>
            <a:r>
              <a:rPr lang="zh-CN" altLang="en-US" sz="1300" dirty="0" smtClean="0">
                <a:solidFill>
                  <a:srgbClr val="000000"/>
                </a:solidFill>
                <a:latin typeface="黑体" pitchFamily="49" charset="-122"/>
                <a:ea typeface="黑体" pitchFamily="49" charset="-122"/>
              </a:rPr>
              <a:t>个、小高层项目</a:t>
            </a:r>
            <a:r>
              <a:rPr lang="en-US" altLang="zh-CN" sz="1300" dirty="0" smtClean="0">
                <a:solidFill>
                  <a:srgbClr val="000000"/>
                </a:solidFill>
                <a:latin typeface="黑体" pitchFamily="49" charset="-122"/>
                <a:ea typeface="黑体" pitchFamily="49" charset="-122"/>
              </a:rPr>
              <a:t>1</a:t>
            </a:r>
            <a:r>
              <a:rPr lang="zh-CN" altLang="en-US" sz="1300" dirty="0" smtClean="0">
                <a:solidFill>
                  <a:srgbClr val="000000"/>
                </a:solidFill>
                <a:latin typeface="黑体" pitchFamily="49" charset="-122"/>
                <a:ea typeface="黑体" pitchFamily="49" charset="-122"/>
              </a:rPr>
              <a:t>个），</a:t>
            </a:r>
            <a:r>
              <a:rPr lang="zh-CN" altLang="en-US" sz="1300" b="1" dirty="0" smtClean="0">
                <a:solidFill>
                  <a:srgbClr val="800000"/>
                </a:solidFill>
                <a:latin typeface="黑体" pitchFamily="49" charset="-122"/>
                <a:ea typeface="黑体" pitchFamily="49" charset="-122"/>
              </a:rPr>
              <a:t>较上周减少</a:t>
            </a:r>
            <a:r>
              <a:rPr lang="en-US" altLang="zh-CN" sz="1300" b="1" dirty="0" smtClean="0">
                <a:solidFill>
                  <a:srgbClr val="800000"/>
                </a:solidFill>
                <a:latin typeface="黑体" pitchFamily="49" charset="-122"/>
                <a:ea typeface="黑体" pitchFamily="49" charset="-122"/>
              </a:rPr>
              <a:t>4</a:t>
            </a:r>
            <a:r>
              <a:rPr lang="zh-CN" altLang="en-US" sz="1300" b="1" dirty="0" smtClean="0">
                <a:solidFill>
                  <a:srgbClr val="800000"/>
                </a:solidFill>
                <a:latin typeface="黑体" pitchFamily="49" charset="-122"/>
                <a:ea typeface="黑体" pitchFamily="49" charset="-122"/>
              </a:rPr>
              <a:t>个</a:t>
            </a:r>
            <a:r>
              <a:rPr lang="zh-CN" altLang="en-US" sz="1300" dirty="0" smtClean="0">
                <a:solidFill>
                  <a:srgbClr val="000000"/>
                </a:solidFill>
                <a:latin typeface="黑体" pitchFamily="49" charset="-122"/>
                <a:ea typeface="黑体" pitchFamily="49" charset="-122"/>
              </a:rPr>
              <a:t>，</a:t>
            </a:r>
            <a:r>
              <a:rPr lang="zh-CN" altLang="en-US" sz="1300" dirty="0">
                <a:solidFill>
                  <a:srgbClr val="000000"/>
                </a:solidFill>
                <a:latin typeface="黑体" pitchFamily="49" charset="-122"/>
                <a:ea typeface="黑体" pitchFamily="49" charset="-122"/>
              </a:rPr>
              <a:t>共计推出</a:t>
            </a:r>
            <a:r>
              <a:rPr lang="zh-CN" altLang="en-US" sz="1300" dirty="0" smtClean="0">
                <a:solidFill>
                  <a:srgbClr val="000000"/>
                </a:solidFill>
                <a:latin typeface="黑体" pitchFamily="49" charset="-122"/>
                <a:ea typeface="黑体" pitchFamily="49" charset="-122"/>
              </a:rPr>
              <a:t>房源</a:t>
            </a:r>
            <a:r>
              <a:rPr lang="en-US" altLang="zh-CN" sz="1300" b="1" dirty="0" smtClean="0">
                <a:solidFill>
                  <a:srgbClr val="800000"/>
                </a:solidFill>
                <a:latin typeface="黑体" pitchFamily="49" charset="-122"/>
                <a:ea typeface="黑体" pitchFamily="49" charset="-122"/>
              </a:rPr>
              <a:t>700</a:t>
            </a:r>
            <a:r>
              <a:rPr lang="zh-CN" altLang="en-US" sz="1300" b="1" dirty="0" smtClean="0">
                <a:solidFill>
                  <a:srgbClr val="800000"/>
                </a:solidFill>
                <a:latin typeface="黑体" pitchFamily="49" charset="-122"/>
                <a:ea typeface="黑体" pitchFamily="49" charset="-122"/>
              </a:rPr>
              <a:t>套</a:t>
            </a:r>
            <a:r>
              <a:rPr lang="zh-CN" altLang="en-US" sz="1300" dirty="0">
                <a:solidFill>
                  <a:srgbClr val="000000"/>
                </a:solidFill>
                <a:latin typeface="黑体" pitchFamily="49" charset="-122"/>
                <a:ea typeface="黑体" pitchFamily="49" charset="-122"/>
              </a:rPr>
              <a:t>，环</a:t>
            </a:r>
            <a:r>
              <a:rPr lang="zh-CN" altLang="en-US" sz="1300" dirty="0" smtClean="0">
                <a:solidFill>
                  <a:srgbClr val="000000"/>
                </a:solidFill>
                <a:latin typeface="黑体" pitchFamily="49" charset="-122"/>
                <a:ea typeface="黑体" pitchFamily="49" charset="-122"/>
              </a:rPr>
              <a:t>比下降</a:t>
            </a:r>
            <a:r>
              <a:rPr lang="en-US" altLang="zh-CN" sz="1300" b="1" dirty="0" smtClean="0">
                <a:solidFill>
                  <a:srgbClr val="800000"/>
                </a:solidFill>
                <a:latin typeface="黑体" pitchFamily="49" charset="-122"/>
                <a:ea typeface="黑体" pitchFamily="49" charset="-122"/>
              </a:rPr>
              <a:t>46%</a:t>
            </a:r>
            <a:r>
              <a:rPr lang="zh-CN" altLang="en-US" sz="1300" b="1" dirty="0" smtClean="0">
                <a:solidFill>
                  <a:srgbClr val="800000"/>
                </a:solidFill>
                <a:latin typeface="黑体" pitchFamily="49" charset="-122"/>
                <a:ea typeface="黑体" pitchFamily="49" charset="-122"/>
              </a:rPr>
              <a:t>，少量项目借势降息利好政策推售</a:t>
            </a:r>
            <a:r>
              <a:rPr lang="zh-CN" altLang="en-US" sz="1300" dirty="0" smtClean="0">
                <a:latin typeface="黑体" pitchFamily="49" charset="-122"/>
                <a:ea typeface="黑体" pitchFamily="49" charset="-122"/>
              </a:rPr>
              <a:t>。</a:t>
            </a:r>
            <a:endParaRPr lang="en-US" altLang="zh-CN" sz="1300" dirty="0" smtClean="0">
              <a:latin typeface="黑体" pitchFamily="49" charset="-122"/>
              <a:ea typeface="黑体" pitchFamily="49" charset="-122"/>
            </a:endParaRPr>
          </a:p>
          <a:p>
            <a:pPr>
              <a:lnSpc>
                <a:spcPct val="130000"/>
              </a:lnSpc>
              <a:spcBef>
                <a:spcPct val="30000"/>
              </a:spcBef>
              <a:buClr>
                <a:srgbClr val="990000"/>
              </a:buClr>
              <a:buFont typeface="Wingdings" pitchFamily="2" charset="2"/>
              <a:buChar char="p"/>
            </a:pPr>
            <a:r>
              <a:rPr lang="zh-CN" altLang="en-US" sz="1300" dirty="0">
                <a:solidFill>
                  <a:srgbClr val="990000"/>
                </a:solidFill>
                <a:latin typeface="黑体" pitchFamily="49" charset="-122"/>
                <a:ea typeface="黑体" pitchFamily="49" charset="-122"/>
              </a:rPr>
              <a:t> </a:t>
            </a:r>
            <a:r>
              <a:rPr lang="zh-CN" altLang="en-US" sz="1300" dirty="0">
                <a:solidFill>
                  <a:srgbClr val="000000"/>
                </a:solidFill>
                <a:latin typeface="黑体" pitchFamily="49" charset="-122"/>
                <a:ea typeface="黑体" pitchFamily="49" charset="-122"/>
              </a:rPr>
              <a:t>新开盘成交方面，</a:t>
            </a:r>
            <a:r>
              <a:rPr lang="zh-CN" altLang="zh-CN" sz="1300" b="1" dirty="0">
                <a:solidFill>
                  <a:srgbClr val="800000"/>
                </a:solidFill>
                <a:latin typeface="黑体" pitchFamily="49" charset="-122"/>
                <a:ea typeface="黑体" pitchFamily="49" charset="-122"/>
              </a:rPr>
              <a:t>开盘当天整体认购</a:t>
            </a:r>
            <a:r>
              <a:rPr lang="zh-CN" altLang="zh-CN" sz="1300" b="1" dirty="0" smtClean="0">
                <a:solidFill>
                  <a:srgbClr val="800000"/>
                </a:solidFill>
                <a:latin typeface="黑体" pitchFamily="49" charset="-122"/>
                <a:ea typeface="黑体" pitchFamily="49" charset="-122"/>
              </a:rPr>
              <a:t>率</a:t>
            </a:r>
            <a:r>
              <a:rPr lang="en-US" altLang="zh-CN" sz="1300" b="1" dirty="0" smtClean="0">
                <a:solidFill>
                  <a:srgbClr val="800000"/>
                </a:solidFill>
                <a:latin typeface="黑体" pitchFamily="49" charset="-122"/>
                <a:ea typeface="黑体" pitchFamily="49" charset="-122"/>
              </a:rPr>
              <a:t>33</a:t>
            </a:r>
            <a:r>
              <a:rPr lang="zh-CN" altLang="zh-CN" sz="1300" b="1" dirty="0" smtClean="0">
                <a:solidFill>
                  <a:srgbClr val="800000"/>
                </a:solidFill>
                <a:latin typeface="黑体" pitchFamily="49" charset="-122"/>
                <a:ea typeface="黑体" pitchFamily="49" charset="-122"/>
              </a:rPr>
              <a:t>%</a:t>
            </a:r>
            <a:r>
              <a:rPr lang="zh-CN" altLang="en-US" sz="1300" b="1" dirty="0">
                <a:solidFill>
                  <a:srgbClr val="800000"/>
                </a:solidFill>
                <a:latin typeface="黑体" pitchFamily="49" charset="-122"/>
                <a:ea typeface="黑体" pitchFamily="49" charset="-122"/>
              </a:rPr>
              <a:t>，环</a:t>
            </a:r>
            <a:r>
              <a:rPr lang="zh-CN" altLang="en-US" sz="1300" b="1" dirty="0" smtClean="0">
                <a:solidFill>
                  <a:srgbClr val="800000"/>
                </a:solidFill>
                <a:latin typeface="黑体" pitchFamily="49" charset="-122"/>
                <a:ea typeface="黑体" pitchFamily="49" charset="-122"/>
              </a:rPr>
              <a:t>比下降</a:t>
            </a:r>
            <a:r>
              <a:rPr lang="en-US" altLang="zh-CN" sz="1300" b="1" dirty="0" smtClean="0">
                <a:solidFill>
                  <a:srgbClr val="800000"/>
                </a:solidFill>
                <a:latin typeface="黑体" pitchFamily="49" charset="-122"/>
                <a:ea typeface="黑体" pitchFamily="49" charset="-122"/>
              </a:rPr>
              <a:t>16</a:t>
            </a:r>
            <a:r>
              <a:rPr lang="zh-CN" altLang="en-US" sz="1300" b="1" dirty="0" smtClean="0">
                <a:solidFill>
                  <a:srgbClr val="800000"/>
                </a:solidFill>
                <a:latin typeface="黑体" pitchFamily="49" charset="-122"/>
                <a:ea typeface="黑体" pitchFamily="49" charset="-122"/>
              </a:rPr>
              <a:t>个</a:t>
            </a:r>
            <a:r>
              <a:rPr lang="zh-CN" altLang="en-US" sz="1300" b="1" dirty="0">
                <a:solidFill>
                  <a:srgbClr val="800000"/>
                </a:solidFill>
                <a:latin typeface="黑体" pitchFamily="49" charset="-122"/>
                <a:ea typeface="黑体" pitchFamily="49" charset="-122"/>
              </a:rPr>
              <a:t>百分点</a:t>
            </a:r>
            <a:r>
              <a:rPr lang="zh-CN" altLang="en-US" sz="1300" b="1" dirty="0" smtClean="0">
                <a:solidFill>
                  <a:srgbClr val="800000"/>
                </a:solidFill>
                <a:latin typeface="黑体" pitchFamily="49" charset="-122"/>
                <a:ea typeface="黑体" pitchFamily="49" charset="-122"/>
              </a:rPr>
              <a:t>，个别项目推盘量过大，拉低开盘当天整体认购率</a:t>
            </a:r>
            <a:r>
              <a:rPr lang="zh-CN" altLang="en-US" sz="1300" dirty="0" smtClean="0">
                <a:latin typeface="黑体" pitchFamily="49" charset="-122"/>
                <a:ea typeface="黑体" pitchFamily="49" charset="-122"/>
              </a:rPr>
              <a:t>。</a:t>
            </a:r>
            <a:endParaRPr lang="en-US" altLang="zh-CN" sz="1300" dirty="0">
              <a:latin typeface="黑体" pitchFamily="49" charset="-122"/>
              <a:ea typeface="黑体" pitchFamily="49" charset="-122"/>
            </a:endParaRPr>
          </a:p>
          <a:p>
            <a:pPr>
              <a:lnSpc>
                <a:spcPct val="130000"/>
              </a:lnSpc>
              <a:spcBef>
                <a:spcPct val="30000"/>
              </a:spcBef>
              <a:buClr>
                <a:srgbClr val="990000"/>
              </a:buClr>
              <a:buFont typeface="Wingdings" pitchFamily="2" charset="2"/>
              <a:buChar char="p"/>
            </a:pPr>
            <a:r>
              <a:rPr lang="zh-CN" altLang="en-US" sz="1300" dirty="0" smtClean="0">
                <a:solidFill>
                  <a:srgbClr val="000000"/>
                </a:solidFill>
                <a:latin typeface="黑体" pitchFamily="49" charset="-122"/>
                <a:ea typeface="黑体" pitchFamily="49" charset="-122"/>
              </a:rPr>
              <a:t> 本周热销项目分析</a:t>
            </a:r>
            <a:r>
              <a:rPr lang="zh-CN" altLang="en-US" sz="1300" dirty="0" smtClean="0">
                <a:solidFill>
                  <a:srgbClr val="000000"/>
                </a:solidFill>
                <a:latin typeface="黑体" pitchFamily="49" charset="-122"/>
                <a:ea typeface="黑体" pitchFamily="49" charset="-122"/>
                <a:sym typeface="Wingdings" pitchFamily="2" charset="2"/>
              </a:rPr>
              <a:t>：</a:t>
            </a:r>
            <a:r>
              <a:rPr lang="zh-CN" altLang="en-US" sz="1300" dirty="0" smtClean="0">
                <a:solidFill>
                  <a:srgbClr val="000000"/>
                </a:solidFill>
                <a:latin typeface="黑体" pitchFamily="49" charset="-122"/>
                <a:ea typeface="黑体" pitchFamily="49" charset="-122"/>
              </a:rPr>
              <a:t>（一）</a:t>
            </a:r>
            <a:r>
              <a:rPr lang="zh-CN" altLang="en-US" sz="1300" b="1" u="sng" dirty="0" smtClean="0">
                <a:solidFill>
                  <a:srgbClr val="800000"/>
                </a:solidFill>
                <a:latin typeface="黑体" pitchFamily="49" charset="-122"/>
                <a:ea typeface="黑体" pitchFamily="49" charset="-122"/>
              </a:rPr>
              <a:t>华润</a:t>
            </a:r>
            <a:r>
              <a:rPr lang="en-US" altLang="zh-CN" sz="1300" b="1" u="sng" dirty="0" smtClean="0">
                <a:solidFill>
                  <a:srgbClr val="800000"/>
                </a:solidFill>
                <a:latin typeface="黑体" pitchFamily="49" charset="-122"/>
                <a:ea typeface="黑体" pitchFamily="49" charset="-122"/>
              </a:rPr>
              <a:t>·</a:t>
            </a:r>
            <a:r>
              <a:rPr lang="zh-CN" altLang="en-US" sz="1300" b="1" u="sng" dirty="0" smtClean="0">
                <a:solidFill>
                  <a:srgbClr val="800000"/>
                </a:solidFill>
                <a:latin typeface="黑体" pitchFamily="49" charset="-122"/>
                <a:ea typeface="黑体" pitchFamily="49" charset="-122"/>
              </a:rPr>
              <a:t>中央公园</a:t>
            </a:r>
            <a:r>
              <a:rPr lang="zh-CN" altLang="en-US" sz="1300" dirty="0" smtClean="0">
                <a:solidFill>
                  <a:srgbClr val="000000"/>
                </a:solidFill>
                <a:latin typeface="黑体" pitchFamily="49" charset="-122"/>
                <a:ea typeface="黑体" pitchFamily="49" charset="-122"/>
              </a:rPr>
              <a:t>推出</a:t>
            </a:r>
            <a:r>
              <a:rPr lang="en-US" altLang="zh-CN" sz="1300" b="1" dirty="0" smtClean="0">
                <a:solidFill>
                  <a:srgbClr val="800000"/>
                </a:solidFill>
                <a:latin typeface="黑体" pitchFamily="49" charset="-122"/>
                <a:ea typeface="黑体" pitchFamily="49" charset="-122"/>
              </a:rPr>
              <a:t>112</a:t>
            </a:r>
            <a:r>
              <a:rPr lang="zh-CN" altLang="en-US" sz="1300" b="1" dirty="0" smtClean="0">
                <a:solidFill>
                  <a:srgbClr val="800000"/>
                </a:solidFill>
                <a:latin typeface="黑体" pitchFamily="49" charset="-122"/>
                <a:ea typeface="黑体" pitchFamily="49" charset="-122"/>
              </a:rPr>
              <a:t>套小高层产品，当天认购率</a:t>
            </a:r>
            <a:r>
              <a:rPr lang="en-US" altLang="zh-CN" sz="1300" b="1" dirty="0" smtClean="0">
                <a:solidFill>
                  <a:srgbClr val="800000"/>
                </a:solidFill>
                <a:latin typeface="黑体" pitchFamily="49" charset="-122"/>
                <a:ea typeface="黑体" pitchFamily="49" charset="-122"/>
              </a:rPr>
              <a:t>58%</a:t>
            </a:r>
            <a:r>
              <a:rPr lang="zh-CN" altLang="en-US" sz="1300" b="1" dirty="0" smtClean="0">
                <a:solidFill>
                  <a:srgbClr val="800000"/>
                </a:solidFill>
                <a:latin typeface="黑体" pitchFamily="49" charset="-122"/>
                <a:ea typeface="黑体" pitchFamily="49" charset="-122"/>
              </a:rPr>
              <a:t>，蓄客充足，核心地段，区域供应不足，刚需户型，价格合理，成熟社区，</a:t>
            </a:r>
            <a:r>
              <a:rPr lang="zh-CN" altLang="en-US" sz="1300" dirty="0" smtClean="0">
                <a:solidFill>
                  <a:srgbClr val="000000"/>
                </a:solidFill>
                <a:latin typeface="黑体" pitchFamily="49" charset="-122"/>
                <a:ea typeface="黑体" pitchFamily="49" charset="-122"/>
              </a:rPr>
              <a:t>是热销的主要原因。</a:t>
            </a:r>
            <a:endParaRPr lang="en-US" altLang="zh-CN" sz="1300" dirty="0" smtClean="0">
              <a:solidFill>
                <a:srgbClr val="000000"/>
              </a:solidFill>
              <a:latin typeface="黑体" pitchFamily="49" charset="-122"/>
              <a:ea typeface="黑体" pitchFamily="49" charset="-122"/>
            </a:endParaRPr>
          </a:p>
        </p:txBody>
      </p:sp>
      <p:graphicFrame>
        <p:nvGraphicFramePr>
          <p:cNvPr id="12" name="图表 11"/>
          <p:cNvGraphicFramePr/>
          <p:nvPr/>
        </p:nvGraphicFramePr>
        <p:xfrm>
          <a:off x="0" y="3304364"/>
          <a:ext cx="9144000" cy="2714644"/>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直接连接符 12"/>
          <p:cNvCxnSpPr/>
          <p:nvPr/>
        </p:nvCxnSpPr>
        <p:spPr>
          <a:xfrm>
            <a:off x="416433" y="4323546"/>
            <a:ext cx="8280000" cy="0"/>
          </a:xfrm>
          <a:prstGeom prst="line">
            <a:avLst/>
          </a:prstGeom>
          <a:ln w="1333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p:cNvSpPr>
            <a:spLocks noChangeArrowheads="1"/>
          </p:cNvSpPr>
          <p:nvPr/>
        </p:nvSpPr>
        <p:spPr bwMode="auto">
          <a:xfrm>
            <a:off x="0" y="300038"/>
            <a:ext cx="3708400" cy="503237"/>
          </a:xfrm>
          <a:prstGeom prst="rect">
            <a:avLst/>
          </a:prstGeom>
          <a:solidFill>
            <a:srgbClr val="A50021"/>
          </a:solidFill>
          <a:ln w="9525">
            <a:noFill/>
            <a:miter lim="800000"/>
            <a:headEnd/>
            <a:tailEnd/>
          </a:ln>
        </p:spPr>
        <p:txBody>
          <a:bodyPr anchorCtr="1"/>
          <a:lstStyle/>
          <a:p>
            <a:r>
              <a:rPr lang="zh-CN" altLang="en-US" sz="2200" b="1" dirty="0">
                <a:solidFill>
                  <a:schemeClr val="bg1"/>
                </a:solidFill>
                <a:latin typeface="黑体" pitchFamily="49" charset="-122"/>
                <a:ea typeface="黑体" pitchFamily="49" charset="-122"/>
              </a:rPr>
              <a:t>本周导读</a:t>
            </a:r>
            <a:r>
              <a:rPr lang="en-US" altLang="zh-CN" sz="2200" b="1" dirty="0">
                <a:solidFill>
                  <a:schemeClr val="bg1"/>
                </a:solidFill>
                <a:latin typeface="黑体" pitchFamily="49" charset="-122"/>
                <a:ea typeface="黑体" pitchFamily="49" charset="-122"/>
              </a:rPr>
              <a:t>——</a:t>
            </a:r>
            <a:r>
              <a:rPr lang="zh-CN" altLang="en-US" sz="2200" b="1" dirty="0">
                <a:solidFill>
                  <a:srgbClr val="FFCC66"/>
                </a:solidFill>
                <a:latin typeface="黑体" pitchFamily="49" charset="-122"/>
                <a:ea typeface="黑体" pitchFamily="49" charset="-122"/>
              </a:rPr>
              <a:t>本周成交排名</a:t>
            </a:r>
          </a:p>
        </p:txBody>
      </p:sp>
      <p:sp>
        <p:nvSpPr>
          <p:cNvPr id="24579" name="灯片编号占位符 3"/>
          <p:cNvSpPr txBox="1">
            <a:spLocks noGrp="1"/>
          </p:cNvSpPr>
          <p:nvPr/>
        </p:nvSpPr>
        <p:spPr bwMode="auto">
          <a:xfrm>
            <a:off x="7380288" y="6453188"/>
            <a:ext cx="1341437" cy="260350"/>
          </a:xfrm>
          <a:prstGeom prst="rect">
            <a:avLst/>
          </a:prstGeom>
          <a:noFill/>
          <a:ln w="9525">
            <a:noFill/>
            <a:miter lim="800000"/>
            <a:headEnd/>
            <a:tailEnd/>
          </a:ln>
        </p:spPr>
        <p:txBody>
          <a:bodyPr/>
          <a:lstStyle/>
          <a:p>
            <a:pPr algn="r"/>
            <a:fld id="{9AE252E8-120F-4B30-91D7-FF4E542D216F}" type="slidenum">
              <a:rPr lang="zh-CN" altLang="en-US" sz="1400">
                <a:solidFill>
                  <a:schemeClr val="tx1"/>
                </a:solidFill>
                <a:latin typeface="Haettenschweiler" pitchFamily="34" charset="0"/>
              </a:rPr>
              <a:pPr algn="r"/>
              <a:t>9</a:t>
            </a:fld>
            <a:endParaRPr lang="en-US" altLang="zh-CN" sz="1400">
              <a:solidFill>
                <a:schemeClr val="tx1"/>
              </a:solidFill>
              <a:latin typeface="Haettenschweiler" pitchFamily="34" charset="0"/>
            </a:endParaRPr>
          </a:p>
        </p:txBody>
      </p:sp>
      <p:cxnSp>
        <p:nvCxnSpPr>
          <p:cNvPr id="24580" name="直接连接符 4"/>
          <p:cNvCxnSpPr>
            <a:cxnSpLocks noChangeShapeType="1"/>
          </p:cNvCxnSpPr>
          <p:nvPr/>
        </p:nvCxnSpPr>
        <p:spPr bwMode="auto">
          <a:xfrm>
            <a:off x="0" y="906463"/>
            <a:ext cx="9144000" cy="1587"/>
          </a:xfrm>
          <a:prstGeom prst="line">
            <a:avLst/>
          </a:prstGeom>
          <a:noFill/>
          <a:ln w="63500" algn="ctr">
            <a:solidFill>
              <a:srgbClr val="993300"/>
            </a:solidFill>
            <a:round/>
            <a:headEnd/>
            <a:tailEnd/>
          </a:ln>
        </p:spPr>
      </p:cxnSp>
      <p:sp>
        <p:nvSpPr>
          <p:cNvPr id="24581" name="Text Box 101"/>
          <p:cNvSpPr txBox="1">
            <a:spLocks noChangeArrowheads="1"/>
          </p:cNvSpPr>
          <p:nvPr/>
        </p:nvSpPr>
        <p:spPr bwMode="auto">
          <a:xfrm>
            <a:off x="3370263" y="1120959"/>
            <a:ext cx="2502609" cy="307777"/>
          </a:xfrm>
          <a:prstGeom prst="rect">
            <a:avLst/>
          </a:prstGeom>
          <a:noFill/>
          <a:ln w="9525" algn="ctr">
            <a:noFill/>
            <a:miter lim="800000"/>
            <a:headEnd/>
            <a:tailEnd/>
          </a:ln>
          <a:effectLst>
            <a:prstShdw prst="shdw17" dist="17961" dir="2700000">
              <a:srgbClr val="990000">
                <a:alpha val="50000"/>
              </a:srgbClr>
            </a:prstShdw>
          </a:effectLst>
        </p:spPr>
        <p:txBody>
          <a:bodyPr wrap="none">
            <a:spAutoFit/>
          </a:bodyPr>
          <a:lstStyle/>
          <a:p>
            <a:pPr algn="ctr"/>
            <a:r>
              <a:rPr lang="zh-CN" altLang="en-US" sz="1400" b="1" dirty="0">
                <a:solidFill>
                  <a:schemeClr val="tx1"/>
                </a:solidFill>
                <a:ea typeface="微软雅黑" pitchFamily="34" charset="-122"/>
              </a:rPr>
              <a:t>本周成交排名</a:t>
            </a:r>
            <a:r>
              <a:rPr lang="zh-CN" altLang="en-US" sz="1400" b="1" dirty="0" smtClean="0">
                <a:solidFill>
                  <a:schemeClr val="tx1"/>
                </a:solidFill>
                <a:ea typeface="微软雅黑" pitchFamily="34" charset="-122"/>
              </a:rPr>
              <a:t>（</a:t>
            </a:r>
            <a:r>
              <a:rPr lang="en-US" altLang="zh-CN" sz="1400" b="1" dirty="0" smtClean="0">
                <a:solidFill>
                  <a:schemeClr val="tx1"/>
                </a:solidFill>
                <a:ea typeface="微软雅黑" pitchFamily="34" charset="-122"/>
              </a:rPr>
              <a:t>11.17-11.23</a:t>
            </a:r>
            <a:r>
              <a:rPr lang="zh-CN" altLang="en-US" sz="1400" b="1" dirty="0" smtClean="0">
                <a:solidFill>
                  <a:schemeClr val="tx1"/>
                </a:solidFill>
                <a:ea typeface="微软雅黑" pitchFamily="34" charset="-122"/>
              </a:rPr>
              <a:t>）</a:t>
            </a:r>
            <a:endParaRPr lang="zh-CN" altLang="en-US" sz="1400" b="1" dirty="0">
              <a:solidFill>
                <a:schemeClr val="tx1"/>
              </a:solidFill>
              <a:ea typeface="微软雅黑" pitchFamily="34" charset="-122"/>
            </a:endParaRPr>
          </a:p>
        </p:txBody>
      </p:sp>
      <p:sp>
        <p:nvSpPr>
          <p:cNvPr id="24582" name="Text Box 102"/>
          <p:cNvSpPr txBox="1">
            <a:spLocks noChangeArrowheads="1"/>
          </p:cNvSpPr>
          <p:nvPr/>
        </p:nvSpPr>
        <p:spPr bwMode="auto">
          <a:xfrm>
            <a:off x="4195763" y="5440363"/>
            <a:ext cx="4375150" cy="244475"/>
          </a:xfrm>
          <a:prstGeom prst="rect">
            <a:avLst/>
          </a:prstGeom>
          <a:noFill/>
          <a:ln w="9525" algn="ctr">
            <a:noFill/>
            <a:miter lim="800000"/>
            <a:headEnd/>
            <a:tailEnd/>
          </a:ln>
          <a:effectLst>
            <a:prstShdw prst="shdw17" dist="17961" dir="2700000">
              <a:srgbClr val="990000">
                <a:alpha val="50000"/>
              </a:srgbClr>
            </a:prstShdw>
          </a:effectLst>
        </p:spPr>
        <p:txBody>
          <a:bodyPr wrap="none">
            <a:spAutoFit/>
          </a:bodyPr>
          <a:lstStyle/>
          <a:p>
            <a:r>
              <a:rPr lang="zh-CN" altLang="en-US" sz="1000" b="1" dirty="0">
                <a:solidFill>
                  <a:schemeClr val="tx1"/>
                </a:solidFill>
                <a:ea typeface="微软雅黑" pitchFamily="34" charset="-122"/>
              </a:rPr>
              <a:t>备注：以上数据为住宅成交数据，不含经济适用房，成交面积为建筑面积。</a:t>
            </a:r>
          </a:p>
        </p:txBody>
      </p:sp>
      <p:graphicFrame>
        <p:nvGraphicFramePr>
          <p:cNvPr id="8" name="Group 7"/>
          <p:cNvGraphicFramePr>
            <a:graphicFrameLocks noGrp="1"/>
          </p:cNvGraphicFramePr>
          <p:nvPr/>
        </p:nvGraphicFramePr>
        <p:xfrm>
          <a:off x="769938" y="1568450"/>
          <a:ext cx="7635901" cy="3713163"/>
        </p:xfrm>
        <a:graphic>
          <a:graphicData uri="http://schemas.openxmlformats.org/drawingml/2006/table">
            <a:tbl>
              <a:tblPr/>
              <a:tblGrid>
                <a:gridCol w="733425"/>
                <a:gridCol w="1393825"/>
                <a:gridCol w="896937"/>
                <a:gridCol w="1365250"/>
                <a:gridCol w="938213"/>
                <a:gridCol w="1379557"/>
                <a:gridCol w="928694"/>
              </a:tblGrid>
              <a:tr h="45878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微软雅黑" pitchFamily="34" charset="-122"/>
                          <a:ea typeface="微软雅黑" pitchFamily="34" charset="-122"/>
                        </a:rPr>
                        <a:t>序号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bg1"/>
                          </a:solidFill>
                          <a:effectLst/>
                          <a:latin typeface="微软雅黑" pitchFamily="34" charset="-122"/>
                          <a:ea typeface="微软雅黑" pitchFamily="34" charset="-122"/>
                        </a:rPr>
                        <a:t>项目名称</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微软雅黑" pitchFamily="34" charset="-122"/>
                          <a:ea typeface="微软雅黑" pitchFamily="34" charset="-122"/>
                        </a:rPr>
                        <a:t>套数</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微软雅黑" pitchFamily="34" charset="-122"/>
                          <a:ea typeface="微软雅黑" pitchFamily="34" charset="-122"/>
                        </a:rPr>
                        <a:t>（套）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bg1"/>
                          </a:solidFill>
                          <a:effectLst/>
                          <a:latin typeface="微软雅黑" pitchFamily="34" charset="-122"/>
                          <a:ea typeface="微软雅黑" pitchFamily="34" charset="-122"/>
                        </a:rPr>
                        <a:t>项目名称</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bg1"/>
                          </a:solidFill>
                          <a:effectLst/>
                          <a:latin typeface="微软雅黑" pitchFamily="34" charset="-122"/>
                          <a:ea typeface="微软雅黑" pitchFamily="34" charset="-122"/>
                        </a:rPr>
                        <a:t>成交面积</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bg1"/>
                          </a:solidFill>
                          <a:effectLst/>
                          <a:latin typeface="微软雅黑" pitchFamily="34" charset="-122"/>
                          <a:ea typeface="微软雅黑" pitchFamily="34" charset="-122"/>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bg1"/>
                          </a:solidFill>
                          <a:effectLst/>
                          <a:latin typeface="微软雅黑" pitchFamily="34" charset="-122"/>
                          <a:ea typeface="微软雅黑" pitchFamily="34" charset="-122"/>
                        </a:rPr>
                        <a:t>项目名称</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bg1"/>
                          </a:solidFill>
                          <a:effectLst/>
                          <a:latin typeface="微软雅黑" pitchFamily="34" charset="-122"/>
                          <a:ea typeface="微软雅黑" pitchFamily="34" charset="-122"/>
                        </a:rPr>
                        <a:t>成交金额</a:t>
                      </a:r>
                    </a:p>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bg1"/>
                          </a:solidFill>
                          <a:effectLst/>
                          <a:latin typeface="微软雅黑" pitchFamily="34" charset="-122"/>
                          <a:ea typeface="微软雅黑" pitchFamily="34" charset="-122"/>
                        </a:rPr>
                        <a:t>（万元）</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微软雅黑" pitchFamily="34" charset="-122"/>
                          <a:ea typeface="微软雅黑" pitchFamily="34" charset="-12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绿地城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富力城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9735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绿地城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4591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微软雅黑" pitchFamily="34" charset="-122"/>
                          <a:ea typeface="微软雅黑" pitchFamily="34" charset="-12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富力城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a:solidFill>
                            <a:srgbClr val="000000"/>
                          </a:solidFill>
                          <a:latin typeface="微软雅黑" pitchFamily="34" charset="-122"/>
                          <a:ea typeface="微软雅黑" pitchFamily="34" charset="-122"/>
                        </a:rPr>
                        <a:t>绿地城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9312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a:solidFill>
                            <a:srgbClr val="000000"/>
                          </a:solidFill>
                          <a:latin typeface="微软雅黑" pitchFamily="34" charset="-122"/>
                          <a:ea typeface="微软雅黑" pitchFamily="34" charset="-122"/>
                        </a:rPr>
                        <a:t>富力城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4336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itchFamily="34" charset="-122"/>
                          <a:ea typeface="微软雅黑" pitchFamily="34" charset="-122"/>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奥</a:t>
                      </a:r>
                      <a:r>
                        <a:rPr lang="zh-CN" altLang="en-US" sz="1000" b="0" i="0" u="none" strike="noStrike" dirty="0" smtClean="0">
                          <a:solidFill>
                            <a:srgbClr val="000000"/>
                          </a:solidFill>
                          <a:latin typeface="微软雅黑" pitchFamily="34" charset="-122"/>
                          <a:ea typeface="微软雅黑" pitchFamily="34" charset="-122"/>
                        </a:rPr>
                        <a:t>园国际</a:t>
                      </a:r>
                      <a:r>
                        <a:rPr lang="zh-CN" altLang="en-US" sz="1000" b="0" i="0" u="none" strike="noStrike" dirty="0">
                          <a:solidFill>
                            <a:srgbClr val="000000"/>
                          </a:solidFill>
                          <a:latin typeface="微软雅黑" pitchFamily="34" charset="-122"/>
                          <a:ea typeface="微软雅黑" pitchFamily="34" charset="-122"/>
                        </a:rPr>
                        <a:t>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鸥</a:t>
                      </a:r>
                      <a:r>
                        <a:rPr lang="zh-CN" altLang="en-US" sz="1000" b="0" i="0" u="none" strike="noStrike" dirty="0" smtClean="0">
                          <a:solidFill>
                            <a:srgbClr val="000000"/>
                          </a:solidFill>
                          <a:latin typeface="微软雅黑" pitchFamily="34" charset="-122"/>
                          <a:ea typeface="微软雅黑" pitchFamily="34" charset="-122"/>
                        </a:rPr>
                        <a:t>鹏</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泊</a:t>
                      </a:r>
                      <a:r>
                        <a:rPr lang="zh-CN" altLang="en-US" sz="1000" b="0" i="0" u="none" strike="noStrike" dirty="0">
                          <a:solidFill>
                            <a:srgbClr val="000000"/>
                          </a:solidFill>
                          <a:latin typeface="微软雅黑" pitchFamily="34" charset="-122"/>
                          <a:ea typeface="微软雅黑" pitchFamily="34" charset="-122"/>
                        </a:rPr>
                        <a:t>雅湾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8494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a:solidFill>
                            <a:srgbClr val="000000"/>
                          </a:solidFill>
                          <a:latin typeface="微软雅黑" pitchFamily="34" charset="-122"/>
                          <a:ea typeface="微软雅黑" pitchFamily="34" charset="-122"/>
                        </a:rPr>
                        <a:t>万科城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3961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itchFamily="34" charset="-122"/>
                          <a:ea typeface="微软雅黑" pitchFamily="34" charset="-12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鸥</a:t>
                      </a:r>
                      <a:r>
                        <a:rPr lang="zh-CN" altLang="en-US" sz="1000" b="0" i="0" u="none" strike="noStrike" dirty="0" smtClean="0">
                          <a:solidFill>
                            <a:srgbClr val="000000"/>
                          </a:solidFill>
                          <a:latin typeface="微软雅黑" pitchFamily="34" charset="-122"/>
                          <a:ea typeface="微软雅黑" pitchFamily="34" charset="-122"/>
                        </a:rPr>
                        <a:t>鹏</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泊</a:t>
                      </a:r>
                      <a:r>
                        <a:rPr lang="zh-CN" altLang="en-US" sz="1000" b="0" i="0" u="none" strike="noStrike" dirty="0">
                          <a:solidFill>
                            <a:srgbClr val="000000"/>
                          </a:solidFill>
                          <a:latin typeface="微软雅黑" pitchFamily="34" charset="-122"/>
                          <a:ea typeface="微软雅黑" pitchFamily="34" charset="-122"/>
                        </a:rPr>
                        <a:t>雅湾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奥</a:t>
                      </a:r>
                      <a:r>
                        <a:rPr lang="zh-CN" altLang="en-US" sz="1000" b="0" i="0" u="none" strike="noStrike" dirty="0" smtClean="0">
                          <a:solidFill>
                            <a:srgbClr val="000000"/>
                          </a:solidFill>
                          <a:latin typeface="微软雅黑" pitchFamily="34" charset="-122"/>
                          <a:ea typeface="微软雅黑" pitchFamily="34" charset="-122"/>
                        </a:rPr>
                        <a:t>园国际</a:t>
                      </a:r>
                      <a:r>
                        <a:rPr lang="zh-CN" altLang="en-US" sz="1000" b="0" i="0" u="none" strike="noStrike" dirty="0">
                          <a:solidFill>
                            <a:srgbClr val="000000"/>
                          </a:solidFill>
                          <a:latin typeface="微软雅黑" pitchFamily="34" charset="-122"/>
                          <a:ea typeface="微软雅黑" pitchFamily="34" charset="-122"/>
                        </a:rPr>
                        <a:t>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7699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奥园国际城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3958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itchFamily="34" charset="-122"/>
                          <a:ea typeface="微软雅黑" pitchFamily="34" charset="-122"/>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美每</a:t>
                      </a:r>
                      <a:r>
                        <a:rPr lang="zh-CN" altLang="en-US" sz="1000" b="0" i="0" u="none" strike="noStrike" dirty="0" smtClean="0">
                          <a:solidFill>
                            <a:srgbClr val="000000"/>
                          </a:solidFill>
                          <a:latin typeface="微软雅黑" pitchFamily="34" charset="-122"/>
                          <a:ea typeface="微软雅黑" pitchFamily="34" charset="-122"/>
                        </a:rPr>
                        <a:t>家</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美</a:t>
                      </a:r>
                      <a:r>
                        <a:rPr lang="zh-CN" altLang="en-US" sz="1000" b="0" i="0" u="none" strike="noStrike" dirty="0">
                          <a:solidFill>
                            <a:srgbClr val="000000"/>
                          </a:solidFill>
                          <a:latin typeface="微软雅黑" pitchFamily="34" charset="-122"/>
                          <a:ea typeface="微软雅黑" pitchFamily="34" charset="-122"/>
                        </a:rPr>
                        <a:t>华星都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万科城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4511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鸥</a:t>
                      </a:r>
                      <a:r>
                        <a:rPr lang="zh-CN" altLang="en-US" sz="1000" b="0" i="0" u="none" strike="noStrike" dirty="0" smtClean="0">
                          <a:solidFill>
                            <a:srgbClr val="000000"/>
                          </a:solidFill>
                          <a:latin typeface="微软雅黑" pitchFamily="34" charset="-122"/>
                          <a:ea typeface="微软雅黑" pitchFamily="34" charset="-122"/>
                        </a:rPr>
                        <a:t>鹏</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泊</a:t>
                      </a:r>
                      <a:r>
                        <a:rPr lang="zh-CN" altLang="en-US" sz="1000" b="0" i="0" u="none" strike="noStrike" dirty="0">
                          <a:solidFill>
                            <a:srgbClr val="000000"/>
                          </a:solidFill>
                          <a:latin typeface="微软雅黑" pitchFamily="34" charset="-122"/>
                          <a:ea typeface="微软雅黑" pitchFamily="34" charset="-122"/>
                        </a:rPr>
                        <a:t>雅湾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3322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itchFamily="34" charset="-122"/>
                          <a:ea typeface="微软雅黑" pitchFamily="34" charset="-122"/>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宏</a:t>
                      </a:r>
                      <a:r>
                        <a:rPr lang="zh-CN" altLang="en-US" sz="1000" b="0" i="0" u="none" strike="noStrike" dirty="0" smtClean="0">
                          <a:solidFill>
                            <a:srgbClr val="000000"/>
                          </a:solidFill>
                          <a:latin typeface="微软雅黑" pitchFamily="34" charset="-122"/>
                          <a:ea typeface="微软雅黑" pitchFamily="34" charset="-122"/>
                        </a:rPr>
                        <a:t>帆</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凤凰</a:t>
                      </a:r>
                      <a:r>
                        <a:rPr lang="zh-CN" altLang="en-US" sz="1000" b="0" i="0" u="none" strike="noStrike" dirty="0">
                          <a:solidFill>
                            <a:srgbClr val="000000"/>
                          </a:solidFill>
                          <a:latin typeface="微软雅黑" pitchFamily="34" charset="-122"/>
                          <a:ea typeface="微软雅黑" pitchFamily="34" charset="-122"/>
                        </a:rPr>
                        <a:t>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smtClean="0">
                          <a:solidFill>
                            <a:srgbClr val="000000"/>
                          </a:solidFill>
                          <a:latin typeface="微软雅黑" pitchFamily="34" charset="-122"/>
                          <a:ea typeface="微软雅黑" pitchFamily="34" charset="-122"/>
                        </a:rPr>
                        <a:t>保利</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江</a:t>
                      </a:r>
                      <a:r>
                        <a:rPr lang="zh-CN" altLang="en-US" sz="1000" b="0" i="0" u="none" strike="noStrike" dirty="0">
                          <a:solidFill>
                            <a:srgbClr val="000000"/>
                          </a:solidFill>
                          <a:latin typeface="微软雅黑" pitchFamily="34" charset="-122"/>
                          <a:ea typeface="微软雅黑" pitchFamily="34" charset="-122"/>
                        </a:rPr>
                        <a:t>上明珠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4293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smtClean="0">
                          <a:solidFill>
                            <a:srgbClr val="000000"/>
                          </a:solidFill>
                          <a:latin typeface="微软雅黑" pitchFamily="34" charset="-122"/>
                          <a:ea typeface="微软雅黑" pitchFamily="34" charset="-122"/>
                        </a:rPr>
                        <a:t>保利</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江</a:t>
                      </a:r>
                      <a:r>
                        <a:rPr lang="zh-CN" altLang="en-US" sz="1000" b="0" i="0" u="none" strike="noStrike" dirty="0">
                          <a:solidFill>
                            <a:srgbClr val="000000"/>
                          </a:solidFill>
                          <a:latin typeface="微软雅黑" pitchFamily="34" charset="-122"/>
                          <a:ea typeface="微软雅黑" pitchFamily="34" charset="-122"/>
                        </a:rPr>
                        <a:t>上明珠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3252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itchFamily="34" charset="-122"/>
                          <a:ea typeface="微软雅黑" pitchFamily="34" charset="-122"/>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融</a:t>
                      </a:r>
                      <a:r>
                        <a:rPr lang="zh-CN" altLang="en-US" sz="1000" b="0" i="0" u="none" strike="noStrike" dirty="0" smtClean="0">
                          <a:solidFill>
                            <a:srgbClr val="000000"/>
                          </a:solidFill>
                          <a:latin typeface="微软雅黑" pitchFamily="34" charset="-122"/>
                          <a:ea typeface="微软雅黑" pitchFamily="34" charset="-122"/>
                        </a:rPr>
                        <a:t>创</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欧</a:t>
                      </a:r>
                      <a:r>
                        <a:rPr lang="zh-CN" altLang="en-US" sz="1000" b="0" i="0" u="none" strike="noStrike" dirty="0">
                          <a:solidFill>
                            <a:srgbClr val="000000"/>
                          </a:solidFill>
                          <a:latin typeface="微软雅黑" pitchFamily="34" charset="-122"/>
                          <a:ea typeface="微软雅黑" pitchFamily="34" charset="-122"/>
                        </a:rPr>
                        <a:t>麓花园城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宏</a:t>
                      </a:r>
                      <a:r>
                        <a:rPr lang="zh-CN" altLang="en-US" sz="1000" b="0" i="0" u="none" strike="noStrike" dirty="0" smtClean="0">
                          <a:solidFill>
                            <a:srgbClr val="000000"/>
                          </a:solidFill>
                          <a:latin typeface="微软雅黑" pitchFamily="34" charset="-122"/>
                          <a:ea typeface="微软雅黑" pitchFamily="34" charset="-122"/>
                        </a:rPr>
                        <a:t>帆</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凤凰</a:t>
                      </a:r>
                      <a:r>
                        <a:rPr lang="zh-CN" altLang="en-US" sz="1000" b="0" i="0" u="none" strike="noStrike" dirty="0">
                          <a:solidFill>
                            <a:srgbClr val="000000"/>
                          </a:solidFill>
                          <a:latin typeface="微软雅黑" pitchFamily="34" charset="-122"/>
                          <a:ea typeface="微软雅黑" pitchFamily="34" charset="-122"/>
                        </a:rPr>
                        <a:t>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3896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中</a:t>
                      </a:r>
                      <a:r>
                        <a:rPr lang="zh-CN" altLang="en-US" sz="1000" b="0" i="0" u="none" strike="noStrike" dirty="0" smtClean="0">
                          <a:solidFill>
                            <a:srgbClr val="000000"/>
                          </a:solidFill>
                          <a:latin typeface="微软雅黑" pitchFamily="34" charset="-122"/>
                          <a:ea typeface="微软雅黑" pitchFamily="34" charset="-122"/>
                        </a:rPr>
                        <a:t>安</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长</a:t>
                      </a:r>
                      <a:r>
                        <a:rPr lang="zh-CN" altLang="en-US" sz="1000" b="0" i="0" u="none" strike="noStrike" dirty="0">
                          <a:solidFill>
                            <a:srgbClr val="000000"/>
                          </a:solidFill>
                          <a:latin typeface="微软雅黑" pitchFamily="34" charset="-122"/>
                          <a:ea typeface="微软雅黑" pitchFamily="34" charset="-122"/>
                        </a:rPr>
                        <a:t>岛</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3200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微软雅黑" pitchFamily="34" charset="-122"/>
                          <a:ea typeface="微软雅黑" pitchFamily="34" charset="-122"/>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smtClean="0">
                          <a:solidFill>
                            <a:srgbClr val="000000"/>
                          </a:solidFill>
                          <a:latin typeface="微软雅黑" pitchFamily="34" charset="-122"/>
                          <a:ea typeface="微软雅黑" pitchFamily="34" charset="-122"/>
                        </a:rPr>
                        <a:t>保利</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江</a:t>
                      </a:r>
                      <a:r>
                        <a:rPr lang="zh-CN" altLang="en-US" sz="1000" b="0" i="0" u="none" strike="noStrike" dirty="0">
                          <a:solidFill>
                            <a:srgbClr val="000000"/>
                          </a:solidFill>
                          <a:latin typeface="微软雅黑" pitchFamily="34" charset="-122"/>
                          <a:ea typeface="微软雅黑" pitchFamily="34" charset="-122"/>
                        </a:rPr>
                        <a:t>上明珠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融</a:t>
                      </a:r>
                      <a:r>
                        <a:rPr lang="zh-CN" altLang="en-US" sz="1000" b="0" i="0" u="none" strike="noStrike" dirty="0" smtClean="0">
                          <a:solidFill>
                            <a:srgbClr val="000000"/>
                          </a:solidFill>
                          <a:latin typeface="微软雅黑" pitchFamily="34" charset="-122"/>
                          <a:ea typeface="微软雅黑" pitchFamily="34" charset="-122"/>
                        </a:rPr>
                        <a:t>创</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欧</a:t>
                      </a:r>
                      <a:r>
                        <a:rPr lang="zh-CN" altLang="en-US" sz="1000" b="0" i="0" u="none" strike="noStrike" dirty="0">
                          <a:solidFill>
                            <a:srgbClr val="000000"/>
                          </a:solidFill>
                          <a:latin typeface="微软雅黑" pitchFamily="34" charset="-122"/>
                          <a:ea typeface="微软雅黑" pitchFamily="34" charset="-122"/>
                        </a:rPr>
                        <a:t>麓花园城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3682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宏</a:t>
                      </a:r>
                      <a:r>
                        <a:rPr lang="zh-CN" altLang="en-US" sz="1000" b="0" i="0" u="none" strike="noStrike" dirty="0" smtClean="0">
                          <a:solidFill>
                            <a:srgbClr val="000000"/>
                          </a:solidFill>
                          <a:latin typeface="微软雅黑" pitchFamily="34" charset="-122"/>
                          <a:ea typeface="微软雅黑" pitchFamily="34" charset="-122"/>
                        </a:rPr>
                        <a:t>帆</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凤凰</a:t>
                      </a:r>
                      <a:r>
                        <a:rPr lang="zh-CN" altLang="en-US" sz="1000" b="0" i="0" u="none" strike="noStrike" dirty="0">
                          <a:solidFill>
                            <a:srgbClr val="000000"/>
                          </a:solidFill>
                          <a:latin typeface="微软雅黑" pitchFamily="34" charset="-122"/>
                          <a:ea typeface="微软雅黑" pitchFamily="34" charset="-122"/>
                        </a:rPr>
                        <a:t>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2641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itchFamily="34" charset="-122"/>
                          <a:ea typeface="微软雅黑" pitchFamily="34" charset="-122"/>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蓝</a:t>
                      </a:r>
                      <a:r>
                        <a:rPr lang="zh-CN" altLang="en-US" sz="1000" b="0" i="0" u="none" strike="noStrike" dirty="0" smtClean="0">
                          <a:solidFill>
                            <a:srgbClr val="000000"/>
                          </a:solidFill>
                          <a:latin typeface="微软雅黑" pitchFamily="34" charset="-122"/>
                          <a:ea typeface="微软雅黑" pitchFamily="34" charset="-122"/>
                        </a:rPr>
                        <a:t>光</a:t>
                      </a:r>
                      <a:r>
                        <a:rPr lang="en-US" altLang="zh-CN" sz="1000" b="0" i="0" u="none" strike="noStrike" dirty="0" smtClean="0">
                          <a:solidFill>
                            <a:srgbClr val="000000"/>
                          </a:solidFill>
                          <a:latin typeface="微软雅黑" pitchFamily="34" charset="-122"/>
                          <a:ea typeface="微软雅黑" pitchFamily="34" charset="-122"/>
                        </a:rPr>
                        <a:t>·</a:t>
                      </a:r>
                      <a:r>
                        <a:rPr lang="en-US" sz="1000" b="0" i="0" u="none" strike="noStrike" dirty="0" smtClean="0">
                          <a:solidFill>
                            <a:srgbClr val="000000"/>
                          </a:solidFill>
                          <a:latin typeface="微软雅黑" pitchFamily="34" charset="-122"/>
                          <a:ea typeface="微软雅黑" pitchFamily="34" charset="-122"/>
                        </a:rPr>
                        <a:t>COCO</a:t>
                      </a:r>
                      <a:r>
                        <a:rPr lang="zh-CN" altLang="en-US" sz="1000" b="0" i="0" u="none" strike="noStrike" dirty="0">
                          <a:solidFill>
                            <a:srgbClr val="000000"/>
                          </a:solidFill>
                          <a:latin typeface="微软雅黑" pitchFamily="34" charset="-122"/>
                          <a:ea typeface="微软雅黑" pitchFamily="34" charset="-122"/>
                        </a:rPr>
                        <a:t>时代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美每</a:t>
                      </a:r>
                      <a:r>
                        <a:rPr lang="zh-CN" altLang="en-US" sz="1000" b="0" i="0" u="none" strike="noStrike" dirty="0" smtClean="0">
                          <a:solidFill>
                            <a:srgbClr val="000000"/>
                          </a:solidFill>
                          <a:latin typeface="微软雅黑" pitchFamily="34" charset="-122"/>
                          <a:ea typeface="微软雅黑" pitchFamily="34" charset="-122"/>
                        </a:rPr>
                        <a:t>家</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美</a:t>
                      </a:r>
                      <a:r>
                        <a:rPr lang="zh-CN" altLang="en-US" sz="1000" b="0" i="0" u="none" strike="noStrike" dirty="0">
                          <a:solidFill>
                            <a:srgbClr val="000000"/>
                          </a:solidFill>
                          <a:latin typeface="微软雅黑" pitchFamily="34" charset="-122"/>
                          <a:ea typeface="微软雅黑" pitchFamily="34" charset="-122"/>
                        </a:rPr>
                        <a:t>华星都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3351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融</a:t>
                      </a:r>
                      <a:r>
                        <a:rPr lang="zh-CN" altLang="en-US" sz="1000" b="0" i="0" u="none" strike="noStrike" dirty="0" smtClean="0">
                          <a:solidFill>
                            <a:srgbClr val="000000"/>
                          </a:solidFill>
                          <a:latin typeface="微软雅黑" pitchFamily="34" charset="-122"/>
                          <a:ea typeface="微软雅黑" pitchFamily="34" charset="-122"/>
                        </a:rPr>
                        <a:t>创</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欧</a:t>
                      </a:r>
                      <a:r>
                        <a:rPr lang="zh-CN" altLang="en-US" sz="1000" b="0" i="0" u="none" strike="noStrike" dirty="0">
                          <a:solidFill>
                            <a:srgbClr val="000000"/>
                          </a:solidFill>
                          <a:latin typeface="微软雅黑" pitchFamily="34" charset="-122"/>
                          <a:ea typeface="微软雅黑" pitchFamily="34" charset="-122"/>
                        </a:rPr>
                        <a:t>麓花园城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a:solidFill>
                            <a:srgbClr val="000000"/>
                          </a:solidFill>
                          <a:latin typeface="微软雅黑" pitchFamily="34" charset="-122"/>
                          <a:ea typeface="微软雅黑" pitchFamily="34" charset="-122"/>
                        </a:rPr>
                        <a:t>2232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itchFamily="34" charset="-122"/>
                          <a:ea typeface="微软雅黑" pitchFamily="34" charset="-122"/>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奥</a:t>
                      </a:r>
                      <a:r>
                        <a:rPr lang="zh-CN" altLang="en-US" sz="1000" b="0" i="0" u="none" strike="noStrike" dirty="0" smtClean="0">
                          <a:solidFill>
                            <a:srgbClr val="000000"/>
                          </a:solidFill>
                          <a:latin typeface="微软雅黑" pitchFamily="34" charset="-122"/>
                          <a:ea typeface="微软雅黑" pitchFamily="34" charset="-122"/>
                        </a:rPr>
                        <a:t>园</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城市</a:t>
                      </a:r>
                      <a:r>
                        <a:rPr lang="zh-CN" altLang="en-US" sz="1000" b="0" i="0" u="none" strike="noStrike" dirty="0">
                          <a:solidFill>
                            <a:srgbClr val="000000"/>
                          </a:solidFill>
                          <a:latin typeface="微软雅黑" pitchFamily="34" charset="-122"/>
                          <a:ea typeface="微软雅黑" pitchFamily="34" charset="-122"/>
                        </a:rPr>
                        <a:t>天地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a:solidFill>
                            <a:srgbClr val="000000"/>
                          </a:solidFill>
                          <a:latin typeface="微软雅黑" pitchFamily="34" charset="-122"/>
                          <a:ea typeface="微软雅黑" pitchFamily="34" charset="-122"/>
                        </a:rPr>
                        <a:t>奥</a:t>
                      </a:r>
                      <a:r>
                        <a:rPr lang="zh-CN" altLang="en-US" sz="1000" b="0" i="0" u="none" strike="noStrike" dirty="0" smtClean="0">
                          <a:solidFill>
                            <a:srgbClr val="000000"/>
                          </a:solidFill>
                          <a:latin typeface="微软雅黑" pitchFamily="34" charset="-122"/>
                          <a:ea typeface="微软雅黑" pitchFamily="34" charset="-122"/>
                        </a:rPr>
                        <a:t>园</a:t>
                      </a:r>
                      <a:r>
                        <a:rPr lang="en-US" altLang="zh-CN" sz="1000" b="0" i="0" u="none" strike="noStrike" dirty="0" smtClean="0">
                          <a:solidFill>
                            <a:srgbClr val="000000"/>
                          </a:solidFill>
                          <a:latin typeface="微软雅黑" pitchFamily="34" charset="-122"/>
                          <a:ea typeface="微软雅黑" pitchFamily="34" charset="-122"/>
                        </a:rPr>
                        <a:t>·</a:t>
                      </a:r>
                      <a:r>
                        <a:rPr lang="zh-CN" altLang="en-US" sz="1000" b="0" i="0" u="none" strike="noStrike" dirty="0" smtClean="0">
                          <a:solidFill>
                            <a:srgbClr val="000000"/>
                          </a:solidFill>
                          <a:latin typeface="微软雅黑" pitchFamily="34" charset="-122"/>
                          <a:ea typeface="微软雅黑" pitchFamily="34" charset="-122"/>
                        </a:rPr>
                        <a:t>城市</a:t>
                      </a:r>
                      <a:r>
                        <a:rPr lang="zh-CN" altLang="en-US" sz="1000" b="0" i="0" u="none" strike="noStrike" dirty="0">
                          <a:solidFill>
                            <a:srgbClr val="000000"/>
                          </a:solidFill>
                          <a:latin typeface="微软雅黑" pitchFamily="34" charset="-122"/>
                          <a:ea typeface="微软雅黑" pitchFamily="34" charset="-122"/>
                        </a:rPr>
                        <a:t>天地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3109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CN" altLang="en-US" sz="1000" b="0" i="0" u="none" strike="noStrike" dirty="0" smtClean="0">
                          <a:solidFill>
                            <a:srgbClr val="000000"/>
                          </a:solidFill>
                          <a:latin typeface="微软雅黑" pitchFamily="34" charset="-122"/>
                          <a:ea typeface="微软雅黑" pitchFamily="34" charset="-122"/>
                        </a:rPr>
                        <a:t>金辉城</a:t>
                      </a:r>
                      <a:endParaRPr lang="zh-CN" altLang="en-US" sz="1000" b="0" i="0" u="none" strike="noStrike" dirty="0">
                        <a:solidFill>
                          <a:srgbClr val="000000"/>
                        </a:solidFill>
                        <a:latin typeface="微软雅黑" pitchFamily="34" charset="-122"/>
                        <a:ea typeface="微软雅黑"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00" b="0" i="0" u="none" strike="noStrike" dirty="0">
                          <a:solidFill>
                            <a:srgbClr val="000000"/>
                          </a:solidFill>
                          <a:latin typeface="微软雅黑" pitchFamily="34" charset="-122"/>
                          <a:ea typeface="微软雅黑" pitchFamily="34" charset="-122"/>
                        </a:rPr>
                        <a:t>2121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97D">
            <a:alpha val="80000"/>
          </a:srgbClr>
        </a:solidFill>
        <a:ln w="19050">
          <a:solidFill>
            <a:srgbClr val="002060"/>
          </a:solidFill>
          <a:headEnd type="none" w="med" len="med"/>
          <a:tailEnd type="none" w="med" len="med"/>
        </a:ln>
      </a:spPr>
      <a:bodyPr rtlCol="0" anchor="ctr"/>
      <a:lstStyle>
        <a:defPPr>
          <a:defRPr sz="900" dirty="0" smtClean="0">
            <a:latin typeface="黑体" pitchFamily="49" charset="-122"/>
            <a:ea typeface="黑体" pitchFamily="49" charset="-122"/>
          </a:defRPr>
        </a:defPPr>
      </a:lstStyle>
      <a:style>
        <a:lnRef idx="2">
          <a:schemeClr val="accent1">
            <a:shade val="50000"/>
          </a:schemeClr>
        </a:lnRef>
        <a:fillRef idx="1001">
          <a:schemeClr val="dk2"/>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华文细黑"/>
      <a:cs typeface=""/>
    </a:majorFont>
    <a:minorFont>
      <a:latin typeface="Times New Roman"/>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华文细黑"/>
      <a:cs typeface=""/>
    </a:majorFont>
    <a:minorFont>
      <a:latin typeface="Times New Roman"/>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919</TotalTime>
  <Words>7537</Words>
  <Application>Microsoft Office PowerPoint</Application>
  <PresentationFormat>全屏显示(4:3)</PresentationFormat>
  <Paragraphs>915</Paragraphs>
  <Slides>41</Slides>
  <Notes>3</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41</vt:i4>
      </vt:variant>
    </vt:vector>
  </HeadingPairs>
  <TitlesOfParts>
    <vt:vector size="44" baseType="lpstr">
      <vt:lpstr>Office 主题</vt:lpstr>
      <vt:lpstr>1_Office 主题</vt:lpstr>
      <vt:lpstr>演示文稿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WXF</cp:lastModifiedBy>
  <cp:revision>468</cp:revision>
  <dcterms:created xsi:type="dcterms:W3CDTF">2014-06-24T06:18:12Z</dcterms:created>
  <dcterms:modified xsi:type="dcterms:W3CDTF">2014-11-23T12:58:21Z</dcterms:modified>
</cp:coreProperties>
</file>