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7" r:id="rId2"/>
    <p:sldId id="379" r:id="rId3"/>
    <p:sldId id="380" r:id="rId4"/>
    <p:sldId id="387" r:id="rId5"/>
    <p:sldId id="381" r:id="rId6"/>
    <p:sldId id="383" r:id="rId7"/>
    <p:sldId id="384" r:id="rId8"/>
    <p:sldId id="385" r:id="rId9"/>
    <p:sldId id="388" r:id="rId10"/>
    <p:sldId id="389" r:id="rId11"/>
    <p:sldId id="390" r:id="rId12"/>
    <p:sldId id="39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云轩" initials="刘云轩" lastIdx="1" clrIdx="0"/>
  <p:cmAuthor id="2" name="7" initials="7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2F2F2"/>
    <a:srgbClr val="DBEEF4"/>
    <a:srgbClr val="66FFFF"/>
    <a:srgbClr val="FF9900"/>
    <a:srgbClr val="00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3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1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</a:t>
            </a:r>
            <a:r>
              <a:rPr lang="en-US" dirty="0" smtClean="0"/>
              <a:t>-2019</a:t>
            </a:r>
            <a:r>
              <a:rPr lang="zh-CN" dirty="0" smtClean="0"/>
              <a:t>年</a:t>
            </a:r>
            <a:r>
              <a:rPr lang="en-US" altLang="zh-CN" dirty="0" smtClean="0"/>
              <a:t>6</a:t>
            </a:r>
            <a:r>
              <a:rPr lang="zh-CN" altLang="en-US" dirty="0" smtClean="0"/>
              <a:t>月巴南区洋房</a:t>
            </a:r>
            <a:r>
              <a:rPr lang="zh-CN" dirty="0" smtClean="0"/>
              <a:t>供求</a:t>
            </a:r>
            <a:r>
              <a:rPr lang="zh-CN" dirty="0"/>
              <a:t>价走势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新增面积(万㎡)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yyyy"年"m"月";@</c:formatCode>
                <c:ptCount val="13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12.912842000000001</c:v>
                </c:pt>
                <c:pt idx="1">
                  <c:v>12.699741</c:v>
                </c:pt>
                <c:pt idx="2">
                  <c:v>7.2441459999999989</c:v>
                </c:pt>
                <c:pt idx="3">
                  <c:v>18.821761999999996</c:v>
                </c:pt>
                <c:pt idx="4">
                  <c:v>8.1861370000000004</c:v>
                </c:pt>
                <c:pt idx="5">
                  <c:v>7.6849360000000013</c:v>
                </c:pt>
                <c:pt idx="6">
                  <c:v>17.277607</c:v>
                </c:pt>
                <c:pt idx="7">
                  <c:v>6.1776229999999996</c:v>
                </c:pt>
                <c:pt idx="8">
                  <c:v>2.7690040000000002</c:v>
                </c:pt>
                <c:pt idx="9">
                  <c:v>4.5087119999999992</c:v>
                </c:pt>
                <c:pt idx="10">
                  <c:v>8.7155440000000013</c:v>
                </c:pt>
                <c:pt idx="11">
                  <c:v>8.1999999999999993</c:v>
                </c:pt>
                <c:pt idx="12" formatCode="0.00">
                  <c:v>8.41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成交面积(万㎡)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numRef>
              <c:f>Sheet1!$A$2:$A$14</c:f>
              <c:numCache>
                <c:formatCode>yyyy"年"m"月";@</c:formatCode>
                <c:ptCount val="13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</c:numCache>
            </c:numRef>
          </c:cat>
          <c:val>
            <c:numRef>
              <c:f>Sheet1!$C$2:$C$14</c:f>
              <c:numCache>
                <c:formatCode>0.00</c:formatCode>
                <c:ptCount val="13"/>
                <c:pt idx="0">
                  <c:v>14.28</c:v>
                </c:pt>
                <c:pt idx="1">
                  <c:v>5.85</c:v>
                </c:pt>
                <c:pt idx="2">
                  <c:v>8.43</c:v>
                </c:pt>
                <c:pt idx="3">
                  <c:v>9.1199999999999992</c:v>
                </c:pt>
                <c:pt idx="4">
                  <c:v>4.72</c:v>
                </c:pt>
                <c:pt idx="5">
                  <c:v>2.91</c:v>
                </c:pt>
                <c:pt idx="6">
                  <c:v>4.9400000000000004</c:v>
                </c:pt>
                <c:pt idx="7">
                  <c:v>2.34</c:v>
                </c:pt>
                <c:pt idx="8">
                  <c:v>2.95</c:v>
                </c:pt>
                <c:pt idx="9">
                  <c:v>4.9000000000000004</c:v>
                </c:pt>
                <c:pt idx="10">
                  <c:v>9.25</c:v>
                </c:pt>
                <c:pt idx="11">
                  <c:v>8.01</c:v>
                </c:pt>
                <c:pt idx="12">
                  <c:v>5.57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0955664"/>
        <c:axId val="520955272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成交均价(元/㎡)</c:v>
                </c:pt>
              </c:strCache>
            </c:strRef>
          </c:tx>
          <c:cat>
            <c:numRef>
              <c:f>Sheet1!$A$2:$A$14</c:f>
              <c:numCache>
                <c:formatCode>yyyy"年"m"月";@</c:formatCode>
                <c:ptCount val="13"/>
                <c:pt idx="0">
                  <c:v>43252</c:v>
                </c:pt>
                <c:pt idx="1">
                  <c:v>43282</c:v>
                </c:pt>
                <c:pt idx="2">
                  <c:v>43313</c:v>
                </c:pt>
                <c:pt idx="3">
                  <c:v>43344</c:v>
                </c:pt>
                <c:pt idx="4">
                  <c:v>43374</c:v>
                </c:pt>
                <c:pt idx="5">
                  <c:v>43405</c:v>
                </c:pt>
                <c:pt idx="6">
                  <c:v>43435</c:v>
                </c:pt>
                <c:pt idx="7">
                  <c:v>43466</c:v>
                </c:pt>
                <c:pt idx="8">
                  <c:v>43497</c:v>
                </c:pt>
                <c:pt idx="9">
                  <c:v>43525</c:v>
                </c:pt>
                <c:pt idx="10">
                  <c:v>43556</c:v>
                </c:pt>
                <c:pt idx="11">
                  <c:v>43586</c:v>
                </c:pt>
                <c:pt idx="12">
                  <c:v>43617</c:v>
                </c:pt>
              </c:numCache>
            </c:numRef>
          </c:cat>
          <c:val>
            <c:numRef>
              <c:f>Sheet1!$D$2:$D$14</c:f>
              <c:numCache>
                <c:formatCode>0</c:formatCode>
                <c:ptCount val="13"/>
                <c:pt idx="0">
                  <c:v>10554</c:v>
                </c:pt>
                <c:pt idx="1">
                  <c:v>10506</c:v>
                </c:pt>
                <c:pt idx="2">
                  <c:v>10374</c:v>
                </c:pt>
                <c:pt idx="3">
                  <c:v>10687</c:v>
                </c:pt>
                <c:pt idx="4">
                  <c:v>10781</c:v>
                </c:pt>
                <c:pt idx="5">
                  <c:v>10591</c:v>
                </c:pt>
                <c:pt idx="6">
                  <c:v>10828</c:v>
                </c:pt>
                <c:pt idx="7">
                  <c:v>10812</c:v>
                </c:pt>
                <c:pt idx="8">
                  <c:v>10198</c:v>
                </c:pt>
                <c:pt idx="9">
                  <c:v>10479</c:v>
                </c:pt>
                <c:pt idx="10">
                  <c:v>10606</c:v>
                </c:pt>
                <c:pt idx="11">
                  <c:v>10993</c:v>
                </c:pt>
                <c:pt idx="12">
                  <c:v>11106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953312"/>
        <c:axId val="520952920"/>
      </c:lineChart>
      <c:catAx>
        <c:axId val="520955664"/>
        <c:scaling>
          <c:orientation val="minMax"/>
        </c:scaling>
        <c:delete val="0"/>
        <c:axPos val="b"/>
        <c:numFmt formatCode="yyyy&quot;年&quot;m&quot;月&quot;;@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520955272"/>
        <c:crosses val="autoZero"/>
        <c:auto val="0"/>
        <c:lblAlgn val="ctr"/>
        <c:lblOffset val="100"/>
        <c:noMultiLvlLbl val="0"/>
      </c:catAx>
      <c:valAx>
        <c:axId val="52095527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520955664"/>
        <c:crosses val="autoZero"/>
        <c:crossBetween val="between"/>
      </c:valAx>
      <c:valAx>
        <c:axId val="520952920"/>
        <c:scaling>
          <c:orientation val="minMax"/>
          <c:max val="13000"/>
          <c:min val="9000"/>
        </c:scaling>
        <c:delete val="0"/>
        <c:axPos val="r"/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520953312"/>
        <c:crosses val="max"/>
        <c:crossBetween val="between"/>
      </c:valAx>
      <c:dateAx>
        <c:axId val="520953312"/>
        <c:scaling>
          <c:orientation val="minMax"/>
        </c:scaling>
        <c:delete val="1"/>
        <c:axPos val="b"/>
        <c:numFmt formatCode="yyyy&quot;年&quot;m&quot;月&quot;;@" sourceLinked="1"/>
        <c:majorTickMark val="out"/>
        <c:minorTickMark val="none"/>
        <c:tickLblPos val="none"/>
        <c:crossAx val="520952920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</c:dTable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2018</a:t>
            </a:r>
            <a:r>
              <a:rPr lang="zh-CN" dirty="0" smtClean="0"/>
              <a:t>年</a:t>
            </a:r>
            <a:r>
              <a:rPr lang="en-US" dirty="0"/>
              <a:t>-</a:t>
            </a:r>
            <a:r>
              <a:rPr lang="en-US" dirty="0" smtClean="0"/>
              <a:t>2019</a:t>
            </a:r>
            <a:r>
              <a:rPr lang="zh-CN" dirty="0" smtClean="0"/>
              <a:t>年</a:t>
            </a:r>
            <a:r>
              <a:rPr lang="en-US" altLang="zh-CN" dirty="0" smtClean="0"/>
              <a:t>6</a:t>
            </a:r>
            <a:r>
              <a:rPr lang="zh-CN" dirty="0" smtClean="0"/>
              <a:t>月</a:t>
            </a:r>
            <a:r>
              <a:rPr lang="zh-CN" altLang="en-US" dirty="0" smtClean="0"/>
              <a:t>巴南洋房</a:t>
            </a:r>
            <a:r>
              <a:rPr lang="zh-CN" dirty="0" smtClean="0"/>
              <a:t>库存</a:t>
            </a:r>
            <a:r>
              <a:rPr lang="zh-CN" dirty="0"/>
              <a:t>走势</a:t>
            </a:r>
          </a:p>
        </c:rich>
      </c:tx>
      <c:layout>
        <c:manualLayout>
          <c:xMode val="edge"/>
          <c:yMode val="edge"/>
          <c:x val="0.3800391378068893"/>
          <c:y val="2.323047456905725E-2"/>
        </c:manualLayout>
      </c:layout>
      <c:overlay val="0"/>
      <c:spPr>
        <a:noFill/>
        <a:ln w="2540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55367134894395"/>
          <c:y val="0.27306492637215612"/>
          <c:w val="0.76686060667767841"/>
          <c:h val="0.57696954484605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存量面积（万㎡）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Sheet1!$B$1:$N$1</c:f>
              <c:strCache>
                <c:ptCount val="13"/>
                <c:pt idx="0">
                  <c:v>18'6</c:v>
                </c:pt>
                <c:pt idx="1">
                  <c:v>18'7</c:v>
                </c:pt>
                <c:pt idx="2">
                  <c:v>18'8</c:v>
                </c:pt>
                <c:pt idx="3">
                  <c:v>18'9</c:v>
                </c:pt>
                <c:pt idx="4">
                  <c:v>18'10</c:v>
                </c:pt>
                <c:pt idx="5">
                  <c:v>18'11</c:v>
                </c:pt>
                <c:pt idx="6">
                  <c:v>18'12</c:v>
                </c:pt>
                <c:pt idx="7">
                  <c:v>19'1</c:v>
                </c:pt>
                <c:pt idx="8">
                  <c:v>19'2</c:v>
                </c:pt>
                <c:pt idx="9">
                  <c:v>19'3</c:v>
                </c:pt>
                <c:pt idx="10">
                  <c:v>19'4</c:v>
                </c:pt>
                <c:pt idx="11">
                  <c:v>19'5</c:v>
                </c:pt>
                <c:pt idx="12">
                  <c:v>19'6</c:v>
                </c:pt>
              </c:strCache>
            </c:strRef>
          </c:cat>
          <c:val>
            <c:numRef>
              <c:f>Sheet1!$B$2:$N$2</c:f>
              <c:numCache>
                <c:formatCode>0.00</c:formatCode>
                <c:ptCount val="13"/>
                <c:pt idx="0">
                  <c:v>6.4947879999999927</c:v>
                </c:pt>
                <c:pt idx="1">
                  <c:v>13.344528999999993</c:v>
                </c:pt>
                <c:pt idx="2">
                  <c:v>12.158674999999992</c:v>
                </c:pt>
                <c:pt idx="3">
                  <c:v>21.86043699999999</c:v>
                </c:pt>
                <c:pt idx="4">
                  <c:v>25.326573999999994</c:v>
                </c:pt>
                <c:pt idx="5">
                  <c:v>30.101509999999994</c:v>
                </c:pt>
                <c:pt idx="6">
                  <c:v>42.439116999999996</c:v>
                </c:pt>
                <c:pt idx="7">
                  <c:v>46.276739999999997</c:v>
                </c:pt>
                <c:pt idx="8">
                  <c:v>46.095743999999996</c:v>
                </c:pt>
                <c:pt idx="9">
                  <c:v>45.704456</c:v>
                </c:pt>
                <c:pt idx="10">
                  <c:v>45.17</c:v>
                </c:pt>
                <c:pt idx="11">
                  <c:v>45.360000000000007</c:v>
                </c:pt>
                <c:pt idx="12">
                  <c:v>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81565672"/>
        <c:axId val="581566064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消化周期（月）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18'6</c:v>
                </c:pt>
                <c:pt idx="1">
                  <c:v>18'7</c:v>
                </c:pt>
                <c:pt idx="2">
                  <c:v>18'8</c:v>
                </c:pt>
                <c:pt idx="3">
                  <c:v>18'9</c:v>
                </c:pt>
                <c:pt idx="4">
                  <c:v>18'10</c:v>
                </c:pt>
                <c:pt idx="5">
                  <c:v>18'11</c:v>
                </c:pt>
                <c:pt idx="6">
                  <c:v>18'12</c:v>
                </c:pt>
                <c:pt idx="7">
                  <c:v>19'1</c:v>
                </c:pt>
                <c:pt idx="8">
                  <c:v>19'2</c:v>
                </c:pt>
                <c:pt idx="9">
                  <c:v>19'3</c:v>
                </c:pt>
                <c:pt idx="10">
                  <c:v>19'4</c:v>
                </c:pt>
                <c:pt idx="11">
                  <c:v>19'5</c:v>
                </c:pt>
                <c:pt idx="12">
                  <c:v>19'6</c:v>
                </c:pt>
              </c:strCache>
            </c:strRef>
          </c:cat>
          <c:val>
            <c:numRef>
              <c:f>Sheet1!$B$3:$N$3</c:f>
              <c:numCache>
                <c:formatCode>0.00</c:formatCode>
                <c:ptCount val="13"/>
                <c:pt idx="0">
                  <c:v>0.45481708683473338</c:v>
                </c:pt>
                <c:pt idx="1">
                  <c:v>2.2811160683760674</c:v>
                </c:pt>
                <c:pt idx="2">
                  <c:v>1.4423102016607345</c:v>
                </c:pt>
                <c:pt idx="3">
                  <c:v>2.3969777412280693</c:v>
                </c:pt>
                <c:pt idx="4">
                  <c:v>5.3657995762711854</c:v>
                </c:pt>
                <c:pt idx="5">
                  <c:v>10.344161512027489</c:v>
                </c:pt>
                <c:pt idx="6">
                  <c:v>8.5909143724696335</c:v>
                </c:pt>
                <c:pt idx="7">
                  <c:v>19.776384615384615</c:v>
                </c:pt>
                <c:pt idx="8">
                  <c:v>15.625675932203388</c:v>
                </c:pt>
                <c:pt idx="9">
                  <c:v>9.3274399999999993</c:v>
                </c:pt>
                <c:pt idx="10">
                  <c:v>4.8832432432432435</c:v>
                </c:pt>
                <c:pt idx="11">
                  <c:v>5.6629213483146081</c:v>
                </c:pt>
                <c:pt idx="12">
                  <c:v>8.65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66848"/>
        <c:axId val="581566456"/>
      </c:lineChart>
      <c:catAx>
        <c:axId val="581565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81566064"/>
        <c:crosses val="autoZero"/>
        <c:auto val="1"/>
        <c:lblAlgn val="ctr"/>
        <c:lblOffset val="100"/>
        <c:noMultiLvlLbl val="0"/>
      </c:catAx>
      <c:valAx>
        <c:axId val="581566064"/>
        <c:scaling>
          <c:orientation val="minMax"/>
          <c:max val="55"/>
        </c:scaling>
        <c:delete val="0"/>
        <c:axPos val="l"/>
        <c:majorGridlines/>
        <c:numFmt formatCode="0_ " sourceLinked="0"/>
        <c:majorTickMark val="none"/>
        <c:minorTickMark val="none"/>
        <c:tickLblPos val="nextTo"/>
        <c:spPr>
          <a:ln>
            <a:noFill/>
          </a:ln>
        </c:spPr>
        <c:crossAx val="581565672"/>
        <c:crosses val="autoZero"/>
        <c:crossBetween val="between"/>
      </c:valAx>
      <c:valAx>
        <c:axId val="581566456"/>
        <c:scaling>
          <c:orientation val="minMax"/>
          <c:max val="20"/>
        </c:scaling>
        <c:delete val="0"/>
        <c:axPos val="r"/>
        <c:numFmt formatCode="0;[Red]0" sourceLinked="0"/>
        <c:majorTickMark val="out"/>
        <c:minorTickMark val="none"/>
        <c:tickLblPos val="nextTo"/>
        <c:spPr>
          <a:ln>
            <a:noFill/>
          </a:ln>
        </c:spPr>
        <c:crossAx val="581566848"/>
        <c:crosses val="max"/>
        <c:crossBetween val="between"/>
      </c:valAx>
      <c:catAx>
        <c:axId val="58156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8156645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1259840196966529"/>
          <c:y val="0.14484542546942325"/>
          <c:w val="0.54600458477960989"/>
          <c:h val="6.780534460715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112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32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</c:v>
                </c:pt>
                <c:pt idx="10">
                  <c:v>8</c:v>
                </c:pt>
                <c:pt idx="11">
                  <c:v>2</c:v>
                </c:pt>
                <c:pt idx="12">
                  <c:v>5</c:v>
                </c:pt>
                <c:pt idx="13">
                  <c:v>11</c:v>
                </c:pt>
                <c:pt idx="14">
                  <c:v>21</c:v>
                </c:pt>
                <c:pt idx="1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1568024"/>
        <c:axId val="58156841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建面均价（元/㎡）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12106</c:v>
                </c:pt>
                <c:pt idx="10">
                  <c:v>12144</c:v>
                </c:pt>
                <c:pt idx="11">
                  <c:v>11933</c:v>
                </c:pt>
                <c:pt idx="12">
                  <c:v>12412</c:v>
                </c:pt>
                <c:pt idx="13">
                  <c:v>11089</c:v>
                </c:pt>
                <c:pt idx="14">
                  <c:v>11819</c:v>
                </c:pt>
                <c:pt idx="15">
                  <c:v>11864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68808"/>
        <c:axId val="581569200"/>
      </c:lineChart>
      <c:catAx>
        <c:axId val="58156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68416"/>
        <c:crosses val="autoZero"/>
        <c:auto val="1"/>
        <c:lblAlgn val="ctr"/>
        <c:lblOffset val="100"/>
        <c:noMultiLvlLbl val="1"/>
      </c:catAx>
      <c:valAx>
        <c:axId val="5815684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68024"/>
        <c:crosses val="autoZero"/>
        <c:crossBetween val="between"/>
      </c:valAx>
      <c:catAx>
        <c:axId val="581568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81569200"/>
        <c:crosses val="autoZero"/>
        <c:auto val="1"/>
        <c:lblAlgn val="ctr"/>
        <c:lblOffset val="100"/>
        <c:noMultiLvlLbl val="1"/>
      </c:catAx>
      <c:valAx>
        <c:axId val="58156920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68808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18'07</c:v>
                </c:pt>
                <c:pt idx="1">
                  <c:v>18'08</c:v>
                </c:pt>
                <c:pt idx="2">
                  <c:v>18'09</c:v>
                </c:pt>
                <c:pt idx="3">
                  <c:v>18'10</c:v>
                </c:pt>
                <c:pt idx="4">
                  <c:v>18'11</c:v>
                </c:pt>
                <c:pt idx="5">
                  <c:v>18'12</c:v>
                </c:pt>
                <c:pt idx="6">
                  <c:v>19'01</c:v>
                </c:pt>
                <c:pt idx="7">
                  <c:v>19'02</c:v>
                </c:pt>
                <c:pt idx="8">
                  <c:v>19'03</c:v>
                </c:pt>
                <c:pt idx="9">
                  <c:v>19'04</c:v>
                </c:pt>
                <c:pt idx="10">
                  <c:v>19'05</c:v>
                </c:pt>
                <c:pt idx="11">
                  <c:v>19'06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96</c:v>
                </c:pt>
                <c:pt idx="1">
                  <c:v>0</c:v>
                </c:pt>
                <c:pt idx="2">
                  <c:v>32</c:v>
                </c:pt>
                <c:pt idx="3">
                  <c:v>32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18'07</c:v>
                </c:pt>
                <c:pt idx="1">
                  <c:v>18'08</c:v>
                </c:pt>
                <c:pt idx="2">
                  <c:v>18'09</c:v>
                </c:pt>
                <c:pt idx="3">
                  <c:v>18'10</c:v>
                </c:pt>
                <c:pt idx="4">
                  <c:v>18'11</c:v>
                </c:pt>
                <c:pt idx="5">
                  <c:v>18'12</c:v>
                </c:pt>
                <c:pt idx="6">
                  <c:v>19'01</c:v>
                </c:pt>
                <c:pt idx="7">
                  <c:v>19'02</c:v>
                </c:pt>
                <c:pt idx="8">
                  <c:v>19'03</c:v>
                </c:pt>
                <c:pt idx="9">
                  <c:v>19'04</c:v>
                </c:pt>
                <c:pt idx="10">
                  <c:v>19'05</c:v>
                </c:pt>
                <c:pt idx="11">
                  <c:v>19'06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0">
                  <c:v>11</c:v>
                </c:pt>
                <c:pt idx="1">
                  <c:v>76</c:v>
                </c:pt>
                <c:pt idx="2">
                  <c:v>27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1570376"/>
        <c:axId val="581570768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18'07</c:v>
                </c:pt>
                <c:pt idx="1">
                  <c:v>18'08</c:v>
                </c:pt>
                <c:pt idx="2">
                  <c:v>18'09</c:v>
                </c:pt>
                <c:pt idx="3">
                  <c:v>18'10</c:v>
                </c:pt>
                <c:pt idx="4">
                  <c:v>18'11</c:v>
                </c:pt>
                <c:pt idx="5">
                  <c:v>18'12</c:v>
                </c:pt>
                <c:pt idx="6">
                  <c:v>19'01</c:v>
                </c:pt>
                <c:pt idx="7">
                  <c:v>19'02</c:v>
                </c:pt>
                <c:pt idx="8">
                  <c:v>19'03</c:v>
                </c:pt>
                <c:pt idx="9">
                  <c:v>19'04</c:v>
                </c:pt>
                <c:pt idx="10">
                  <c:v>19'05</c:v>
                </c:pt>
                <c:pt idx="11">
                  <c:v>19'06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0">
                  <c:v>11166</c:v>
                </c:pt>
                <c:pt idx="1">
                  <c:v>11161</c:v>
                </c:pt>
                <c:pt idx="2">
                  <c:v>11228</c:v>
                </c:pt>
                <c:pt idx="3">
                  <c:v>10637</c:v>
                </c:pt>
                <c:pt idx="4">
                  <c:v>10697</c:v>
                </c:pt>
                <c:pt idx="5">
                  <c:v>10696</c:v>
                </c:pt>
                <c:pt idx="6">
                  <c:v>0</c:v>
                </c:pt>
                <c:pt idx="7">
                  <c:v>0</c:v>
                </c:pt>
                <c:pt idx="8">
                  <c:v>10197</c:v>
                </c:pt>
                <c:pt idx="9">
                  <c:v>10097</c:v>
                </c:pt>
                <c:pt idx="10">
                  <c:v>10024</c:v>
                </c:pt>
                <c:pt idx="11">
                  <c:v>10318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71160"/>
        <c:axId val="581571552"/>
      </c:lineChart>
      <c:catAx>
        <c:axId val="5815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0768"/>
        <c:crosses val="autoZero"/>
        <c:auto val="1"/>
        <c:lblAlgn val="ctr"/>
        <c:lblOffset val="100"/>
        <c:noMultiLvlLbl val="1"/>
      </c:catAx>
      <c:valAx>
        <c:axId val="5815707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0376"/>
        <c:crosses val="autoZero"/>
        <c:crossBetween val="between"/>
      </c:valAx>
      <c:catAx>
        <c:axId val="581571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81571552"/>
        <c:crosses val="autoZero"/>
        <c:auto val="1"/>
        <c:lblAlgn val="ctr"/>
        <c:lblOffset val="100"/>
        <c:noMultiLvlLbl val="1"/>
      </c:catAx>
      <c:valAx>
        <c:axId val="581571552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1160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76</c:v>
                </c:pt>
                <c:pt idx="5">
                  <c:v>0</c:v>
                </c:pt>
                <c:pt idx="6">
                  <c:v>56</c:v>
                </c:pt>
                <c:pt idx="7">
                  <c:v>28</c:v>
                </c:pt>
                <c:pt idx="8">
                  <c:v>80</c:v>
                </c:pt>
                <c:pt idx="9">
                  <c:v>0</c:v>
                </c:pt>
                <c:pt idx="10">
                  <c:v>28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21</c:v>
                </c:pt>
                <c:pt idx="1">
                  <c:v>36</c:v>
                </c:pt>
                <c:pt idx="2">
                  <c:v>33</c:v>
                </c:pt>
                <c:pt idx="3">
                  <c:v>28</c:v>
                </c:pt>
                <c:pt idx="4">
                  <c:v>53</c:v>
                </c:pt>
                <c:pt idx="5">
                  <c:v>13</c:v>
                </c:pt>
                <c:pt idx="6">
                  <c:v>21</c:v>
                </c:pt>
                <c:pt idx="7">
                  <c:v>14</c:v>
                </c:pt>
                <c:pt idx="8">
                  <c:v>5</c:v>
                </c:pt>
                <c:pt idx="9">
                  <c:v>13</c:v>
                </c:pt>
                <c:pt idx="10">
                  <c:v>8</c:v>
                </c:pt>
                <c:pt idx="11">
                  <c:v>8</c:v>
                </c:pt>
                <c:pt idx="12">
                  <c:v>20</c:v>
                </c:pt>
                <c:pt idx="13">
                  <c:v>47</c:v>
                </c:pt>
                <c:pt idx="14">
                  <c:v>18</c:v>
                </c:pt>
                <c:pt idx="1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1572336"/>
        <c:axId val="581572728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6"/>
                <c:pt idx="0">
                  <c:v>11067</c:v>
                </c:pt>
                <c:pt idx="1">
                  <c:v>10299</c:v>
                </c:pt>
                <c:pt idx="2">
                  <c:v>10903</c:v>
                </c:pt>
                <c:pt idx="3">
                  <c:v>11057</c:v>
                </c:pt>
                <c:pt idx="4">
                  <c:v>11300</c:v>
                </c:pt>
                <c:pt idx="5">
                  <c:v>11395</c:v>
                </c:pt>
                <c:pt idx="6">
                  <c:v>11245</c:v>
                </c:pt>
                <c:pt idx="7">
                  <c:v>10947</c:v>
                </c:pt>
                <c:pt idx="8">
                  <c:v>11526</c:v>
                </c:pt>
                <c:pt idx="9">
                  <c:v>10783</c:v>
                </c:pt>
                <c:pt idx="10">
                  <c:v>10812</c:v>
                </c:pt>
                <c:pt idx="11">
                  <c:v>11011</c:v>
                </c:pt>
                <c:pt idx="12">
                  <c:v>10999</c:v>
                </c:pt>
                <c:pt idx="13">
                  <c:v>11344</c:v>
                </c:pt>
                <c:pt idx="14">
                  <c:v>11063</c:v>
                </c:pt>
                <c:pt idx="15">
                  <c:v>11216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73120"/>
        <c:axId val="651234600"/>
      </c:lineChart>
      <c:catAx>
        <c:axId val="58157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2728"/>
        <c:crosses val="autoZero"/>
        <c:auto val="1"/>
        <c:lblAlgn val="ctr"/>
        <c:lblOffset val="100"/>
        <c:noMultiLvlLbl val="1"/>
      </c:catAx>
      <c:valAx>
        <c:axId val="58157272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2336"/>
        <c:crosses val="autoZero"/>
        <c:crossBetween val="between"/>
      </c:valAx>
      <c:catAx>
        <c:axId val="58157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1234600"/>
        <c:crosses val="autoZero"/>
        <c:auto val="1"/>
        <c:lblAlgn val="ctr"/>
        <c:lblOffset val="100"/>
        <c:noMultiLvlLbl val="1"/>
      </c:catAx>
      <c:valAx>
        <c:axId val="65123460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81573120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0">
                  <c:v>96</c:v>
                </c:pt>
                <c:pt idx="1">
                  <c:v>0</c:v>
                </c:pt>
                <c:pt idx="2">
                  <c:v>68</c:v>
                </c:pt>
                <c:pt idx="3">
                  <c:v>146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32</c:v>
                </c:pt>
                <c:pt idx="8">
                  <c:v>64</c:v>
                </c:pt>
                <c:pt idx="9">
                  <c:v>48</c:v>
                </c:pt>
                <c:pt idx="10">
                  <c:v>16</c:v>
                </c:pt>
                <c:pt idx="11">
                  <c:v>0</c:v>
                </c:pt>
                <c:pt idx="12">
                  <c:v>64</c:v>
                </c:pt>
                <c:pt idx="13">
                  <c:v>0</c:v>
                </c:pt>
                <c:pt idx="14">
                  <c:v>96</c:v>
                </c:pt>
                <c:pt idx="15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Sheet1!$C$2:$C$17</c:f>
              <c:numCache>
                <c:formatCode>0</c:formatCode>
                <c:ptCount val="16"/>
                <c:pt idx="0">
                  <c:v>57</c:v>
                </c:pt>
                <c:pt idx="1">
                  <c:v>39</c:v>
                </c:pt>
                <c:pt idx="2">
                  <c:v>70</c:v>
                </c:pt>
                <c:pt idx="3">
                  <c:v>140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19</c:v>
                </c:pt>
                <c:pt idx="8">
                  <c:v>10</c:v>
                </c:pt>
                <c:pt idx="9">
                  <c:v>19</c:v>
                </c:pt>
                <c:pt idx="10">
                  <c:v>7</c:v>
                </c:pt>
                <c:pt idx="11">
                  <c:v>6</c:v>
                </c:pt>
                <c:pt idx="12">
                  <c:v>25</c:v>
                </c:pt>
                <c:pt idx="13">
                  <c:v>34</c:v>
                </c:pt>
                <c:pt idx="14">
                  <c:v>53</c:v>
                </c:pt>
                <c:pt idx="1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1238520"/>
        <c:axId val="651238912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Sheet1!$D$2:$D$17</c:f>
              <c:numCache>
                <c:formatCode>0</c:formatCode>
                <c:ptCount val="16"/>
                <c:pt idx="0">
                  <c:v>12135</c:v>
                </c:pt>
                <c:pt idx="1">
                  <c:v>11566</c:v>
                </c:pt>
                <c:pt idx="2">
                  <c:v>11186</c:v>
                </c:pt>
                <c:pt idx="3">
                  <c:v>11496</c:v>
                </c:pt>
                <c:pt idx="4">
                  <c:v>11762</c:v>
                </c:pt>
                <c:pt idx="5">
                  <c:v>0</c:v>
                </c:pt>
                <c:pt idx="6">
                  <c:v>0</c:v>
                </c:pt>
                <c:pt idx="7">
                  <c:v>12402</c:v>
                </c:pt>
                <c:pt idx="8">
                  <c:v>11838</c:v>
                </c:pt>
                <c:pt idx="9">
                  <c:v>11455</c:v>
                </c:pt>
                <c:pt idx="10">
                  <c:v>11288</c:v>
                </c:pt>
                <c:pt idx="11">
                  <c:v>11310</c:v>
                </c:pt>
                <c:pt idx="12">
                  <c:v>11345</c:v>
                </c:pt>
                <c:pt idx="13">
                  <c:v>11833</c:v>
                </c:pt>
                <c:pt idx="14">
                  <c:v>11884</c:v>
                </c:pt>
                <c:pt idx="15">
                  <c:v>11736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239304"/>
        <c:axId val="651239696"/>
      </c:lineChart>
      <c:catAx>
        <c:axId val="651238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38912"/>
        <c:crosses val="autoZero"/>
        <c:auto val="1"/>
        <c:lblAlgn val="ctr"/>
        <c:lblOffset val="100"/>
        <c:noMultiLvlLbl val="1"/>
      </c:catAx>
      <c:valAx>
        <c:axId val="65123891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38520"/>
        <c:crosses val="autoZero"/>
        <c:crossBetween val="between"/>
      </c:valAx>
      <c:catAx>
        <c:axId val="651239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1239696"/>
        <c:crosses val="autoZero"/>
        <c:auto val="1"/>
        <c:lblAlgn val="ctr"/>
        <c:lblOffset val="100"/>
        <c:noMultiLvlLbl val="1"/>
      </c:catAx>
      <c:valAx>
        <c:axId val="65123969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39304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18'08</c:v>
                </c:pt>
                <c:pt idx="1">
                  <c:v>18'09</c:v>
                </c:pt>
                <c:pt idx="2">
                  <c:v>18'10</c:v>
                </c:pt>
                <c:pt idx="3">
                  <c:v>18'11</c:v>
                </c:pt>
                <c:pt idx="4">
                  <c:v>18'12</c:v>
                </c:pt>
                <c:pt idx="5">
                  <c:v>19'01</c:v>
                </c:pt>
                <c:pt idx="6">
                  <c:v>19'02</c:v>
                </c:pt>
                <c:pt idx="7">
                  <c:v>19'03</c:v>
                </c:pt>
                <c:pt idx="8">
                  <c:v>19'04</c:v>
                </c:pt>
                <c:pt idx="9">
                  <c:v>19'05</c:v>
                </c:pt>
                <c:pt idx="10">
                  <c:v>19'06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80</c:v>
                </c:pt>
                <c:pt idx="1">
                  <c:v>48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32</c:v>
                </c:pt>
                <c:pt idx="7">
                  <c:v>0</c:v>
                </c:pt>
                <c:pt idx="8">
                  <c:v>120</c:v>
                </c:pt>
                <c:pt idx="9">
                  <c:v>0</c:v>
                </c:pt>
                <c:pt idx="10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18'08</c:v>
                </c:pt>
                <c:pt idx="1">
                  <c:v>18'09</c:v>
                </c:pt>
                <c:pt idx="2">
                  <c:v>18'10</c:v>
                </c:pt>
                <c:pt idx="3">
                  <c:v>18'11</c:v>
                </c:pt>
                <c:pt idx="4">
                  <c:v>18'12</c:v>
                </c:pt>
                <c:pt idx="5">
                  <c:v>19'01</c:v>
                </c:pt>
                <c:pt idx="6">
                  <c:v>19'02</c:v>
                </c:pt>
                <c:pt idx="7">
                  <c:v>19'03</c:v>
                </c:pt>
                <c:pt idx="8">
                  <c:v>19'04</c:v>
                </c:pt>
                <c:pt idx="9">
                  <c:v>19'05</c:v>
                </c:pt>
                <c:pt idx="10">
                  <c:v>19'06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36</c:v>
                </c:pt>
                <c:pt idx="1">
                  <c:v>15</c:v>
                </c:pt>
                <c:pt idx="2">
                  <c:v>13</c:v>
                </c:pt>
                <c:pt idx="3">
                  <c:v>5</c:v>
                </c:pt>
                <c:pt idx="4">
                  <c:v>8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8</c:v>
                </c:pt>
                <c:pt idx="9">
                  <c:v>20</c:v>
                </c:pt>
                <c:pt idx="1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1240480"/>
        <c:axId val="651240872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18'08</c:v>
                </c:pt>
                <c:pt idx="1">
                  <c:v>18'09</c:v>
                </c:pt>
                <c:pt idx="2">
                  <c:v>18'10</c:v>
                </c:pt>
                <c:pt idx="3">
                  <c:v>18'11</c:v>
                </c:pt>
                <c:pt idx="4">
                  <c:v>18'12</c:v>
                </c:pt>
                <c:pt idx="5">
                  <c:v>19'01</c:v>
                </c:pt>
                <c:pt idx="6">
                  <c:v>19'02</c:v>
                </c:pt>
                <c:pt idx="7">
                  <c:v>19'03</c:v>
                </c:pt>
                <c:pt idx="8">
                  <c:v>19'04</c:v>
                </c:pt>
                <c:pt idx="9">
                  <c:v>19'05</c:v>
                </c:pt>
                <c:pt idx="10">
                  <c:v>19'06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13015</c:v>
                </c:pt>
                <c:pt idx="1">
                  <c:v>12863</c:v>
                </c:pt>
                <c:pt idx="2">
                  <c:v>13034</c:v>
                </c:pt>
                <c:pt idx="3">
                  <c:v>13032</c:v>
                </c:pt>
                <c:pt idx="4">
                  <c:v>12646</c:v>
                </c:pt>
                <c:pt idx="5">
                  <c:v>12388</c:v>
                </c:pt>
                <c:pt idx="6">
                  <c:v>12319</c:v>
                </c:pt>
                <c:pt idx="7">
                  <c:v>12647</c:v>
                </c:pt>
                <c:pt idx="8">
                  <c:v>12754</c:v>
                </c:pt>
                <c:pt idx="9">
                  <c:v>12991</c:v>
                </c:pt>
                <c:pt idx="10">
                  <c:v>12605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241264"/>
        <c:axId val="651241656"/>
      </c:lineChart>
      <c:catAx>
        <c:axId val="6512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40872"/>
        <c:crosses val="autoZero"/>
        <c:auto val="1"/>
        <c:lblAlgn val="ctr"/>
        <c:lblOffset val="100"/>
        <c:noMultiLvlLbl val="1"/>
      </c:catAx>
      <c:valAx>
        <c:axId val="65124087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40480"/>
        <c:crosses val="autoZero"/>
        <c:crossBetween val="between"/>
      </c:valAx>
      <c:catAx>
        <c:axId val="65124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1241656"/>
        <c:crosses val="autoZero"/>
        <c:auto val="1"/>
        <c:lblAlgn val="ctr"/>
        <c:lblOffset val="100"/>
        <c:noMultiLvlLbl val="1"/>
      </c:catAx>
      <c:valAx>
        <c:axId val="65124165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51241264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18'02</c:v>
                </c:pt>
                <c:pt idx="1">
                  <c:v>18'03</c:v>
                </c:pt>
                <c:pt idx="2">
                  <c:v>18'04</c:v>
                </c:pt>
                <c:pt idx="3">
                  <c:v>18'05</c:v>
                </c:pt>
                <c:pt idx="4">
                  <c:v>18'06</c:v>
                </c:pt>
                <c:pt idx="5">
                  <c:v>18'07</c:v>
                </c:pt>
                <c:pt idx="6">
                  <c:v>18'08</c:v>
                </c:pt>
                <c:pt idx="7">
                  <c:v>18'09</c:v>
                </c:pt>
                <c:pt idx="8">
                  <c:v>18'10</c:v>
                </c:pt>
                <c:pt idx="9">
                  <c:v>18'11</c:v>
                </c:pt>
                <c:pt idx="10">
                  <c:v>18'12</c:v>
                </c:pt>
                <c:pt idx="11">
                  <c:v>19'01</c:v>
                </c:pt>
                <c:pt idx="12">
                  <c:v>19'02</c:v>
                </c:pt>
                <c:pt idx="13">
                  <c:v>19'03</c:v>
                </c:pt>
                <c:pt idx="14">
                  <c:v>19'04</c:v>
                </c:pt>
                <c:pt idx="15">
                  <c:v>19'05</c:v>
                </c:pt>
                <c:pt idx="16">
                  <c:v>19'06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7"/>
                <c:pt idx="0">
                  <c:v>25</c:v>
                </c:pt>
                <c:pt idx="1">
                  <c:v>0</c:v>
                </c:pt>
                <c:pt idx="2">
                  <c:v>14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  <c:pt idx="7">
                  <c:v>118</c:v>
                </c:pt>
                <c:pt idx="8">
                  <c:v>0</c:v>
                </c:pt>
                <c:pt idx="9">
                  <c:v>96</c:v>
                </c:pt>
                <c:pt idx="10">
                  <c:v>112</c:v>
                </c:pt>
                <c:pt idx="11">
                  <c:v>140</c:v>
                </c:pt>
                <c:pt idx="12">
                  <c:v>0</c:v>
                </c:pt>
                <c:pt idx="13">
                  <c:v>21</c:v>
                </c:pt>
                <c:pt idx="14">
                  <c:v>0</c:v>
                </c:pt>
                <c:pt idx="15">
                  <c:v>160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18'02</c:v>
                </c:pt>
                <c:pt idx="1">
                  <c:v>18'03</c:v>
                </c:pt>
                <c:pt idx="2">
                  <c:v>18'04</c:v>
                </c:pt>
                <c:pt idx="3">
                  <c:v>18'05</c:v>
                </c:pt>
                <c:pt idx="4">
                  <c:v>18'06</c:v>
                </c:pt>
                <c:pt idx="5">
                  <c:v>18'07</c:v>
                </c:pt>
                <c:pt idx="6">
                  <c:v>18'08</c:v>
                </c:pt>
                <c:pt idx="7">
                  <c:v>18'09</c:v>
                </c:pt>
                <c:pt idx="8">
                  <c:v>18'10</c:v>
                </c:pt>
                <c:pt idx="9">
                  <c:v>18'11</c:v>
                </c:pt>
                <c:pt idx="10">
                  <c:v>18'12</c:v>
                </c:pt>
                <c:pt idx="11">
                  <c:v>19'01</c:v>
                </c:pt>
                <c:pt idx="12">
                  <c:v>19'02</c:v>
                </c:pt>
                <c:pt idx="13">
                  <c:v>19'03</c:v>
                </c:pt>
                <c:pt idx="14">
                  <c:v>19'04</c:v>
                </c:pt>
                <c:pt idx="15">
                  <c:v>19'05</c:v>
                </c:pt>
                <c:pt idx="16">
                  <c:v>19'06</c:v>
                </c:pt>
              </c:strCache>
            </c:strRef>
          </c:cat>
          <c:val>
            <c:numRef>
              <c:f>Sheet1!$C$2:$C$18</c:f>
              <c:numCache>
                <c:formatCode>0</c:formatCode>
                <c:ptCount val="17"/>
                <c:pt idx="0">
                  <c:v>8</c:v>
                </c:pt>
                <c:pt idx="1">
                  <c:v>17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</c:v>
                </c:pt>
                <c:pt idx="7">
                  <c:v>100</c:v>
                </c:pt>
                <c:pt idx="8">
                  <c:v>10</c:v>
                </c:pt>
                <c:pt idx="9">
                  <c:v>7</c:v>
                </c:pt>
                <c:pt idx="10">
                  <c:v>39</c:v>
                </c:pt>
                <c:pt idx="11">
                  <c:v>8</c:v>
                </c:pt>
                <c:pt idx="12">
                  <c:v>23</c:v>
                </c:pt>
                <c:pt idx="13">
                  <c:v>36</c:v>
                </c:pt>
                <c:pt idx="14">
                  <c:v>108</c:v>
                </c:pt>
                <c:pt idx="15">
                  <c:v>72</c:v>
                </c:pt>
                <c:pt idx="16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7923584"/>
        <c:axId val="52792397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18'02</c:v>
                </c:pt>
                <c:pt idx="1">
                  <c:v>18'03</c:v>
                </c:pt>
                <c:pt idx="2">
                  <c:v>18'04</c:v>
                </c:pt>
                <c:pt idx="3">
                  <c:v>18'05</c:v>
                </c:pt>
                <c:pt idx="4">
                  <c:v>18'06</c:v>
                </c:pt>
                <c:pt idx="5">
                  <c:v>18'07</c:v>
                </c:pt>
                <c:pt idx="6">
                  <c:v>18'08</c:v>
                </c:pt>
                <c:pt idx="7">
                  <c:v>18'09</c:v>
                </c:pt>
                <c:pt idx="8">
                  <c:v>18'10</c:v>
                </c:pt>
                <c:pt idx="9">
                  <c:v>18'11</c:v>
                </c:pt>
                <c:pt idx="10">
                  <c:v>18'12</c:v>
                </c:pt>
                <c:pt idx="11">
                  <c:v>19'01</c:v>
                </c:pt>
                <c:pt idx="12">
                  <c:v>19'02</c:v>
                </c:pt>
                <c:pt idx="13">
                  <c:v>19'03</c:v>
                </c:pt>
                <c:pt idx="14">
                  <c:v>19'04</c:v>
                </c:pt>
                <c:pt idx="15">
                  <c:v>19'05</c:v>
                </c:pt>
                <c:pt idx="16">
                  <c:v>19'06</c:v>
                </c:pt>
              </c:strCache>
            </c:strRef>
          </c:cat>
          <c:val>
            <c:numRef>
              <c:f>Sheet1!$D$2:$D$18</c:f>
              <c:numCache>
                <c:formatCode>0</c:formatCode>
                <c:ptCount val="17"/>
                <c:pt idx="0">
                  <c:v>10768</c:v>
                </c:pt>
                <c:pt idx="1">
                  <c:v>10954</c:v>
                </c:pt>
                <c:pt idx="2">
                  <c:v>10202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11484</c:v>
                </c:pt>
                <c:pt idx="7">
                  <c:v>11510</c:v>
                </c:pt>
                <c:pt idx="8">
                  <c:v>11515</c:v>
                </c:pt>
                <c:pt idx="9">
                  <c:v>11261</c:v>
                </c:pt>
                <c:pt idx="10">
                  <c:v>10623</c:v>
                </c:pt>
                <c:pt idx="11">
                  <c:v>10465</c:v>
                </c:pt>
                <c:pt idx="12">
                  <c:v>10599</c:v>
                </c:pt>
                <c:pt idx="13">
                  <c:v>10859</c:v>
                </c:pt>
                <c:pt idx="14">
                  <c:v>10449</c:v>
                </c:pt>
                <c:pt idx="15">
                  <c:v>11261</c:v>
                </c:pt>
                <c:pt idx="16">
                  <c:v>10820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924368"/>
        <c:axId val="527924760"/>
      </c:lineChart>
      <c:catAx>
        <c:axId val="52792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3976"/>
        <c:crosses val="autoZero"/>
        <c:auto val="1"/>
        <c:lblAlgn val="ctr"/>
        <c:lblOffset val="100"/>
        <c:noMultiLvlLbl val="1"/>
      </c:catAx>
      <c:valAx>
        <c:axId val="52792397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3584"/>
        <c:crosses val="autoZero"/>
        <c:crossBetween val="between"/>
      </c:valAx>
      <c:catAx>
        <c:axId val="52792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7924760"/>
        <c:crosses val="autoZero"/>
        <c:auto val="1"/>
        <c:lblAlgn val="ctr"/>
        <c:lblOffset val="100"/>
        <c:noMultiLvlLbl val="1"/>
      </c:catAx>
      <c:valAx>
        <c:axId val="52792476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4368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278131634819614E-2"/>
          <c:y val="6.2761506276150639E-2"/>
          <c:w val="0.90233545647558855"/>
          <c:h val="0.6969444454669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供应套数（套）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0.12271734013961302"/>
                </c:manualLayout>
              </c:layout>
              <c:spPr>
                <a:noFill/>
                <a:ln w="25373">
                  <a:noFill/>
                </a:ln>
              </c:spPr>
              <c:txPr>
                <a:bodyPr rot="0" spcFirstLastPara="0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899" b="0" i="0" u="none" strike="noStrike" kern="1200" baseline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9" formatCode="0">
                  <c:v>536</c:v>
                </c:pt>
                <c:pt idx="10" formatCode="0">
                  <c:v>302</c:v>
                </c:pt>
                <c:pt idx="11" formatCode="0">
                  <c:v>0</c:v>
                </c:pt>
                <c:pt idx="12" formatCode="0">
                  <c:v>144</c:v>
                </c:pt>
                <c:pt idx="13" formatCode="0">
                  <c:v>0</c:v>
                </c:pt>
                <c:pt idx="14" formatCode="0">
                  <c:v>0</c:v>
                </c:pt>
                <c:pt idx="15" formatCode="0">
                  <c:v>144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认购套数（套）</c:v>
                </c:pt>
              </c:strCache>
            </c:strRef>
          </c:tx>
          <c:invertIfNegative val="0"/>
          <c:dLbls>
            <c:spPr>
              <a:noFill/>
              <a:ln w="25373">
                <a:noFill/>
              </a:ln>
            </c:spPr>
            <c:txPr>
              <a:bodyPr rot="-540000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9" formatCode="0">
                  <c:v>371</c:v>
                </c:pt>
                <c:pt idx="10" formatCode="0">
                  <c:v>75</c:v>
                </c:pt>
                <c:pt idx="11" formatCode="0">
                  <c:v>257</c:v>
                </c:pt>
                <c:pt idx="12" formatCode="0">
                  <c:v>224</c:v>
                </c:pt>
                <c:pt idx="13" formatCode="0">
                  <c:v>38</c:v>
                </c:pt>
                <c:pt idx="14" formatCode="0">
                  <c:v>3</c:v>
                </c:pt>
                <c:pt idx="15" formatCode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7925544"/>
        <c:axId val="52792593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套内均价（元/㎡）</c:v>
                </c:pt>
              </c:strCache>
            </c:strRef>
          </c:tx>
          <c:spPr>
            <a:ln w="28544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dLbls>
            <c:spPr>
              <a:noFill/>
              <a:ln w="25373">
                <a:noFill/>
              </a:ln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99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0">
                  <c:v>18'03</c:v>
                </c:pt>
                <c:pt idx="1">
                  <c:v>18'04</c:v>
                </c:pt>
                <c:pt idx="2">
                  <c:v>18'05</c:v>
                </c:pt>
                <c:pt idx="3">
                  <c:v>18'06</c:v>
                </c:pt>
                <c:pt idx="4">
                  <c:v>18'07</c:v>
                </c:pt>
                <c:pt idx="5">
                  <c:v>18'08</c:v>
                </c:pt>
                <c:pt idx="6">
                  <c:v>18'09</c:v>
                </c:pt>
                <c:pt idx="7">
                  <c:v>18'10</c:v>
                </c:pt>
                <c:pt idx="8">
                  <c:v>18'11</c:v>
                </c:pt>
                <c:pt idx="9">
                  <c:v>18'12</c:v>
                </c:pt>
                <c:pt idx="10">
                  <c:v>19'01</c:v>
                </c:pt>
                <c:pt idx="11">
                  <c:v>19'02</c:v>
                </c:pt>
                <c:pt idx="12">
                  <c:v>19'03</c:v>
                </c:pt>
                <c:pt idx="13">
                  <c:v>19'04</c:v>
                </c:pt>
                <c:pt idx="14">
                  <c:v>19'05</c:v>
                </c:pt>
                <c:pt idx="15">
                  <c:v>19'06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9" formatCode="0">
                  <c:v>8869</c:v>
                </c:pt>
                <c:pt idx="10" formatCode="0">
                  <c:v>8855</c:v>
                </c:pt>
                <c:pt idx="11" formatCode="0">
                  <c:v>9055</c:v>
                </c:pt>
                <c:pt idx="12" formatCode="0">
                  <c:v>9182</c:v>
                </c:pt>
                <c:pt idx="13" formatCode="0">
                  <c:v>8947</c:v>
                </c:pt>
                <c:pt idx="14" formatCode="0">
                  <c:v>9165</c:v>
                </c:pt>
                <c:pt idx="15" formatCode="0">
                  <c:v>10577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926328"/>
        <c:axId val="527926720"/>
      </c:lineChart>
      <c:catAx>
        <c:axId val="52792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5936"/>
        <c:crosses val="autoZero"/>
        <c:auto val="1"/>
        <c:lblAlgn val="ctr"/>
        <c:lblOffset val="100"/>
        <c:noMultiLvlLbl val="1"/>
      </c:catAx>
      <c:valAx>
        <c:axId val="5279259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5544"/>
        <c:crosses val="autoZero"/>
        <c:crossBetween val="between"/>
      </c:valAx>
      <c:catAx>
        <c:axId val="527926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27926720"/>
        <c:crosses val="autoZero"/>
        <c:auto val="1"/>
        <c:lblAlgn val="ctr"/>
        <c:lblOffset val="100"/>
        <c:noMultiLvlLbl val="1"/>
      </c:catAx>
      <c:valAx>
        <c:axId val="52792672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899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527926328"/>
        <c:crosses val="max"/>
        <c:crossBetween val="between"/>
      </c:valAx>
      <c:spPr>
        <a:noFill/>
        <a:ln w="25377">
          <a:noFill/>
        </a:ln>
      </c:spPr>
    </c:plotArea>
    <c:legend>
      <c:legendPos val="b"/>
      <c:layout>
        <c:manualLayout>
          <c:xMode val="edge"/>
          <c:yMode val="edge"/>
          <c:x val="0.2757541726409326"/>
          <c:y val="0.8962092402205184"/>
          <c:w val="0.45123786790130371"/>
          <c:h val="0.10379075977948177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899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 sz="899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41AA9-3FC9-48BF-B523-B847E3BDF8FB}" type="datetimeFigureOut">
              <a:rPr lang="zh-CN" altLang="en-US" smtClean="0"/>
              <a:pPr/>
              <a:t>2019/7/17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6E29-E601-469F-8817-834991924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088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7884F-52E6-4049-A811-BEE6F676DEA5}" type="datetimeFigureOut">
              <a:rPr lang="zh-CN" altLang="en-US" smtClean="0"/>
              <a:pPr/>
              <a:t>2019/7/17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9FA6-39AC-42C0-A39C-CA5D8BC45A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90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累计交付率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51%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E95D5C0-5825-A846-9F10-419B5EDC9699}" type="datetime1">
              <a:rPr lang="zh-CN" altLang="en-US" smtClean="0"/>
              <a:pPr>
                <a:defRPr/>
              </a:pPr>
              <a:t>2019/7/17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0B230A-A0EA-814C-9BB9-C5136A43EC00}" type="slidenum">
              <a:rPr lang="zh-CN" altLang="en-US" smtClean="0"/>
              <a:pPr>
                <a:defRPr/>
              </a:pPr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8820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E5C9153-6EAB-4C4F-A7B1-3DBAFABA17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665157"/>
            <a:ext cx="9087853" cy="72000"/>
          </a:xfrm>
          <a:prstGeom prst="rect">
            <a:avLst/>
          </a:prstGeom>
          <a:solidFill>
            <a:srgbClr val="C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11309684" y="665157"/>
            <a:ext cx="882316" cy="72000"/>
          </a:xfrm>
          <a:prstGeom prst="rect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8364" y="-36053"/>
            <a:ext cx="7167465" cy="773210"/>
          </a:xfrm>
        </p:spPr>
        <p:txBody>
          <a:bodyPr>
            <a:normAutofit/>
          </a:bodyPr>
          <a:lstStyle>
            <a:lvl1pPr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278364" y="916079"/>
            <a:ext cx="10955693" cy="1044575"/>
          </a:xfrm>
        </p:spPr>
        <p:txBody>
          <a:bodyPr>
            <a:noAutofit/>
          </a:bodyPr>
          <a:lstStyle>
            <a:lvl1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03" y="252291"/>
            <a:ext cx="2665346" cy="708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C9153-6EAB-4C4F-A7B1-3DBAFABA17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91" y="369882"/>
            <a:ext cx="1821955" cy="380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541332"/>
            <a:ext cx="9087853" cy="225363"/>
          </a:xfrm>
          <a:prstGeom prst="rect">
            <a:avLst/>
          </a:prstGeom>
          <a:solidFill>
            <a:srgbClr val="C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309684" y="541332"/>
            <a:ext cx="882316" cy="225363"/>
          </a:xfrm>
          <a:prstGeom prst="rect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C9153-6EAB-4C4F-A7B1-3DBAFABA17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9" y="567121"/>
            <a:ext cx="2354215" cy="491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" y="3366674"/>
            <a:ext cx="10864059" cy="1953180"/>
          </a:xfrm>
          <a:prstGeom prst="rect">
            <a:avLst/>
          </a:prstGeom>
        </p:spPr>
      </p:pic>
      <p:sp>
        <p:nvSpPr>
          <p:cNvPr id="9" name="文本框 9"/>
          <p:cNvSpPr txBox="1"/>
          <p:nvPr userDrawn="1"/>
        </p:nvSpPr>
        <p:spPr>
          <a:xfrm>
            <a:off x="644269" y="5787016"/>
            <a:ext cx="3194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spc="300" dirty="0">
                <a:solidFill>
                  <a:srgbClr val="C1986C"/>
                </a:solidFill>
                <a:latin typeface="DIN" panose="00000400000000000000" pitchFamily="2" charset="0"/>
                <a:ea typeface="汉仪旗黑Y1-45W" panose="00020600040101010101" pitchFamily="18" charset="-122"/>
              </a:rPr>
              <a:t>www.sincere.com.cn</a:t>
            </a:r>
            <a:endParaRPr lang="zh-CN" altLang="en-US" sz="1200" spc="300" dirty="0">
              <a:solidFill>
                <a:srgbClr val="C1986C"/>
              </a:solidFill>
              <a:latin typeface="DIN" panose="00000400000000000000" pitchFamily="2" charset="0"/>
              <a:ea typeface="汉仪旗黑Y1-45W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41332"/>
            <a:ext cx="9087853" cy="225363"/>
          </a:xfrm>
          <a:prstGeom prst="rect">
            <a:avLst/>
          </a:prstGeom>
          <a:solidFill>
            <a:srgbClr val="C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1309684" y="541332"/>
            <a:ext cx="882316" cy="225363"/>
          </a:xfrm>
          <a:prstGeom prst="rect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853" y="244287"/>
            <a:ext cx="2160584" cy="8356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C9153-6EAB-4C4F-A7B1-3DBAFABA17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91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巴南区近一年洋房供销价走势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147942738"/>
              </p:ext>
            </p:extLst>
          </p:nvPr>
        </p:nvGraphicFramePr>
        <p:xfrm>
          <a:off x="1595919" y="2595939"/>
          <a:ext cx="9000162" cy="385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847324" y="1272773"/>
            <a:ext cx="9304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4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月至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月受大市场影响，容量走低，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月市场回升，量价齐涨，容量上升；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104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区域高层供应出现短缺，洋房占比上浮，近期建面均价回升至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11000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元左右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华远海蓝城近一年量价走势分析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582800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重庆筑华房地产开发有限公司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巴南区李家沱巴滨路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2017/11/9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楼面价：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6026</a:t>
                      </a:r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34.68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高层、洋房、商业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12605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2480" y="811213"/>
            <a:ext cx="99280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售洋房产品建面主力面积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122-157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月底加推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号楼，总价高，去化慢，近期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建面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12605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8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56461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05" y="1283779"/>
            <a:ext cx="3537893" cy="235474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603898" y="2565376"/>
            <a:ext cx="633412" cy="1073151"/>
            <a:chOff x="0" y="0"/>
            <a:chExt cx="632921" cy="1071563"/>
          </a:xfrm>
        </p:grpSpPr>
        <p:sp>
          <p:nvSpPr>
            <p:cNvPr id="11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2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51627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华润澜山望近一年量价走势分析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710185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重庆市华润置地隆盛房地产有限公司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巴南区巴滨路中段巴滨湿地公园旁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2017/6/16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拿地时间：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42.75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1874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新中式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4" marR="9524" marT="951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10820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005" y="811213"/>
            <a:ext cx="9361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售洋房产品建面主力面积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105-195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，存量销售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，洋房最高可享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折，近期建面均价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10820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8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08606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786" y="1149350"/>
            <a:ext cx="2214253" cy="29236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183039" y="2999809"/>
            <a:ext cx="633412" cy="1073151"/>
            <a:chOff x="0" y="0"/>
            <a:chExt cx="632921" cy="1071563"/>
          </a:xfrm>
        </p:grpSpPr>
        <p:sp>
          <p:nvSpPr>
            <p:cNvPr id="10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55881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新城玺樾九里近一年量价走势分析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25934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巴南区李家沱渝南大道（花溪轻轨站旁）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收购地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楼面价：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38.15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3993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新亚洲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小高层、高层、叠拼别墅、商业、商务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10577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005" y="811213"/>
            <a:ext cx="9361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在售高层产品套内主力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84-100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月中旬加推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号楼，近期建面均价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10577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高层开盘至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7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477035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005" y="1619251"/>
            <a:ext cx="4358600" cy="139521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09554" y="4646666"/>
            <a:ext cx="4795284" cy="14353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0884" y="4928428"/>
            <a:ext cx="1038297" cy="871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未面市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829181" y="1941313"/>
            <a:ext cx="633412" cy="1073151"/>
            <a:chOff x="0" y="0"/>
            <a:chExt cx="632921" cy="1071563"/>
          </a:xfrm>
        </p:grpSpPr>
        <p:sp>
          <p:nvSpPr>
            <p:cNvPr id="11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2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7542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4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巴南区近一年存量及去化周期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对象 2"/>
          <p:cNvGraphicFramePr/>
          <p:nvPr>
            <p:extLst>
              <p:ext uri="{D42A27DB-BD31-4B8C-83A1-F6EECF244321}">
                <p14:modId xmlns:p14="http://schemas.microsoft.com/office/powerpoint/2010/main" val="4217542306"/>
              </p:ext>
            </p:extLst>
          </p:nvPr>
        </p:nvGraphicFramePr>
        <p:xfrm>
          <a:off x="987024" y="2609407"/>
          <a:ext cx="9909575" cy="383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987024" y="1031473"/>
            <a:ext cx="1025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4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月，市场火热，存量及去化周期低位，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月至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月，市场下行，存量走高；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104145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月至今，市场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底回暖，成交速度加快，存量依旧高位，去化周期呈减小趋势，当前巴南区洋房库存升至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万方，目前去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8.7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个月，去化周期有所上幅。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48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1-6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月巴南区洋房产品结构交叉分析（面积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总价）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BEECC2BF-2096-4C15-AA68-47829C73C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243010"/>
              </p:ext>
            </p:extLst>
          </p:nvPr>
        </p:nvGraphicFramePr>
        <p:xfrm>
          <a:off x="1435100" y="2753526"/>
          <a:ext cx="9144000" cy="367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90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199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建面（㎡）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60-80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80-100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100-120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120-140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140-160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160-180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180-200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总价（万元）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万以下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1.00%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80-100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537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19.17%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100-120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19.14%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120-140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26.35%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140-160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17.99%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160-180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9.78%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180-200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3.25%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3.32%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61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15.92%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24.99%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46.34%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9.53%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1.43%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3C8A9D8-02B0-4CE7-9F6E-9A9C305CB732}"/>
              </a:ext>
            </a:extLst>
          </p:cNvPr>
          <p:cNvSpPr/>
          <p:nvPr/>
        </p:nvSpPr>
        <p:spPr>
          <a:xfrm>
            <a:off x="4095750" y="2768601"/>
            <a:ext cx="1624566" cy="365124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AD39B35-9ABE-488A-9CB7-052E97F8B785}"/>
              </a:ext>
            </a:extLst>
          </p:cNvPr>
          <p:cNvSpPr/>
          <p:nvPr/>
        </p:nvSpPr>
        <p:spPr>
          <a:xfrm>
            <a:off x="1430815" y="3979727"/>
            <a:ext cx="9137653" cy="91124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/>
          </a:p>
        </p:txBody>
      </p:sp>
      <p:sp>
        <p:nvSpPr>
          <p:cNvPr id="12" name="文本占位符 8">
            <a:extLst>
              <a:ext uri="{FF2B5EF4-FFF2-40B4-BE49-F238E27FC236}">
                <a16:creationId xmlns:a16="http://schemas.microsoft.com/office/drawing/2014/main" xmlns="" id="{C6F17168-5389-48C1-B293-C52CE6AE4E48}"/>
              </a:ext>
            </a:extLst>
          </p:cNvPr>
          <p:cNvSpPr txBox="1">
            <a:spLocks/>
          </p:cNvSpPr>
          <p:nvPr/>
        </p:nvSpPr>
        <p:spPr>
          <a:xfrm>
            <a:off x="1219495" y="1536265"/>
            <a:ext cx="9131005" cy="74879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区域洋房面积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100-140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、总价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100-160</a:t>
            </a:r>
            <a:r>
              <a:rPr lang="zh-CN" altLang="en-US" sz="1333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</a:t>
            </a:r>
            <a:r>
              <a:rPr lang="en-US" altLang="zh-CN" sz="1333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产品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主导成交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主打四房功能性，控总价，市场主流产品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；</a:t>
            </a:r>
            <a:endParaRPr lang="en-US" altLang="zh-CN" sz="1333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巴南区洋房市场</a:t>
            </a:r>
            <a:r>
              <a:rPr lang="en-US" altLang="zh-CN" sz="1333" dirty="0" err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主力</a:t>
            </a:r>
            <a:r>
              <a:rPr lang="zh-CN" altLang="en-US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成交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面积100-160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㎡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lang="zh-CN" altLang="en-US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占</a:t>
            </a: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比超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0%；成交主力总价120-140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万，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其次是100-120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 。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xmlns="" id="{DF6E15E7-2149-4B84-A937-93EC5F5463BF}"/>
              </a:ext>
            </a:extLst>
          </p:cNvPr>
          <p:cNvSpPr txBox="1">
            <a:spLocks/>
          </p:cNvSpPr>
          <p:nvPr/>
        </p:nvSpPr>
        <p:spPr>
          <a:xfrm>
            <a:off x="1170139" y="689556"/>
            <a:ext cx="9269262" cy="910209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区域洋房市场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经济型产品为主，建面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100-140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㎡、总价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100-160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万主流为市场主流产品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48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1-6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月巴南区洋房产品结构交叉分析（面积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单价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BEECC2BF-2096-4C15-AA68-47829C73C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580006"/>
              </p:ext>
            </p:extLst>
          </p:nvPr>
        </p:nvGraphicFramePr>
        <p:xfrm>
          <a:off x="1445733" y="2636566"/>
          <a:ext cx="9144000" cy="395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5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90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90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100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199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建面（㎡）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60-80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80-100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100-120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120-140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140-160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160-180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180-200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建面单价</a:t>
                      </a:r>
                      <a:endParaRPr lang="zh-CN" alt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2.03%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8000-9000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9.78%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9000-10000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21.89%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10000-11000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32.77%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11000-12000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18.35%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12000-13000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10.14%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13000-14000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2.64%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14000-15000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1.11%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15000-16000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16000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endParaRPr lang="en-US" altLang="zh-CN" sz="9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254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占比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15.92%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24.99%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46.34%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9.53%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1.43%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0.79%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9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3C8A9D8-02B0-4CE7-9F6E-9A9C305CB732}"/>
              </a:ext>
            </a:extLst>
          </p:cNvPr>
          <p:cNvSpPr/>
          <p:nvPr/>
        </p:nvSpPr>
        <p:spPr>
          <a:xfrm>
            <a:off x="4095750" y="2633663"/>
            <a:ext cx="1645831" cy="396915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AD39B35-9ABE-488A-9CB7-052E97F8B785}"/>
              </a:ext>
            </a:extLst>
          </p:cNvPr>
          <p:cNvSpPr/>
          <p:nvPr/>
        </p:nvSpPr>
        <p:spPr>
          <a:xfrm>
            <a:off x="1441447" y="3769283"/>
            <a:ext cx="9144003" cy="82557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noProof="1"/>
          </a:p>
        </p:txBody>
      </p:sp>
      <p:sp>
        <p:nvSpPr>
          <p:cNvPr id="12" name="文本占位符 8">
            <a:extLst>
              <a:ext uri="{FF2B5EF4-FFF2-40B4-BE49-F238E27FC236}">
                <a16:creationId xmlns:a16="http://schemas.microsoft.com/office/drawing/2014/main" xmlns="" id="{C6F17168-5389-48C1-B293-C52CE6AE4E48}"/>
              </a:ext>
            </a:extLst>
          </p:cNvPr>
          <p:cNvSpPr txBox="1">
            <a:spLocks/>
          </p:cNvSpPr>
          <p:nvPr/>
        </p:nvSpPr>
        <p:spPr>
          <a:xfrm>
            <a:off x="1219495" y="1536265"/>
            <a:ext cx="9131005" cy="74879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区域</a:t>
            </a:r>
            <a:r>
              <a:rPr lang="zh-CN" altLang="en-US" sz="1333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洋房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面积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100-160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、单价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以下主导成交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lang="zh-CN" altLang="en-US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主打四房功能性，控总价，市场主流产品</a:t>
            </a:r>
            <a:r>
              <a:rPr lang="en-US" altLang="zh-CN" sz="1333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；</a:t>
            </a:r>
            <a:endParaRPr lang="en-US" altLang="zh-CN" sz="1333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巴南区洋房市场</a:t>
            </a:r>
            <a:r>
              <a:rPr lang="en-US" altLang="zh-CN" sz="1333" dirty="0" err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主力</a:t>
            </a:r>
            <a:r>
              <a:rPr lang="zh-CN" altLang="en-US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成交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面积100-140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㎡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r>
              <a:rPr lang="zh-CN" altLang="en-US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占</a:t>
            </a: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比超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70%；</a:t>
            </a: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成交单价主力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1-1.1</a:t>
            </a:r>
            <a:r>
              <a:rPr lang="zh-CN" altLang="en-US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万</a:t>
            </a:r>
            <a:r>
              <a:rPr lang="en-US" altLang="zh-CN" sz="1333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，其次是0.9-1.0万 </a:t>
            </a:r>
            <a:r>
              <a:rPr lang="en-US" altLang="zh-CN" sz="1333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</a:t>
            </a:r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xmlns="" id="{DF6E15E7-2149-4B84-A937-93EC5F5463BF}"/>
              </a:ext>
            </a:extLst>
          </p:cNvPr>
          <p:cNvSpPr txBox="1">
            <a:spLocks/>
          </p:cNvSpPr>
          <p:nvPr/>
        </p:nvSpPr>
        <p:spPr>
          <a:xfrm>
            <a:off x="1170139" y="689556"/>
            <a:ext cx="9269262" cy="910209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区域洋房市场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经济型产品为主，建面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100-140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㎡、单价</a:t>
            </a:r>
            <a:r>
              <a:rPr lang="en-US" altLang="zh-CN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万以下主流为市场主流产品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114891" y="6514513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94680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9148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1-6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巴南区洋房成交排名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66908"/>
              </p:ext>
            </p:extLst>
          </p:nvPr>
        </p:nvGraphicFramePr>
        <p:xfrm>
          <a:off x="2741424" y="1871333"/>
          <a:ext cx="6296250" cy="45325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49375"/>
                <a:gridCol w="1049375"/>
                <a:gridCol w="1049375"/>
                <a:gridCol w="1049375"/>
                <a:gridCol w="1049375"/>
                <a:gridCol w="1049375"/>
              </a:tblGrid>
              <a:tr h="5724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u="none" strike="noStrike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楼盘名称</a:t>
                      </a:r>
                      <a:endParaRPr lang="zh-CN" alt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建筑面积（万㎡）</a:t>
                      </a:r>
                      <a:endParaRPr lang="en-US" altLang="zh-CN" sz="1000" b="1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u="none" strike="noStrike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建面</a:t>
                      </a:r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单价（元</a:t>
                      </a:r>
                      <a:r>
                        <a:rPr lang="en-US" altLang="zh-CN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㎡）</a:t>
                      </a:r>
                      <a:endParaRPr lang="en-US" altLang="zh-CN" sz="1000" b="1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u="none" strike="noStrike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套内</a:t>
                      </a:r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单价（元</a:t>
                      </a:r>
                      <a:r>
                        <a:rPr lang="en-US" altLang="zh-CN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㎡）</a:t>
                      </a:r>
                      <a:endParaRPr lang="en-US" altLang="zh-CN" sz="1000" b="1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000" b="1" u="none" strike="noStrike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成交</a:t>
                      </a:r>
                      <a:r>
                        <a:rPr lang="zh-CN" altLang="en-US" sz="1000" b="1" u="none" strike="noStrike" kern="12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金额（亿）</a:t>
                      </a:r>
                      <a:endParaRPr lang="en-US" altLang="zh-CN" sz="1000" b="1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套数（套）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华润澜山望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10772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296</a:t>
                      </a: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恒大新城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阳光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阿尔勒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</a:tr>
              <a:tr h="38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千江凌云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珠江城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</a:tr>
              <a:tr h="38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协信星麓原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13589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</a:tr>
              <a:tr h="560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荣安公园天下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12486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芸峰兰亭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</a:tr>
              <a:tr h="385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融汇半岛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10949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</a:tr>
              <a:tr h="37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云山晓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1" i="0" u="none" strike="noStrike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063770" y="1275137"/>
            <a:ext cx="4710223" cy="513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巴南区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月洋房成交前十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奥园誉府近一年量价走势分析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13476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重庆天投实业有限公司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李家沱渝南分流道（巴南中学斜对面）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6.55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636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高层、洋房、商业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11864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005" y="811213"/>
            <a:ext cx="9361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售洋房产品建面主力面积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116-133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㎡，尾盘销售中，近期建面均价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11864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7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235459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4368800" y="2788043"/>
            <a:ext cx="633412" cy="1073151"/>
            <a:chOff x="0" y="0"/>
            <a:chExt cx="632921" cy="1071563"/>
          </a:xfrm>
        </p:grpSpPr>
        <p:sp>
          <p:nvSpPr>
            <p:cNvPr id="10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56" y="1259591"/>
            <a:ext cx="3105944" cy="260160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009554" y="4646666"/>
            <a:ext cx="4795284" cy="14353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790884" y="4928428"/>
            <a:ext cx="1038297" cy="871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未面市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蓝光水岸公园近一年量价走势分析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38899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重庆和骏置业有限公司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巴南区龙洲湾渝南大道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楼面价：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78.49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20.00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1621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现代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高层、洋房、商业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10318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005" y="811213"/>
            <a:ext cx="9361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售洋房产品建面主力面积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137-165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㎡，尾盘销售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10318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7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51784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081" y="1149350"/>
            <a:ext cx="3668319" cy="284142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珠江城近一年量价走势分析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10843"/>
              </p:ext>
            </p:extLst>
          </p:nvPr>
        </p:nvGraphicFramePr>
        <p:xfrm>
          <a:off x="5873748" y="1212451"/>
          <a:ext cx="4824414" cy="2614616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重庆汇景实业有限公司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巴南巴滨路中段（阳春湿地公园斜对面）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2013/7/16                              2017/3/29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楼面价：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2072</a:t>
                      </a:r>
                      <a:r>
                        <a:rPr lang="zh-CN" altLang="en-US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672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93.58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2184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（一期）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洋房：北美风格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叠拼：新古典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高层、洋房、叠拼别墅、联排别墅、商业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005" y="811213"/>
            <a:ext cx="9361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月底加推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号楼，蓄客周期长，单价较低，推出去化良好，近期建面均价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11216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7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03482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33" y="1241468"/>
            <a:ext cx="3546137" cy="247992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835270" y="2648244"/>
            <a:ext cx="633412" cy="1073151"/>
            <a:chOff x="0" y="0"/>
            <a:chExt cx="632921" cy="1071563"/>
          </a:xfrm>
        </p:grpSpPr>
        <p:sp>
          <p:nvSpPr>
            <p:cNvPr id="10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1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2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852"/>
            <a:ext cx="836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千江凌云近一年量价走势分析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11895"/>
              </p:ext>
            </p:extLst>
          </p:nvPr>
        </p:nvGraphicFramePr>
        <p:xfrm>
          <a:off x="5873748" y="1212451"/>
          <a:ext cx="4824414" cy="2754514"/>
        </p:xfrm>
        <a:graphic>
          <a:graphicData uri="http://schemas.openxmlformats.org/drawingml/2006/table">
            <a:tbl>
              <a:tblPr/>
              <a:tblGrid>
                <a:gridCol w="1206519">
                  <a:extLst>
                    <a:ext uri="{9D8B030D-6E8A-4147-A177-3AD203B41FA5}"/>
                  </a:extLst>
                </a:gridCol>
                <a:gridCol w="1204857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  <a:gridCol w="1206519">
                  <a:extLst>
                    <a:ext uri="{9D8B030D-6E8A-4147-A177-3AD203B41FA5}"/>
                  </a:extLst>
                </a:gridCol>
              </a:tblGrid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开发商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重庆市碧金辉房地产开发有限公司、重庆市金碧辉房地产开发有限公司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项目地址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巴南区李家沱巴滨路中段马桑溪大桥东桥头旁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拿地时间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2017/6/9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楼面价：</a:t>
                      </a:r>
                      <a:endParaRPr kumimoji="0" lang="zh-CN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4804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439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总建面：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75.98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绿化率：</a:t>
                      </a: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规划户数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6351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建筑风格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新亚洲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建筑形态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高层、小高层、洋房、叠拼别墅、联排别墅、商业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价格</a:t>
                      </a:r>
                      <a:endParaRPr kumimoji="0" 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（元</a:t>
                      </a:r>
                      <a:r>
                        <a:rPr kumimoji="0" 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zh-CN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㎡）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11736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/>
                </a:extLst>
              </a:tr>
              <a:tr h="3268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交房标准</a:t>
                      </a:r>
                      <a:endParaRPr kumimoji="0" lang="zh-C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清水</a:t>
                      </a:r>
                    </a:p>
                  </a:txBody>
                  <a:tcPr marL="9140" marR="9140" marT="913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4037" y="811213"/>
            <a:ext cx="100234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月底加推千江府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号楼，主力建面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121-130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㎡，全四房，总价较高，去化一般近期建面均价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11736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㎡。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3994148" y="4059239"/>
            <a:ext cx="3744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洋房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开盘至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月成交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走势</a:t>
            </a:r>
          </a:p>
        </p:txBody>
      </p:sp>
      <p:graphicFrame>
        <p:nvGraphicFramePr>
          <p:cNvPr id="8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242983"/>
              </p:ext>
            </p:extLst>
          </p:nvPr>
        </p:nvGraphicFramePr>
        <p:xfrm>
          <a:off x="1624013" y="4448178"/>
          <a:ext cx="9361487" cy="2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52" y="1255675"/>
            <a:ext cx="3517835" cy="2487751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3387" y="2670275"/>
            <a:ext cx="633412" cy="1073151"/>
            <a:chOff x="0" y="0"/>
            <a:chExt cx="632921" cy="1071563"/>
          </a:xfrm>
        </p:grpSpPr>
        <p:sp>
          <p:nvSpPr>
            <p:cNvPr id="11" name="Rectangle 104"/>
            <p:cNvSpPr>
              <a:spLocks noChangeArrowheads="1"/>
            </p:cNvSpPr>
            <p:nvPr/>
          </p:nvSpPr>
          <p:spPr>
            <a:xfrm>
              <a:off x="1586" y="0"/>
              <a:ext cx="629750" cy="2409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在售</a:t>
              </a:r>
            </a:p>
          </p:txBody>
        </p:sp>
        <p:sp>
          <p:nvSpPr>
            <p:cNvPr id="12" name="Rectangle 105"/>
            <p:cNvSpPr>
              <a:spLocks noChangeArrowheads="1"/>
            </p:cNvSpPr>
            <p:nvPr/>
          </p:nvSpPr>
          <p:spPr>
            <a:xfrm>
              <a:off x="1586" y="277401"/>
              <a:ext cx="629750" cy="240943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售罄</a:t>
              </a:r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>
            <a:xfrm>
              <a:off x="1586" y="553218"/>
              <a:ext cx="629750" cy="24094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未售</a:t>
              </a:r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>
            <a:xfrm>
              <a:off x="0" y="830620"/>
              <a:ext cx="632921" cy="240943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</a:ln>
          </p:spPr>
          <p:txBody>
            <a:bodyPr wrap="square" lIns="36576" tIns="18288" rIns="36576" bIns="18288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05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新推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33916" y="6358270"/>
            <a:ext cx="2668772" cy="499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备注：数据截止至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756194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4RqcOCrECfbbDxN6LB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XeGGSubkmEcCZEggN3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chHr_XBkmlClbWZ9IRiA"/>
</p:tagLst>
</file>

<file path=ppt/theme/theme1.xml><?xml version="1.0" encoding="utf-8"?>
<a:theme xmlns:a="http://schemas.openxmlformats.org/drawingml/2006/main" name="控股集团房地产开发业务管理月报（6月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CC0000"/>
        </a:solidFill>
        <a:ln w="9525">
          <a:noFill/>
          <a:miter lim="800000"/>
        </a:ln>
      </a:spPr>
      <a:bodyPr wrap="square" anchor="ctr">
        <a:noAutofit/>
      </a:bodyPr>
      <a:lstStyle>
        <a:defPPr>
          <a:spcBef>
            <a:spcPct val="0"/>
          </a:spcBef>
          <a:defRPr sz="16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1838</Words>
  <Application>Microsoft Office PowerPoint</Application>
  <PresentationFormat>宽屏</PresentationFormat>
  <Paragraphs>608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DIN</vt:lpstr>
      <vt:lpstr>等线</vt:lpstr>
      <vt:lpstr>汉仪旗黑Y1-45W</vt:lpstr>
      <vt:lpstr>宋体</vt:lpstr>
      <vt:lpstr>微软雅黑</vt:lpstr>
      <vt:lpstr>Arial</vt:lpstr>
      <vt:lpstr>Calibri</vt:lpstr>
      <vt:lpstr>Wingdings</vt:lpstr>
      <vt:lpstr>控股集团房地产开发业务管理月报（6月）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WSNMDBB</dc:creator>
  <cp:lastModifiedBy>SB</cp:lastModifiedBy>
  <cp:revision>29</cp:revision>
  <dcterms:created xsi:type="dcterms:W3CDTF">2019-04-02T07:46:00Z</dcterms:created>
  <dcterms:modified xsi:type="dcterms:W3CDTF">2019-07-17T06:37:26Z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